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64" r:id="rId3"/>
    <p:sldId id="265" r:id="rId4"/>
    <p:sldId id="269" r:id="rId5"/>
    <p:sldId id="268" r:id="rId6"/>
    <p:sldId id="271" r:id="rId7"/>
    <p:sldId id="273" r:id="rId8"/>
    <p:sldId id="266" r:id="rId9"/>
    <p:sldId id="267" r:id="rId10"/>
  </p:sldIdLst>
  <p:sldSz cx="12192000" cy="6858000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E84"/>
    <a:srgbClr val="F7F9B1"/>
    <a:srgbClr val="EE8E00"/>
    <a:srgbClr val="E7EC1C"/>
    <a:srgbClr val="FABD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2" autoAdjust="0"/>
    <p:restoredTop sz="90698" autoAdjust="0"/>
  </p:normalViewPr>
  <p:slideViewPr>
    <p:cSldViewPr snapToGrid="0">
      <p:cViewPr varScale="1">
        <p:scale>
          <a:sx n="104" d="100"/>
          <a:sy n="104" d="100"/>
        </p:scale>
        <p:origin x="58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apçaler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Contenidor de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F21953-7EEB-4B3E-AA09-5DE81C4E17DB}" type="datetimeFigureOut">
              <a:rPr lang="ca-ES" smtClean="0"/>
              <a:t>22/09/2023</a:t>
            </a:fld>
            <a:endParaRPr lang="ca-ES"/>
          </a:p>
        </p:txBody>
      </p:sp>
      <p:sp>
        <p:nvSpPr>
          <p:cNvPr id="4" name="Contenidor d'imatge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Contenidor de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AD0C33-2419-4E0C-955B-7274229546AC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619524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err="1"/>
              <a:t>En</a:t>
            </a:r>
            <a:r>
              <a:rPr lang="en-US" sz="1200" dirty="0"/>
              <a:t> el context actual (</a:t>
            </a:r>
            <a:r>
              <a:rPr lang="en-US" sz="1200" dirty="0" err="1"/>
              <a:t>recanvi</a:t>
            </a:r>
            <a:r>
              <a:rPr lang="en-US" sz="1200" dirty="0"/>
              <a:t> </a:t>
            </a:r>
            <a:r>
              <a:rPr lang="en-US" sz="1200" dirty="0" err="1"/>
              <a:t>generacional</a:t>
            </a:r>
            <a:r>
              <a:rPr lang="en-US" sz="1200" dirty="0"/>
              <a:t> </a:t>
            </a:r>
            <a:r>
              <a:rPr lang="en-US" sz="1200" dirty="0" err="1"/>
              <a:t>i</a:t>
            </a:r>
            <a:r>
              <a:rPr lang="en-US" sz="1200" dirty="0"/>
              <a:t> </a:t>
            </a:r>
            <a:r>
              <a:rPr lang="en-US" sz="1200" dirty="0" err="1"/>
              <a:t>manca</a:t>
            </a:r>
            <a:r>
              <a:rPr lang="en-US" sz="1200" dirty="0"/>
              <a:t> </a:t>
            </a:r>
            <a:r>
              <a:rPr lang="en-US" sz="1200" dirty="0" err="1"/>
              <a:t>facultatius</a:t>
            </a:r>
            <a:r>
              <a:rPr lang="en-US" sz="1200" dirty="0"/>
              <a:t> a </a:t>
            </a:r>
            <a:r>
              <a:rPr lang="en-US" sz="1200" dirty="0" err="1"/>
              <a:t>àrees</a:t>
            </a:r>
            <a:r>
              <a:rPr lang="en-US" sz="1200" dirty="0"/>
              <a:t> </a:t>
            </a:r>
            <a:r>
              <a:rPr lang="en-US" sz="1200" dirty="0" err="1"/>
              <a:t>rurals</a:t>
            </a:r>
            <a:r>
              <a:rPr lang="en-US" sz="1200" dirty="0"/>
              <a:t>) </a:t>
            </a:r>
            <a:r>
              <a:rPr lang="en-US" sz="1200" dirty="0" err="1"/>
              <a:t>creiem</a:t>
            </a:r>
            <a:r>
              <a:rPr lang="en-US" sz="1200" dirty="0"/>
              <a:t> que </a:t>
            </a:r>
            <a:r>
              <a:rPr lang="en-US" sz="1200" dirty="0" err="1"/>
              <a:t>caldria</a:t>
            </a:r>
            <a:r>
              <a:rPr lang="en-US" sz="1200" dirty="0"/>
              <a:t> </a:t>
            </a:r>
          </a:p>
          <a:p>
            <a:r>
              <a:rPr lang="en-US" sz="1200" dirty="0"/>
              <a:t>Tutors de residents</a:t>
            </a:r>
            <a:endParaRPr lang="ca-ES" dirty="0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D0C33-2419-4E0C-955B-7274229546AC}" type="slidenum">
              <a:rPr lang="ca-ES" smtClean="0"/>
              <a:t>7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00286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A9A6E2-3730-2119-3175-CD284F9278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C5D9814-0FF6-2115-7DA8-73FFA109B0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38D1A3B-5783-892E-4F6A-8D91A85BF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22/09/2023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204959-B36F-4200-4E78-F7448EAE2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65DF14-A153-AEFC-A708-2FDB5EA65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236464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FCCD6E-79A1-3E4F-9883-011DBB536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286C93-7D39-1115-8519-C5BA54D2D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3E520C-6466-9519-48E9-0A77D5BEE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22/09/2023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C3C951-D819-3614-8276-433422DD9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D213A0-3BFB-4A91-FAEA-04BAC68DB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206713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210936-FDAC-C877-0591-82325691C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B3680C9-CAAF-B078-0839-3080FFAA2E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B0DD472-53C4-982C-0F5A-44D768FE5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22/09/2023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AE2EAC-2992-CF0E-3D63-1E3BF6274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E06338-526B-E545-1F88-19C7A82DA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756143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D6E830-A0DD-DBFF-886B-FC0FCFD51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7F3FA4-24E4-B963-9B2E-229C73B2C8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5A3122-B596-A64A-C2F1-A31A0112B2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5E2E622-40E9-645F-4A3F-4AE0D9532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22/09/2023</a:t>
            </a:fld>
            <a:endParaRPr lang="ca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E7BBCD2-AC15-9E38-181F-408F76D1F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6B1C899-1F7C-B780-A466-F66FA3A86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041376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2B2F74-E363-A215-E2FB-04613DA08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F063528-F83F-2972-74BE-25CB3BC76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5064D56-A475-F030-8103-5320A34856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9262CB9-82DE-C4E5-708B-2795437CD1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B50155B-0583-E055-D7D6-025B0D6B79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1995B8B-9AF9-02E9-DE75-4F9A863EA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22/09/2023</a:t>
            </a:fld>
            <a:endParaRPr lang="ca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75E98B2-DA25-AE19-DAB2-D2F0E52B4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F0F5D0C-5161-A1A8-65D7-B7128A410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759359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575D64-6712-35D5-5F0E-143978146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E3EFF0C-40F0-614A-7DA6-61E83B6A1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22/09/2023</a:t>
            </a:fld>
            <a:endParaRPr lang="ca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C285C49-8C8A-F22F-8350-6BD2397EA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3242186-CA06-A6C2-01D5-AC68490A2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348051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4591C5C-3183-7505-3FA1-02559A2B5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22/09/2023</a:t>
            </a:fld>
            <a:endParaRPr lang="ca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A5DDACF-72A7-FDCD-9790-B28D31B7B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985074A-2627-86A1-F9C1-C24FEA14F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169214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1B192E-94C2-B2D6-D320-A3357008E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4338A0-DC18-C895-AE43-B3444BC73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07682D8-8B43-BEC2-684B-FDBD5EEFBD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B62DEB2-3A95-74E6-EC4C-51A19123F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22/09/2023</a:t>
            </a:fld>
            <a:endParaRPr lang="ca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F561B5C-103E-21FB-D637-CC1779865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55A2C31-245D-14A8-BCD9-ED56891AE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208085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F5D258-A729-475F-DD51-30F423C0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61A640F-DDA6-82F7-021D-900F3BA735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FF2EB27-E78F-694E-84F7-F55D88495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4FB328C-F4C4-EB1A-38E9-6215D0158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22/09/2023</a:t>
            </a:fld>
            <a:endParaRPr lang="ca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99E3256-989F-9BA5-C352-7C94B93F8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1AE3649-66D0-6A81-0156-C2A3F4CF5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70106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196934-48BF-549B-A001-AC0E3F43E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11A9234-8AB7-6D11-E319-EBF74B29EC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0775A0-F2D4-382D-D25C-F1F615E3B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22/09/2023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0E84D0-6B1F-B315-3BEC-65C9D2BB3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4E1B8B-A5C0-0EA1-3EC5-6BD9A0DC8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876375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487962D-B989-E8FB-0A03-E2C1F516AA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CCEB152-D56D-63CC-E6CC-A826EAF02C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4CF78B-D9E0-75C8-5BBB-B87EEA3C4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22/09/2023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0A594F-E8C8-6E1F-CD40-E79008445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DB4EF4-FA70-9D17-BDA8-EA1958809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83649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EE88184-C3A8-5744-5787-A6CB97D0D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BE8994D-E902-6C00-B649-EC6444FF5B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89FDAB-EA93-F513-2E92-7ED874C725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C53DC-CFE0-4E77-A5D7-94199C9523E1}" type="datetimeFigureOut">
              <a:rPr lang="ca-ES" smtClean="0"/>
              <a:t>22/09/2023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2849A7-D270-AE87-0651-33566BE1AE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9EC2C17-250C-39AE-93F4-3951753FED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0195EB-8338-4E8D-84DA-E0AAD80509CB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341423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jpeg"/><Relationship Id="rId7" Type="http://schemas.openxmlformats.org/officeDocument/2006/relationships/image" Target="../media/image1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10" Type="http://schemas.openxmlformats.org/officeDocument/2006/relationships/image" Target="../media/image19.png"/><Relationship Id="rId4" Type="http://schemas.openxmlformats.org/officeDocument/2006/relationships/image" Target="../media/image11.jpe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jpeg"/><Relationship Id="rId7" Type="http://schemas.openxmlformats.org/officeDocument/2006/relationships/image" Target="../media/image1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DE5F95CE-1FCC-953A-4D5D-D691D17BAB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04"/>
          <a:stretch/>
        </p:blipFill>
        <p:spPr>
          <a:xfrm>
            <a:off x="2728155" y="1053426"/>
            <a:ext cx="7457336" cy="4515061"/>
          </a:xfrm>
          <a:prstGeom prst="rect">
            <a:avLst/>
          </a:prstGeom>
        </p:spPr>
      </p:pic>
      <p:sp>
        <p:nvSpPr>
          <p:cNvPr id="5" name="Rectángulo: esquinas superiores cortadas 4">
            <a:extLst>
              <a:ext uri="{FF2B5EF4-FFF2-40B4-BE49-F238E27FC236}">
                <a16:creationId xmlns:a16="http://schemas.microsoft.com/office/drawing/2014/main" id="{333EACED-0F36-684C-3A60-8215A4C27EA2}"/>
              </a:ext>
            </a:extLst>
          </p:cNvPr>
          <p:cNvSpPr/>
          <p:nvPr/>
        </p:nvSpPr>
        <p:spPr>
          <a:xfrm rot="16200000">
            <a:off x="8244450" y="2913819"/>
            <a:ext cx="6864743" cy="1030357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0C4E84"/>
          </a:solidFill>
          <a:ln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8" name="Rectángulo: esquinas superiores cortadas 7">
            <a:extLst>
              <a:ext uri="{FF2B5EF4-FFF2-40B4-BE49-F238E27FC236}">
                <a16:creationId xmlns:a16="http://schemas.microsoft.com/office/drawing/2014/main" id="{680F61CF-0AC1-B2CD-CE1B-F8F7B7AAAF35}"/>
              </a:ext>
            </a:extLst>
          </p:cNvPr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1" name="Trapecio 10">
            <a:extLst>
              <a:ext uri="{FF2B5EF4-FFF2-40B4-BE49-F238E27FC236}">
                <a16:creationId xmlns:a16="http://schemas.microsoft.com/office/drawing/2014/main" id="{27DE6039-FAB6-EC04-79C6-E0A002235D54}"/>
              </a:ext>
            </a:extLst>
          </p:cNvPr>
          <p:cNvSpPr/>
          <p:nvPr/>
        </p:nvSpPr>
        <p:spPr>
          <a:xfrm rot="10800000">
            <a:off x="2484483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2" name="Trapecio 11">
            <a:extLst>
              <a:ext uri="{FF2B5EF4-FFF2-40B4-BE49-F238E27FC236}">
                <a16:creationId xmlns:a16="http://schemas.microsoft.com/office/drawing/2014/main" id="{C1FE6CB1-14CC-8B8D-BCA5-20B0BAA784BD}"/>
              </a:ext>
            </a:extLst>
          </p:cNvPr>
          <p:cNvSpPr/>
          <p:nvPr/>
        </p:nvSpPr>
        <p:spPr>
          <a:xfrm>
            <a:off x="2484483" y="6357668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3" name="Trapecio 12">
            <a:extLst>
              <a:ext uri="{FF2B5EF4-FFF2-40B4-BE49-F238E27FC236}">
                <a16:creationId xmlns:a16="http://schemas.microsoft.com/office/drawing/2014/main" id="{E7737700-B65E-0A90-9344-6224006DA365}"/>
              </a:ext>
            </a:extLst>
          </p:cNvPr>
          <p:cNvSpPr/>
          <p:nvPr/>
        </p:nvSpPr>
        <p:spPr>
          <a:xfrm>
            <a:off x="6823063" y="6357668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3456FADD-7BE0-1ABC-622E-E1BE6C36CE7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98" y="3460662"/>
            <a:ext cx="1599740" cy="133791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1B301821-0703-2A8D-B166-02F2B4ED9B8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64" y="5188351"/>
            <a:ext cx="1316797" cy="77954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DC46443-285D-346F-8AFE-4DC2EE46FCD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7" b="32831"/>
          <a:stretch/>
        </p:blipFill>
        <p:spPr>
          <a:xfrm>
            <a:off x="40501" y="1808287"/>
            <a:ext cx="3505200" cy="1262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855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superiores cortadas 1">
            <a:extLst>
              <a:ext uri="{FF2B5EF4-FFF2-40B4-BE49-F238E27FC236}">
                <a16:creationId xmlns:a16="http://schemas.microsoft.com/office/drawing/2014/main" id="{5DFC9F4D-6025-6D1A-91E7-DA4DECD48998}"/>
              </a:ext>
            </a:extLst>
          </p:cNvPr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" name="Trapecio 4">
            <a:extLst>
              <a:ext uri="{FF2B5EF4-FFF2-40B4-BE49-F238E27FC236}">
                <a16:creationId xmlns:a16="http://schemas.microsoft.com/office/drawing/2014/main" id="{0BCF4AA3-75F4-D703-C144-D32097437EE8}"/>
              </a:ext>
            </a:extLst>
          </p:cNvPr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8" name="Trapecio 7">
            <a:extLst>
              <a:ext uri="{FF2B5EF4-FFF2-40B4-BE49-F238E27FC236}">
                <a16:creationId xmlns:a16="http://schemas.microsoft.com/office/drawing/2014/main" id="{D18C86C9-22AF-788B-6E77-B24FA294A618}"/>
              </a:ext>
            </a:extLst>
          </p:cNvPr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1" name="Trapecio 10">
            <a:extLst>
              <a:ext uri="{FF2B5EF4-FFF2-40B4-BE49-F238E27FC236}">
                <a16:creationId xmlns:a16="http://schemas.microsoft.com/office/drawing/2014/main" id="{E5B3F530-7DC8-1049-0CAE-FAB8D46B6894}"/>
              </a:ext>
            </a:extLst>
          </p:cNvPr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C859EE9-1ED9-7FD1-CB6D-58ADDFEA7B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98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4E6DE18-7E4B-0ECA-4437-A6BCE89BAEA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71" y="5764696"/>
            <a:ext cx="992159" cy="82977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8F678B0-0C82-0F4F-E55E-BB7B2F64941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745" y="5912407"/>
            <a:ext cx="752130" cy="445261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56126E26-B3B3-7086-5BCB-C2CF01F35F51}"/>
              </a:ext>
            </a:extLst>
          </p:cNvPr>
          <p:cNvSpPr txBox="1"/>
          <p:nvPr/>
        </p:nvSpPr>
        <p:spPr>
          <a:xfrm>
            <a:off x="4300455" y="1792908"/>
            <a:ext cx="717942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Rotació</a:t>
            </a:r>
            <a:r>
              <a:rPr lang="es-ES" sz="3200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externa </a:t>
            </a:r>
            <a:r>
              <a:rPr lang="es-ES" sz="3200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voluntària</a:t>
            </a:r>
            <a:r>
              <a:rPr lang="es-ES" sz="3200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s-ES" sz="3200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pediatria</a:t>
            </a:r>
            <a:r>
              <a:rPr lang="es-ES" sz="3200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rural per a </a:t>
            </a:r>
            <a:r>
              <a:rPr lang="es-ES" sz="3200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metges</a:t>
            </a:r>
            <a:r>
              <a:rPr lang="es-ES" sz="3200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3200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residents</a:t>
            </a:r>
            <a:r>
              <a:rPr lang="es-ES" sz="3200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una </a:t>
            </a:r>
            <a:r>
              <a:rPr lang="es-ES" sz="3200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novetat</a:t>
            </a:r>
            <a:r>
              <a:rPr lang="es-ES" sz="3200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 una </a:t>
            </a:r>
            <a:r>
              <a:rPr lang="es-ES" sz="3200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necessitat</a:t>
            </a:r>
            <a:r>
              <a:rPr lang="es-ES" sz="3200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3200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pel</a:t>
            </a:r>
            <a:r>
              <a:rPr lang="es-ES" sz="3200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3200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territori</a:t>
            </a:r>
            <a:r>
              <a:rPr lang="es-ES" sz="3200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s-E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a-ES" sz="3200" dirty="0">
              <a:solidFill>
                <a:srgbClr val="0C4E84"/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7657F66-69A7-B5FB-60A0-580F8E7A8B2F}"/>
              </a:ext>
            </a:extLst>
          </p:cNvPr>
          <p:cNvSpPr txBox="1"/>
          <p:nvPr/>
        </p:nvSpPr>
        <p:spPr>
          <a:xfrm>
            <a:off x="4300455" y="3972730"/>
            <a:ext cx="6947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baseline="30000" dirty="0"/>
              <a:t>1,3</a:t>
            </a:r>
            <a:r>
              <a:rPr lang="es-ES" b="1" dirty="0"/>
              <a:t>Sheila Iglesias</a:t>
            </a:r>
            <a:r>
              <a:rPr lang="es-ES" dirty="0"/>
              <a:t>, </a:t>
            </a:r>
            <a:r>
              <a:rPr lang="es-ES" baseline="30000" dirty="0"/>
              <a:t>3</a:t>
            </a:r>
            <a:r>
              <a:rPr lang="es-ES" dirty="0"/>
              <a:t>Joaquin </a:t>
            </a:r>
            <a:r>
              <a:rPr lang="es-ES" dirty="0" err="1"/>
              <a:t>Astete</a:t>
            </a:r>
            <a:r>
              <a:rPr lang="es-ES" dirty="0"/>
              <a:t>, </a:t>
            </a:r>
            <a:r>
              <a:rPr lang="es-ES" baseline="30000" dirty="0"/>
              <a:t>1,3</a:t>
            </a:r>
            <a:r>
              <a:rPr lang="es-ES" dirty="0"/>
              <a:t>Tatiana Karina Valencia, </a:t>
            </a:r>
            <a:r>
              <a:rPr lang="es-ES" baseline="30000" dirty="0"/>
              <a:t>1,3</a:t>
            </a:r>
            <a:r>
              <a:rPr lang="es-ES" dirty="0"/>
              <a:t>Óscar Rosell, </a:t>
            </a:r>
            <a:r>
              <a:rPr lang="es-ES" baseline="30000" dirty="0"/>
              <a:t>3</a:t>
            </a:r>
            <a:r>
              <a:rPr lang="es-ES" dirty="0"/>
              <a:t>Litzi Daniela Quiroga, </a:t>
            </a:r>
            <a:r>
              <a:rPr lang="es-ES" baseline="30000" dirty="0"/>
              <a:t>2,3</a:t>
            </a:r>
            <a:r>
              <a:rPr lang="es-ES" dirty="0"/>
              <a:t>Silvia </a:t>
            </a:r>
            <a:r>
              <a:rPr lang="es-ES" dirty="0" err="1"/>
              <a:t>Lizette</a:t>
            </a:r>
            <a:r>
              <a:rPr lang="es-ES" dirty="0"/>
              <a:t> Reinosa</a:t>
            </a:r>
            <a:r>
              <a:rPr lang="es-ES"/>
              <a:t>, </a:t>
            </a:r>
            <a:r>
              <a:rPr lang="es-ES" baseline="30000" dirty="0"/>
              <a:t>3</a:t>
            </a:r>
            <a:r>
              <a:rPr lang="es-ES" baseline="30000"/>
              <a:t>,4</a:t>
            </a:r>
            <a:r>
              <a:rPr lang="es-ES" b="1"/>
              <a:t>Gloria </a:t>
            </a:r>
            <a:r>
              <a:rPr lang="es-ES" b="1" dirty="0"/>
              <a:t>Ruiz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CEBC291-E83F-04BF-D2A5-C35340270C6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7" b="32831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</p:spPr>
      </p:pic>
      <p:pic>
        <p:nvPicPr>
          <p:cNvPr id="4" name="Imat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19250" y="352243"/>
            <a:ext cx="2060627" cy="1146147"/>
          </a:xfrm>
          <a:prstGeom prst="rect">
            <a:avLst/>
          </a:prstGeom>
        </p:spPr>
      </p:pic>
      <p:sp>
        <p:nvSpPr>
          <p:cNvPr id="6" name="QuadreDeText 5"/>
          <p:cNvSpPr txBox="1"/>
          <p:nvPr/>
        </p:nvSpPr>
        <p:spPr>
          <a:xfrm>
            <a:off x="4384713" y="4770304"/>
            <a:ext cx="68855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baseline="30000" dirty="0"/>
              <a:t>1</a:t>
            </a:r>
            <a:r>
              <a:rPr lang="es-ES" sz="1200" dirty="0"/>
              <a:t>CAP de la </a:t>
            </a:r>
            <a:r>
              <a:rPr lang="es-ES" sz="1200" dirty="0" err="1"/>
              <a:t>Seu</a:t>
            </a:r>
            <a:r>
              <a:rPr lang="es-ES" sz="1200" dirty="0"/>
              <a:t> </a:t>
            </a:r>
            <a:r>
              <a:rPr lang="es-ES" sz="1200" dirty="0" err="1"/>
              <a:t>d’urgell</a:t>
            </a:r>
            <a:endParaRPr lang="es-ES" sz="1200" dirty="0"/>
          </a:p>
          <a:p>
            <a:pPr algn="r"/>
            <a:r>
              <a:rPr lang="ca-ES" sz="1200" baseline="30000" dirty="0"/>
              <a:t>2</a:t>
            </a:r>
            <a:r>
              <a:rPr lang="ca-ES" sz="1200" dirty="0"/>
              <a:t>CAP d’Oliana i Consultori local Organyà i Coll de Nargó</a:t>
            </a:r>
          </a:p>
          <a:p>
            <a:pPr algn="r"/>
            <a:r>
              <a:rPr lang="ca-ES" sz="1200" baseline="30000" dirty="0"/>
              <a:t>3</a:t>
            </a:r>
            <a:r>
              <a:rPr lang="ca-ES" sz="1200" dirty="0"/>
              <a:t>Fundació Sant Hospital (La Seu d’Urgell)</a:t>
            </a:r>
          </a:p>
          <a:p>
            <a:pPr algn="r"/>
            <a:r>
              <a:rPr lang="ca-ES" sz="1200" baseline="30000" dirty="0"/>
              <a:t>4</a:t>
            </a:r>
            <a:r>
              <a:rPr lang="ca-ES" sz="1200" dirty="0"/>
              <a:t>Presidenta Cooperativa Pediatria dels Pirineus</a:t>
            </a:r>
          </a:p>
        </p:txBody>
      </p:sp>
    </p:spTree>
    <p:extLst>
      <p:ext uri="{BB962C8B-B14F-4D97-AF65-F5344CB8AC3E}">
        <p14:creationId xmlns:p14="http://schemas.microsoft.com/office/powerpoint/2010/main" val="2839296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superiores cortadas 1">
            <a:extLst>
              <a:ext uri="{FF2B5EF4-FFF2-40B4-BE49-F238E27FC236}">
                <a16:creationId xmlns:a16="http://schemas.microsoft.com/office/drawing/2014/main" id="{5DFC9F4D-6025-6D1A-91E7-DA4DECD48998}"/>
              </a:ext>
            </a:extLst>
          </p:cNvPr>
          <p:cNvSpPr/>
          <p:nvPr/>
        </p:nvSpPr>
        <p:spPr>
          <a:xfrm rot="5400000">
            <a:off x="-2149646" y="2149646"/>
            <a:ext cx="6858002" cy="2558709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" name="Trapecio 4">
            <a:extLst>
              <a:ext uri="{FF2B5EF4-FFF2-40B4-BE49-F238E27FC236}">
                <a16:creationId xmlns:a16="http://schemas.microsoft.com/office/drawing/2014/main" id="{0BCF4AA3-75F4-D703-C144-D32097437EE8}"/>
              </a:ext>
            </a:extLst>
          </p:cNvPr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8" name="Trapecio 7">
            <a:extLst>
              <a:ext uri="{FF2B5EF4-FFF2-40B4-BE49-F238E27FC236}">
                <a16:creationId xmlns:a16="http://schemas.microsoft.com/office/drawing/2014/main" id="{D18C86C9-22AF-788B-6E77-B24FA294A618}"/>
              </a:ext>
            </a:extLst>
          </p:cNvPr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1" name="Trapecio 10">
            <a:extLst>
              <a:ext uri="{FF2B5EF4-FFF2-40B4-BE49-F238E27FC236}">
                <a16:creationId xmlns:a16="http://schemas.microsoft.com/office/drawing/2014/main" id="{E5B3F530-7DC8-1049-0CAE-FAB8D46B6894}"/>
              </a:ext>
            </a:extLst>
          </p:cNvPr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C859EE9-1ED9-7FD1-CB6D-58ADDFEA7B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98"/>
          <a:stretch/>
        </p:blipFill>
        <p:spPr>
          <a:xfrm>
            <a:off x="65902" y="2938079"/>
            <a:ext cx="2183364" cy="129626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4E6DE18-7E4B-0ECA-4437-A6BCE89BAEA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43" y="5765509"/>
            <a:ext cx="991185" cy="82896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8F678B0-0C82-0F4F-E55E-BB7B2F64941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944" y="5820912"/>
            <a:ext cx="667036" cy="394885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F1483C13-FEFD-5370-1FAE-EE4C21FB0C23}"/>
              </a:ext>
            </a:extLst>
          </p:cNvPr>
          <p:cNvSpPr txBox="1"/>
          <p:nvPr/>
        </p:nvSpPr>
        <p:spPr>
          <a:xfrm>
            <a:off x="4277298" y="2146851"/>
            <a:ext cx="6947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a-ES" sz="240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7657F66-69A7-B5FB-60A0-580F8E7A8B2F}"/>
              </a:ext>
            </a:extLst>
          </p:cNvPr>
          <p:cNvSpPr txBox="1"/>
          <p:nvPr/>
        </p:nvSpPr>
        <p:spPr>
          <a:xfrm>
            <a:off x="2992582" y="4583159"/>
            <a:ext cx="8478981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ca-ES" sz="2000" b="1" dirty="0" err="1"/>
              <a:t>Desde</a:t>
            </a:r>
            <a:r>
              <a:rPr lang="ca-ES" sz="2000" b="1" dirty="0"/>
              <a:t> 2019 acollim residents de Pediatria (rotació voluntària R4) a l’Alt Urgell.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CEBC291-E83F-04BF-D2A5-C35340270C6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7" b="32831"/>
          <a:stretch/>
        </p:blipFill>
        <p:spPr>
          <a:xfrm>
            <a:off x="164120" y="643522"/>
            <a:ext cx="1571629" cy="566114"/>
          </a:xfrm>
          <a:prstGeom prst="rect">
            <a:avLst/>
          </a:prstGeom>
        </p:spPr>
      </p:pic>
      <p:pic>
        <p:nvPicPr>
          <p:cNvPr id="15" name="Imatg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3958" y="1445944"/>
            <a:ext cx="3860180" cy="2693869"/>
          </a:xfrm>
          <a:prstGeom prst="rect">
            <a:avLst/>
          </a:prstGeom>
        </p:spPr>
      </p:pic>
      <p:sp>
        <p:nvSpPr>
          <p:cNvPr id="19" name="QuadreDeText 18"/>
          <p:cNvSpPr txBox="1"/>
          <p:nvPr/>
        </p:nvSpPr>
        <p:spPr>
          <a:xfrm>
            <a:off x="2911807" y="2054214"/>
            <a:ext cx="57524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ca-ES" dirty="0"/>
              <a:t>Inici cooperativa 2009 (som una S.C.C.L.P).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a-ES" dirty="0"/>
              <a:t>Soci Hospital Sant Joan de Déu.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a-ES" dirty="0"/>
              <a:t>Cooperativa Pediatres, Ginecòlegs i </a:t>
            </a:r>
            <a:r>
              <a:rPr lang="ca-ES" u="sng" dirty="0"/>
              <a:t>des d’aquest any també </a:t>
            </a:r>
            <a:r>
              <a:rPr lang="ca-ES" b="1" u="sng" dirty="0"/>
              <a:t>llevadores.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a-ES" b="1" dirty="0"/>
              <a:t>Estudiants de medicina de la </a:t>
            </a:r>
            <a:r>
              <a:rPr lang="ca-ES" b="1" dirty="0" err="1"/>
              <a:t>UdLL</a:t>
            </a:r>
            <a:r>
              <a:rPr lang="ca-ES" b="1" dirty="0"/>
              <a:t> fa més de 10 anys.</a:t>
            </a:r>
          </a:p>
        </p:txBody>
      </p:sp>
      <p:pic>
        <p:nvPicPr>
          <p:cNvPr id="4" name="Imatg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56744" y="6424778"/>
            <a:ext cx="722061" cy="379436"/>
          </a:xfrm>
          <a:prstGeom prst="rect">
            <a:avLst/>
          </a:prstGeom>
        </p:spPr>
      </p:pic>
      <p:pic>
        <p:nvPicPr>
          <p:cNvPr id="6" name="Imatg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24546" y="6404295"/>
            <a:ext cx="719004" cy="399919"/>
          </a:xfrm>
          <a:prstGeom prst="rect">
            <a:avLst/>
          </a:prstGeom>
        </p:spPr>
      </p:pic>
      <p:sp>
        <p:nvSpPr>
          <p:cNvPr id="7" name="QuadreDeText 6"/>
          <p:cNvSpPr txBox="1"/>
          <p:nvPr/>
        </p:nvSpPr>
        <p:spPr>
          <a:xfrm>
            <a:off x="2888907" y="740640"/>
            <a:ext cx="6954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b="1" u="sng" dirty="0">
                <a:solidFill>
                  <a:schemeClr val="accent1">
                    <a:lumMod val="75000"/>
                  </a:schemeClr>
                </a:solidFill>
              </a:rPr>
              <a:t>Pediatria dels Pirineus i Formació </a:t>
            </a:r>
          </a:p>
        </p:txBody>
      </p:sp>
    </p:spTree>
    <p:extLst>
      <p:ext uri="{BB962C8B-B14F-4D97-AF65-F5344CB8AC3E}">
        <p14:creationId xmlns:p14="http://schemas.microsoft.com/office/powerpoint/2010/main" val="2149136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superiores cortadas 1">
            <a:extLst>
              <a:ext uri="{FF2B5EF4-FFF2-40B4-BE49-F238E27FC236}">
                <a16:creationId xmlns:a16="http://schemas.microsoft.com/office/drawing/2014/main" id="{5DFC9F4D-6025-6D1A-91E7-DA4DECD48998}"/>
              </a:ext>
            </a:extLst>
          </p:cNvPr>
          <p:cNvSpPr/>
          <p:nvPr/>
        </p:nvSpPr>
        <p:spPr>
          <a:xfrm rot="5400000">
            <a:off x="-2149646" y="2149646"/>
            <a:ext cx="6858002" cy="2558709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" name="Trapecio 4">
            <a:extLst>
              <a:ext uri="{FF2B5EF4-FFF2-40B4-BE49-F238E27FC236}">
                <a16:creationId xmlns:a16="http://schemas.microsoft.com/office/drawing/2014/main" id="{0BCF4AA3-75F4-D703-C144-D32097437EE8}"/>
              </a:ext>
            </a:extLst>
          </p:cNvPr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6" name="Trapecio 7">
            <a:extLst>
              <a:ext uri="{FF2B5EF4-FFF2-40B4-BE49-F238E27FC236}">
                <a16:creationId xmlns:a16="http://schemas.microsoft.com/office/drawing/2014/main" id="{D18C86C9-22AF-788B-6E77-B24FA294A618}"/>
              </a:ext>
            </a:extLst>
          </p:cNvPr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7" name="Trapecio 10">
            <a:extLst>
              <a:ext uri="{FF2B5EF4-FFF2-40B4-BE49-F238E27FC236}">
                <a16:creationId xmlns:a16="http://schemas.microsoft.com/office/drawing/2014/main" id="{E5B3F530-7DC8-1049-0CAE-FAB8D46B6894}"/>
              </a:ext>
            </a:extLst>
          </p:cNvPr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pic>
        <p:nvPicPr>
          <p:cNvPr id="8" name="Imagen 11">
            <a:extLst>
              <a:ext uri="{FF2B5EF4-FFF2-40B4-BE49-F238E27FC236}">
                <a16:creationId xmlns:a16="http://schemas.microsoft.com/office/drawing/2014/main" id="{9C859EE9-1ED9-7FD1-CB6D-58ADDFEA7B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98"/>
          <a:stretch/>
        </p:blipFill>
        <p:spPr>
          <a:xfrm>
            <a:off x="65902" y="2938079"/>
            <a:ext cx="2183364" cy="1296261"/>
          </a:xfrm>
          <a:prstGeom prst="rect">
            <a:avLst/>
          </a:prstGeom>
        </p:spPr>
      </p:pic>
      <p:pic>
        <p:nvPicPr>
          <p:cNvPr id="9" name="Imagen 12">
            <a:extLst>
              <a:ext uri="{FF2B5EF4-FFF2-40B4-BE49-F238E27FC236}">
                <a16:creationId xmlns:a16="http://schemas.microsoft.com/office/drawing/2014/main" id="{E4E6DE18-7E4B-0ECA-4437-A6BCE89BAEA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43" y="5765509"/>
            <a:ext cx="991185" cy="828961"/>
          </a:xfrm>
          <a:prstGeom prst="rect">
            <a:avLst/>
          </a:prstGeom>
        </p:spPr>
      </p:pic>
      <p:pic>
        <p:nvPicPr>
          <p:cNvPr id="10" name="Imagen 13">
            <a:extLst>
              <a:ext uri="{FF2B5EF4-FFF2-40B4-BE49-F238E27FC236}">
                <a16:creationId xmlns:a16="http://schemas.microsoft.com/office/drawing/2014/main" id="{98F678B0-0C82-0F4F-E55E-BB7B2F64941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944" y="5820912"/>
            <a:ext cx="667036" cy="394885"/>
          </a:xfrm>
          <a:prstGeom prst="rect">
            <a:avLst/>
          </a:prstGeom>
        </p:spPr>
      </p:pic>
      <p:pic>
        <p:nvPicPr>
          <p:cNvPr id="11" name="Imagen 2">
            <a:extLst>
              <a:ext uri="{FF2B5EF4-FFF2-40B4-BE49-F238E27FC236}">
                <a16:creationId xmlns:a16="http://schemas.microsoft.com/office/drawing/2014/main" id="{3CEBC291-E83F-04BF-D2A5-C35340270C6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7" b="32831"/>
          <a:stretch/>
        </p:blipFill>
        <p:spPr>
          <a:xfrm>
            <a:off x="164120" y="643522"/>
            <a:ext cx="1571629" cy="566114"/>
          </a:xfrm>
          <a:prstGeom prst="rect">
            <a:avLst/>
          </a:prstGeom>
        </p:spPr>
      </p:pic>
      <p:pic>
        <p:nvPicPr>
          <p:cNvPr id="12" name="Imatg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56744" y="6424778"/>
            <a:ext cx="722061" cy="379436"/>
          </a:xfrm>
          <a:prstGeom prst="rect">
            <a:avLst/>
          </a:prstGeom>
        </p:spPr>
      </p:pic>
      <p:pic>
        <p:nvPicPr>
          <p:cNvPr id="13" name="Imatg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24546" y="6404295"/>
            <a:ext cx="719004" cy="399919"/>
          </a:xfrm>
          <a:prstGeom prst="rect">
            <a:avLst/>
          </a:prstGeom>
        </p:spPr>
      </p:pic>
      <p:sp>
        <p:nvSpPr>
          <p:cNvPr id="14" name="QuadreDeText 13"/>
          <p:cNvSpPr txBox="1"/>
          <p:nvPr/>
        </p:nvSpPr>
        <p:spPr>
          <a:xfrm>
            <a:off x="2888907" y="740640"/>
            <a:ext cx="6954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b="1" u="sng" dirty="0">
                <a:solidFill>
                  <a:schemeClr val="accent1">
                    <a:lumMod val="75000"/>
                  </a:schemeClr>
                </a:solidFill>
              </a:rPr>
              <a:t>Objectius de la rotació</a:t>
            </a:r>
          </a:p>
        </p:txBody>
      </p:sp>
      <p:sp>
        <p:nvSpPr>
          <p:cNvPr id="15" name="QuadreDeText 14"/>
          <p:cNvSpPr txBox="1"/>
          <p:nvPr/>
        </p:nvSpPr>
        <p:spPr>
          <a:xfrm>
            <a:off x="7800028" y="869637"/>
            <a:ext cx="3368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>
                <a:solidFill>
                  <a:schemeClr val="accent1">
                    <a:lumMod val="75000"/>
                  </a:schemeClr>
                </a:solidFill>
              </a:rPr>
              <a:t>www.pediatriadelspirineus.org</a:t>
            </a:r>
          </a:p>
        </p:txBody>
      </p:sp>
      <p:pic>
        <p:nvPicPr>
          <p:cNvPr id="17" name="Imatge 16"/>
          <p:cNvPicPr>
            <a:picLocks noChangeAspect="1"/>
          </p:cNvPicPr>
          <p:nvPr/>
        </p:nvPicPr>
        <p:blipFill rotWithShape="1">
          <a:blip r:embed="rId8"/>
          <a:srcRect l="15972" t="10782" r="15479" b="22361"/>
          <a:stretch/>
        </p:blipFill>
        <p:spPr>
          <a:xfrm>
            <a:off x="2859991" y="1448661"/>
            <a:ext cx="5958289" cy="3171978"/>
          </a:xfrm>
          <a:prstGeom prst="rect">
            <a:avLst/>
          </a:prstGeom>
        </p:spPr>
      </p:pic>
      <p:sp>
        <p:nvSpPr>
          <p:cNvPr id="18" name="Rectangle arrodonit 17"/>
          <p:cNvSpPr/>
          <p:nvPr/>
        </p:nvSpPr>
        <p:spPr>
          <a:xfrm>
            <a:off x="6702355" y="1661277"/>
            <a:ext cx="642026" cy="330741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19" name="Imatg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24546" y="1448660"/>
            <a:ext cx="2666469" cy="1821866"/>
          </a:xfrm>
          <a:prstGeom prst="rect">
            <a:avLst/>
          </a:prstGeom>
        </p:spPr>
      </p:pic>
      <p:sp>
        <p:nvSpPr>
          <p:cNvPr id="21" name="QuadreDeText 20"/>
          <p:cNvSpPr txBox="1"/>
          <p:nvPr/>
        </p:nvSpPr>
        <p:spPr>
          <a:xfrm>
            <a:off x="8219660" y="3484380"/>
            <a:ext cx="3589668" cy="280076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ca-ES" sz="1600" b="1" dirty="0"/>
              <a:t>ITINERARI FORMATIU (IF) DEL RESIDENT </a:t>
            </a:r>
          </a:p>
          <a:p>
            <a:pPr algn="ctr"/>
            <a:endParaRPr lang="ca-ES" sz="16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a-ES" sz="1600" dirty="0"/>
              <a:t>ATENCIÓ PRIMÀRIA.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a-ES" sz="1600" dirty="0"/>
              <a:t>Hospitalització (hospital comarcal).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a-ES" sz="1600" dirty="0"/>
              <a:t>Reunions </a:t>
            </a:r>
            <a:r>
              <a:rPr lang="ca-ES" sz="1600" dirty="0" err="1"/>
              <a:t>multidisciplinars</a:t>
            </a:r>
            <a:r>
              <a:rPr lang="ca-ES" sz="160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a-ES" sz="1600" dirty="0"/>
              <a:t>Salut i escola.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a-ES" sz="1600" dirty="0"/>
              <a:t>EFE Pirineus.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a-ES" sz="1600" dirty="0"/>
              <a:t>Xerrades pediatria comunitària.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a-ES" sz="1600" dirty="0"/>
              <a:t>Cursos.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a-ES" sz="1600" dirty="0"/>
              <a:t>Consulta de cardiologia pediàtrica.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a-ES" sz="1600" dirty="0"/>
              <a:t>....</a:t>
            </a:r>
          </a:p>
        </p:txBody>
      </p:sp>
      <p:sp>
        <p:nvSpPr>
          <p:cNvPr id="22" name="QuadreDeText 21"/>
          <p:cNvSpPr txBox="1"/>
          <p:nvPr/>
        </p:nvSpPr>
        <p:spPr>
          <a:xfrm>
            <a:off x="3617915" y="5018444"/>
            <a:ext cx="3542540" cy="461665"/>
          </a:xfrm>
          <a:prstGeom prst="rect">
            <a:avLst/>
          </a:prstGeom>
          <a:solidFill>
            <a:srgbClr val="F7F9B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ca-ES" sz="2400" b="1" dirty="0"/>
              <a:t>Un resident per rotació</a:t>
            </a:r>
          </a:p>
        </p:txBody>
      </p:sp>
    </p:spTree>
    <p:extLst>
      <p:ext uri="{BB962C8B-B14F-4D97-AF65-F5344CB8AC3E}">
        <p14:creationId xmlns:p14="http://schemas.microsoft.com/office/powerpoint/2010/main" val="36001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superiores cortadas 1">
            <a:extLst>
              <a:ext uri="{FF2B5EF4-FFF2-40B4-BE49-F238E27FC236}">
                <a16:creationId xmlns:a16="http://schemas.microsoft.com/office/drawing/2014/main" id="{5DFC9F4D-6025-6D1A-91E7-DA4DECD48998}"/>
              </a:ext>
            </a:extLst>
          </p:cNvPr>
          <p:cNvSpPr/>
          <p:nvPr/>
        </p:nvSpPr>
        <p:spPr>
          <a:xfrm rot="5400000">
            <a:off x="-2149646" y="2149646"/>
            <a:ext cx="6858002" cy="2558709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" name="Trapecio 4">
            <a:extLst>
              <a:ext uri="{FF2B5EF4-FFF2-40B4-BE49-F238E27FC236}">
                <a16:creationId xmlns:a16="http://schemas.microsoft.com/office/drawing/2014/main" id="{0BCF4AA3-75F4-D703-C144-D32097437EE8}"/>
              </a:ext>
            </a:extLst>
          </p:cNvPr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6" name="Trapecio 7">
            <a:extLst>
              <a:ext uri="{FF2B5EF4-FFF2-40B4-BE49-F238E27FC236}">
                <a16:creationId xmlns:a16="http://schemas.microsoft.com/office/drawing/2014/main" id="{D18C86C9-22AF-788B-6E77-B24FA294A618}"/>
              </a:ext>
            </a:extLst>
          </p:cNvPr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7" name="Trapecio 10">
            <a:extLst>
              <a:ext uri="{FF2B5EF4-FFF2-40B4-BE49-F238E27FC236}">
                <a16:creationId xmlns:a16="http://schemas.microsoft.com/office/drawing/2014/main" id="{E5B3F530-7DC8-1049-0CAE-FAB8D46B6894}"/>
              </a:ext>
            </a:extLst>
          </p:cNvPr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pic>
        <p:nvPicPr>
          <p:cNvPr id="8" name="Imagen 11">
            <a:extLst>
              <a:ext uri="{FF2B5EF4-FFF2-40B4-BE49-F238E27FC236}">
                <a16:creationId xmlns:a16="http://schemas.microsoft.com/office/drawing/2014/main" id="{9C859EE9-1ED9-7FD1-CB6D-58ADDFEA7B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98"/>
          <a:stretch/>
        </p:blipFill>
        <p:spPr>
          <a:xfrm>
            <a:off x="65902" y="2938079"/>
            <a:ext cx="2183364" cy="1296261"/>
          </a:xfrm>
          <a:prstGeom prst="rect">
            <a:avLst/>
          </a:prstGeom>
        </p:spPr>
      </p:pic>
      <p:pic>
        <p:nvPicPr>
          <p:cNvPr id="9" name="Imagen 12">
            <a:extLst>
              <a:ext uri="{FF2B5EF4-FFF2-40B4-BE49-F238E27FC236}">
                <a16:creationId xmlns:a16="http://schemas.microsoft.com/office/drawing/2014/main" id="{E4E6DE18-7E4B-0ECA-4437-A6BCE89BAEA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43" y="5765509"/>
            <a:ext cx="991185" cy="828961"/>
          </a:xfrm>
          <a:prstGeom prst="rect">
            <a:avLst/>
          </a:prstGeom>
        </p:spPr>
      </p:pic>
      <p:pic>
        <p:nvPicPr>
          <p:cNvPr id="10" name="Imagen 13">
            <a:extLst>
              <a:ext uri="{FF2B5EF4-FFF2-40B4-BE49-F238E27FC236}">
                <a16:creationId xmlns:a16="http://schemas.microsoft.com/office/drawing/2014/main" id="{98F678B0-0C82-0F4F-E55E-BB7B2F64941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944" y="5820912"/>
            <a:ext cx="667036" cy="394885"/>
          </a:xfrm>
          <a:prstGeom prst="rect">
            <a:avLst/>
          </a:prstGeom>
        </p:spPr>
      </p:pic>
      <p:pic>
        <p:nvPicPr>
          <p:cNvPr id="11" name="Imagen 2">
            <a:extLst>
              <a:ext uri="{FF2B5EF4-FFF2-40B4-BE49-F238E27FC236}">
                <a16:creationId xmlns:a16="http://schemas.microsoft.com/office/drawing/2014/main" id="{3CEBC291-E83F-04BF-D2A5-C35340270C6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7" b="32831"/>
          <a:stretch/>
        </p:blipFill>
        <p:spPr>
          <a:xfrm>
            <a:off x="164120" y="643522"/>
            <a:ext cx="1571629" cy="566114"/>
          </a:xfrm>
          <a:prstGeom prst="rect">
            <a:avLst/>
          </a:prstGeom>
        </p:spPr>
      </p:pic>
      <p:pic>
        <p:nvPicPr>
          <p:cNvPr id="12" name="Imatg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56744" y="6424778"/>
            <a:ext cx="722061" cy="379436"/>
          </a:xfrm>
          <a:prstGeom prst="rect">
            <a:avLst/>
          </a:prstGeom>
        </p:spPr>
      </p:pic>
      <p:pic>
        <p:nvPicPr>
          <p:cNvPr id="13" name="Imatg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24546" y="6395982"/>
            <a:ext cx="719004" cy="399919"/>
          </a:xfrm>
          <a:prstGeom prst="rect">
            <a:avLst/>
          </a:prstGeom>
        </p:spPr>
      </p:pic>
      <p:sp>
        <p:nvSpPr>
          <p:cNvPr id="14" name="QuadreDeText 13"/>
          <p:cNvSpPr txBox="1"/>
          <p:nvPr/>
        </p:nvSpPr>
        <p:spPr>
          <a:xfrm>
            <a:off x="2888907" y="740640"/>
            <a:ext cx="6954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b="1" u="sng" dirty="0">
                <a:solidFill>
                  <a:schemeClr val="accent1">
                    <a:lumMod val="75000"/>
                  </a:schemeClr>
                </a:solidFill>
              </a:rPr>
              <a:t>Característiques dels residents </a:t>
            </a:r>
          </a:p>
        </p:txBody>
      </p:sp>
      <p:sp>
        <p:nvSpPr>
          <p:cNvPr id="15" name="QuadreDeText 14"/>
          <p:cNvSpPr txBox="1"/>
          <p:nvPr/>
        </p:nvSpPr>
        <p:spPr>
          <a:xfrm>
            <a:off x="7990285" y="1556109"/>
            <a:ext cx="3706529" cy="2092881"/>
          </a:xfrm>
          <a:prstGeom prst="rect">
            <a:avLst/>
          </a:prstGeom>
          <a:noFill/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u="sng" dirty="0" err="1">
                <a:solidFill>
                  <a:srgbClr val="0C4E84"/>
                </a:solidFill>
              </a:rPr>
              <a:t>Procedència</a:t>
            </a:r>
            <a:r>
              <a:rPr lang="en-US" sz="1400" dirty="0"/>
              <a:t> </a:t>
            </a:r>
          </a:p>
          <a:p>
            <a:r>
              <a:rPr lang="en-US" sz="1400" dirty="0"/>
              <a:t>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400" dirty="0"/>
              <a:t>Son </a:t>
            </a:r>
            <a:r>
              <a:rPr lang="en-US" sz="1400" dirty="0" err="1"/>
              <a:t>Espases</a:t>
            </a:r>
            <a:r>
              <a:rPr lang="en-US" sz="1400" dirty="0"/>
              <a:t> (Mallorca)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400" dirty="0"/>
              <a:t>Hospital </a:t>
            </a:r>
            <a:r>
              <a:rPr lang="en-US" sz="1400" dirty="0" err="1"/>
              <a:t>Vall</a:t>
            </a:r>
            <a:r>
              <a:rPr lang="en-US" sz="1400" dirty="0"/>
              <a:t> </a:t>
            </a:r>
            <a:r>
              <a:rPr lang="en-US" sz="1400" dirty="0" err="1"/>
              <a:t>d’Hebron</a:t>
            </a:r>
            <a:r>
              <a:rPr lang="en-US" sz="1400" dirty="0"/>
              <a:t> (Barcelona)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400" dirty="0"/>
              <a:t>Hospital Germans </a:t>
            </a:r>
            <a:r>
              <a:rPr lang="en-US" sz="1400" dirty="0" err="1"/>
              <a:t>Trias</a:t>
            </a:r>
            <a:r>
              <a:rPr lang="en-US" sz="1400" dirty="0"/>
              <a:t> I </a:t>
            </a:r>
            <a:r>
              <a:rPr lang="en-US" sz="1400" dirty="0" err="1"/>
              <a:t>Pujol</a:t>
            </a:r>
            <a:r>
              <a:rPr lang="en-US" sz="1400" dirty="0"/>
              <a:t> (Badalona)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400" dirty="0"/>
              <a:t>Hospital del Mar (Barcelona)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400" dirty="0"/>
              <a:t>Hospital Joan XXIII(Tarragona)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400" dirty="0"/>
              <a:t>Hospital de </a:t>
            </a:r>
            <a:r>
              <a:rPr lang="en-US" sz="1400" dirty="0" err="1"/>
              <a:t>Comarcal</a:t>
            </a:r>
            <a:r>
              <a:rPr lang="en-US" sz="1400" dirty="0"/>
              <a:t> </a:t>
            </a:r>
            <a:r>
              <a:rPr lang="en-US" sz="1400" dirty="0" err="1"/>
              <a:t>Francesc</a:t>
            </a:r>
            <a:r>
              <a:rPr lang="en-US" sz="1400" dirty="0"/>
              <a:t> de Borja  (</a:t>
            </a:r>
            <a:r>
              <a:rPr lang="en-US" sz="1400" dirty="0" err="1"/>
              <a:t>Gandia</a:t>
            </a:r>
            <a:r>
              <a:rPr lang="en-US" sz="1400" dirty="0"/>
              <a:t>)</a:t>
            </a:r>
          </a:p>
        </p:txBody>
      </p:sp>
      <p:pic>
        <p:nvPicPr>
          <p:cNvPr id="16" name="Imatg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42810" y="1455473"/>
            <a:ext cx="2008179" cy="2291237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17" name="Imatge 16"/>
          <p:cNvPicPr>
            <a:picLocks noChangeAspect="1"/>
          </p:cNvPicPr>
          <p:nvPr/>
        </p:nvPicPr>
        <p:blipFill rotWithShape="1">
          <a:blip r:embed="rId9"/>
          <a:srcRect l="36089" t="64012" r="50248" b="14874"/>
          <a:stretch/>
        </p:blipFill>
        <p:spPr>
          <a:xfrm>
            <a:off x="3322846" y="2315460"/>
            <a:ext cx="1655827" cy="1396814"/>
          </a:xfrm>
          <a:prstGeom prst="rect">
            <a:avLst/>
          </a:prstGeom>
        </p:spPr>
      </p:pic>
      <p:sp>
        <p:nvSpPr>
          <p:cNvPr id="18" name="QuadreDeText 17"/>
          <p:cNvSpPr txBox="1"/>
          <p:nvPr/>
        </p:nvSpPr>
        <p:spPr>
          <a:xfrm>
            <a:off x="3771992" y="2602550"/>
            <a:ext cx="7444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1600" b="1" dirty="0"/>
              <a:t>1 mes</a:t>
            </a:r>
          </a:p>
        </p:txBody>
      </p:sp>
      <p:sp>
        <p:nvSpPr>
          <p:cNvPr id="19" name="QuadreDeText 18"/>
          <p:cNvSpPr txBox="1"/>
          <p:nvPr/>
        </p:nvSpPr>
        <p:spPr>
          <a:xfrm>
            <a:off x="3726685" y="3052999"/>
            <a:ext cx="9655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1600" b="1" dirty="0"/>
              <a:t>2 mesos</a:t>
            </a:r>
          </a:p>
        </p:txBody>
      </p:sp>
      <p:sp>
        <p:nvSpPr>
          <p:cNvPr id="20" name="QuadreDeText 19"/>
          <p:cNvSpPr txBox="1"/>
          <p:nvPr/>
        </p:nvSpPr>
        <p:spPr>
          <a:xfrm>
            <a:off x="3268018" y="2197200"/>
            <a:ext cx="19424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1600" b="1" dirty="0"/>
              <a:t>Durada de la rotació </a:t>
            </a:r>
          </a:p>
        </p:txBody>
      </p:sp>
      <p:sp>
        <p:nvSpPr>
          <p:cNvPr id="21" name="QuadreDeText 20"/>
          <p:cNvSpPr txBox="1"/>
          <p:nvPr/>
        </p:nvSpPr>
        <p:spPr>
          <a:xfrm>
            <a:off x="3045033" y="1468385"/>
            <a:ext cx="2283263" cy="646331"/>
          </a:xfrm>
          <a:prstGeom prst="rect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rgbClr val="0C4E8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TOTAL: 6 residents</a:t>
            </a:r>
            <a:endParaRPr lang="en-US" b="1" dirty="0">
              <a:solidFill>
                <a:srgbClr val="0C4E84"/>
              </a:solidFill>
            </a:endParaRPr>
          </a:p>
          <a:p>
            <a:pPr algn="ctr"/>
            <a:r>
              <a:rPr lang="en-US" b="1" dirty="0"/>
              <a:t>100%  </a:t>
            </a:r>
            <a:r>
              <a:rPr lang="en-US" b="1" dirty="0" err="1"/>
              <a:t>noies</a:t>
            </a:r>
            <a:r>
              <a:rPr lang="en-US" b="1" dirty="0"/>
              <a:t> </a:t>
            </a:r>
            <a:r>
              <a:rPr lang="en-US" dirty="0"/>
              <a:t>i</a:t>
            </a:r>
            <a:r>
              <a:rPr lang="en-US" b="1" dirty="0"/>
              <a:t>  R4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3045034" y="2207464"/>
            <a:ext cx="2283263" cy="1539246"/>
          </a:xfrm>
          <a:prstGeom prst="rect">
            <a:avLst/>
          </a:prstGeom>
          <a:noFill/>
          <a:ln w="25400">
            <a:solidFill>
              <a:srgbClr val="EE8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1600"/>
          </a:p>
        </p:txBody>
      </p:sp>
      <p:pic>
        <p:nvPicPr>
          <p:cNvPr id="23" name="Imatge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08448" y="4415669"/>
            <a:ext cx="4588366" cy="1796283"/>
          </a:xfrm>
          <a:prstGeom prst="rect">
            <a:avLst/>
          </a:prstGeom>
          <a:ln w="254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sp>
        <p:nvSpPr>
          <p:cNvPr id="24" name="QuadreDeText 23"/>
          <p:cNvSpPr txBox="1"/>
          <p:nvPr/>
        </p:nvSpPr>
        <p:spPr>
          <a:xfrm>
            <a:off x="3045034" y="3912728"/>
            <a:ext cx="865178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La </a:t>
            </a:r>
            <a:r>
              <a:rPr lang="en-US" dirty="0" err="1"/>
              <a:t>puntuació</a:t>
            </a:r>
            <a:r>
              <a:rPr lang="en-US" dirty="0"/>
              <a:t> </a:t>
            </a:r>
            <a:r>
              <a:rPr lang="en-US" dirty="0" err="1"/>
              <a:t>mitjana</a:t>
            </a:r>
            <a:r>
              <a:rPr lang="en-US" dirty="0"/>
              <a:t> de </a:t>
            </a:r>
            <a:r>
              <a:rPr lang="en-US" dirty="0" err="1"/>
              <a:t>satisfacció</a:t>
            </a:r>
            <a:r>
              <a:rPr lang="en-US" dirty="0"/>
              <a:t> de la </a:t>
            </a:r>
            <a:r>
              <a:rPr lang="en-US" dirty="0" err="1"/>
              <a:t>rotació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de </a:t>
            </a:r>
            <a:r>
              <a:rPr lang="en-US" b="1" dirty="0"/>
              <a:t>9’5 punts </a:t>
            </a:r>
            <a:r>
              <a:rPr lang="en-US" dirty="0" err="1"/>
              <a:t>sobre</a:t>
            </a:r>
            <a:r>
              <a:rPr lang="en-US" dirty="0"/>
              <a:t> 10. </a:t>
            </a:r>
            <a:endParaRPr lang="en-US" u="sng" dirty="0"/>
          </a:p>
        </p:txBody>
      </p:sp>
      <p:sp>
        <p:nvSpPr>
          <p:cNvPr id="2" name="QuadreDeText 1"/>
          <p:cNvSpPr txBox="1"/>
          <p:nvPr/>
        </p:nvSpPr>
        <p:spPr>
          <a:xfrm>
            <a:off x="3045034" y="4458893"/>
            <a:ext cx="3482226" cy="646331"/>
          </a:xfrm>
          <a:prstGeom prst="rect">
            <a:avLst/>
          </a:prstGeom>
          <a:noFill/>
          <a:ln w="254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El </a:t>
            </a:r>
            <a:r>
              <a:rPr lang="en-US" b="1" dirty="0">
                <a:solidFill>
                  <a:srgbClr val="0C4E84"/>
                </a:solidFill>
              </a:rPr>
              <a:t>50% van </a:t>
            </a:r>
            <a:r>
              <a:rPr lang="en-US" b="1" dirty="0" err="1">
                <a:solidFill>
                  <a:srgbClr val="0C4E84"/>
                </a:solidFill>
              </a:rPr>
              <a:t>presentar</a:t>
            </a:r>
            <a:r>
              <a:rPr lang="en-US" b="1" dirty="0">
                <a:solidFill>
                  <a:srgbClr val="0C4E84"/>
                </a:solidFill>
              </a:rPr>
              <a:t> un </a:t>
            </a:r>
            <a:r>
              <a:rPr lang="en-US" b="1" dirty="0" err="1">
                <a:solidFill>
                  <a:srgbClr val="0C4E84"/>
                </a:solidFill>
              </a:rPr>
              <a:t>treball</a:t>
            </a:r>
            <a:r>
              <a:rPr lang="en-US" b="1" dirty="0">
                <a:solidFill>
                  <a:srgbClr val="0C4E84"/>
                </a:solidFill>
              </a:rPr>
              <a:t> </a:t>
            </a:r>
            <a:r>
              <a:rPr lang="en-US" b="1" dirty="0" err="1">
                <a:solidFill>
                  <a:srgbClr val="0C4E84"/>
                </a:solidFill>
              </a:rPr>
              <a:t>científic</a:t>
            </a:r>
            <a:r>
              <a:rPr lang="en-US" b="1" dirty="0">
                <a:solidFill>
                  <a:srgbClr val="0C4E84"/>
                </a:solidFill>
              </a:rPr>
              <a:t>  </a:t>
            </a:r>
            <a:r>
              <a:rPr lang="en-US" dirty="0" err="1"/>
              <a:t>en</a:t>
            </a:r>
            <a:r>
              <a:rPr lang="en-US" dirty="0"/>
              <a:t> un </a:t>
            </a:r>
            <a:r>
              <a:rPr lang="en-US" dirty="0" err="1"/>
              <a:t>congrés</a:t>
            </a:r>
            <a:r>
              <a:rPr lang="en-US" dirty="0"/>
              <a:t>.</a:t>
            </a:r>
            <a:endParaRPr lang="ca-ES" dirty="0"/>
          </a:p>
        </p:txBody>
      </p:sp>
      <p:sp>
        <p:nvSpPr>
          <p:cNvPr id="3" name="QuadreDeText 2"/>
          <p:cNvSpPr txBox="1"/>
          <p:nvPr/>
        </p:nvSpPr>
        <p:spPr>
          <a:xfrm>
            <a:off x="3055251" y="5295419"/>
            <a:ext cx="3534827" cy="92333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ca-ES" dirty="0"/>
              <a:t>De les 3 residents que en acabar es van quedar a Atenció Primària </a:t>
            </a:r>
            <a:r>
              <a:rPr lang="ca-ES" b="1" dirty="0">
                <a:solidFill>
                  <a:srgbClr val="0C4E84"/>
                </a:solidFill>
              </a:rPr>
              <a:t>2  ho fan en un àmbit rural.</a:t>
            </a:r>
          </a:p>
        </p:txBody>
      </p:sp>
    </p:spTree>
    <p:extLst>
      <p:ext uri="{BB962C8B-B14F-4D97-AF65-F5344CB8AC3E}">
        <p14:creationId xmlns:p14="http://schemas.microsoft.com/office/powerpoint/2010/main" val="4149396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/>
      <p:bldP spid="19" grpId="0"/>
      <p:bldP spid="20" grpId="0"/>
      <p:bldP spid="21" grpId="0" animBg="1"/>
      <p:bldP spid="22" grpId="0" animBg="1"/>
      <p:bldP spid="24" grpId="0" animBg="1"/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superiores cortadas 1">
            <a:extLst>
              <a:ext uri="{FF2B5EF4-FFF2-40B4-BE49-F238E27FC236}">
                <a16:creationId xmlns:a16="http://schemas.microsoft.com/office/drawing/2014/main" id="{5DFC9F4D-6025-6D1A-91E7-DA4DECD48998}"/>
              </a:ext>
            </a:extLst>
          </p:cNvPr>
          <p:cNvSpPr/>
          <p:nvPr/>
        </p:nvSpPr>
        <p:spPr>
          <a:xfrm rot="5400000">
            <a:off x="-2149646" y="2149646"/>
            <a:ext cx="6858002" cy="2558709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" name="Trapecio 4">
            <a:extLst>
              <a:ext uri="{FF2B5EF4-FFF2-40B4-BE49-F238E27FC236}">
                <a16:creationId xmlns:a16="http://schemas.microsoft.com/office/drawing/2014/main" id="{0BCF4AA3-75F4-D703-C144-D32097437EE8}"/>
              </a:ext>
            </a:extLst>
          </p:cNvPr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6" name="Trapecio 7">
            <a:extLst>
              <a:ext uri="{FF2B5EF4-FFF2-40B4-BE49-F238E27FC236}">
                <a16:creationId xmlns:a16="http://schemas.microsoft.com/office/drawing/2014/main" id="{D18C86C9-22AF-788B-6E77-B24FA294A618}"/>
              </a:ext>
            </a:extLst>
          </p:cNvPr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7" name="Trapecio 10">
            <a:extLst>
              <a:ext uri="{FF2B5EF4-FFF2-40B4-BE49-F238E27FC236}">
                <a16:creationId xmlns:a16="http://schemas.microsoft.com/office/drawing/2014/main" id="{E5B3F530-7DC8-1049-0CAE-FAB8D46B6894}"/>
              </a:ext>
            </a:extLst>
          </p:cNvPr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pic>
        <p:nvPicPr>
          <p:cNvPr id="8" name="Imagen 11">
            <a:extLst>
              <a:ext uri="{FF2B5EF4-FFF2-40B4-BE49-F238E27FC236}">
                <a16:creationId xmlns:a16="http://schemas.microsoft.com/office/drawing/2014/main" id="{9C859EE9-1ED9-7FD1-CB6D-58ADDFEA7B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98"/>
          <a:stretch/>
        </p:blipFill>
        <p:spPr>
          <a:xfrm>
            <a:off x="65902" y="2938079"/>
            <a:ext cx="2183364" cy="1296261"/>
          </a:xfrm>
          <a:prstGeom prst="rect">
            <a:avLst/>
          </a:prstGeom>
        </p:spPr>
      </p:pic>
      <p:pic>
        <p:nvPicPr>
          <p:cNvPr id="9" name="Imagen 12">
            <a:extLst>
              <a:ext uri="{FF2B5EF4-FFF2-40B4-BE49-F238E27FC236}">
                <a16:creationId xmlns:a16="http://schemas.microsoft.com/office/drawing/2014/main" id="{E4E6DE18-7E4B-0ECA-4437-A6BCE89BAEA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43" y="5765509"/>
            <a:ext cx="991185" cy="828961"/>
          </a:xfrm>
          <a:prstGeom prst="rect">
            <a:avLst/>
          </a:prstGeom>
        </p:spPr>
      </p:pic>
      <p:pic>
        <p:nvPicPr>
          <p:cNvPr id="10" name="Imagen 13">
            <a:extLst>
              <a:ext uri="{FF2B5EF4-FFF2-40B4-BE49-F238E27FC236}">
                <a16:creationId xmlns:a16="http://schemas.microsoft.com/office/drawing/2014/main" id="{98F678B0-0C82-0F4F-E55E-BB7B2F64941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944" y="5820912"/>
            <a:ext cx="667036" cy="394885"/>
          </a:xfrm>
          <a:prstGeom prst="rect">
            <a:avLst/>
          </a:prstGeom>
        </p:spPr>
      </p:pic>
      <p:pic>
        <p:nvPicPr>
          <p:cNvPr id="11" name="Imagen 2">
            <a:extLst>
              <a:ext uri="{FF2B5EF4-FFF2-40B4-BE49-F238E27FC236}">
                <a16:creationId xmlns:a16="http://schemas.microsoft.com/office/drawing/2014/main" id="{3CEBC291-E83F-04BF-D2A5-C35340270C6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7" b="32831"/>
          <a:stretch/>
        </p:blipFill>
        <p:spPr>
          <a:xfrm>
            <a:off x="164120" y="643522"/>
            <a:ext cx="1571629" cy="566114"/>
          </a:xfrm>
          <a:prstGeom prst="rect">
            <a:avLst/>
          </a:prstGeom>
        </p:spPr>
      </p:pic>
      <p:pic>
        <p:nvPicPr>
          <p:cNvPr id="12" name="Imatg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56744" y="6424778"/>
            <a:ext cx="722061" cy="379436"/>
          </a:xfrm>
          <a:prstGeom prst="rect">
            <a:avLst/>
          </a:prstGeom>
        </p:spPr>
      </p:pic>
      <p:pic>
        <p:nvPicPr>
          <p:cNvPr id="13" name="Imatg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24546" y="6404295"/>
            <a:ext cx="719004" cy="399919"/>
          </a:xfrm>
          <a:prstGeom prst="rect">
            <a:avLst/>
          </a:prstGeom>
        </p:spPr>
      </p:pic>
      <p:sp>
        <p:nvSpPr>
          <p:cNvPr id="14" name="QuadreDeText 13"/>
          <p:cNvSpPr txBox="1"/>
          <p:nvPr/>
        </p:nvSpPr>
        <p:spPr>
          <a:xfrm>
            <a:off x="2888907" y="740640"/>
            <a:ext cx="6954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b="1" u="sng" dirty="0">
                <a:solidFill>
                  <a:schemeClr val="accent1">
                    <a:lumMod val="75000"/>
                  </a:schemeClr>
                </a:solidFill>
              </a:rPr>
              <a:t>Futur de la rotació de pediatria rural</a:t>
            </a:r>
          </a:p>
        </p:txBody>
      </p:sp>
      <p:sp>
        <p:nvSpPr>
          <p:cNvPr id="2" name="QuadreDeText 1"/>
          <p:cNvSpPr txBox="1"/>
          <p:nvPr/>
        </p:nvSpPr>
        <p:spPr>
          <a:xfrm>
            <a:off x="3151762" y="1692613"/>
            <a:ext cx="691636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ca-E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Ampliem oferta al Pallars Jussà, Sobirà i Alta Ribagorça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ca-ES" sz="2000" dirty="0"/>
              <a:t>Tenim tres peticions  (Vitòria i Barcelona).</a:t>
            </a:r>
          </a:p>
          <a:p>
            <a:pPr lvl="1"/>
            <a:endParaRPr lang="ca-ES" sz="22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ca-E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 el curs 2023-24 ple a l’Alt Urgell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ca-ES" sz="2000" dirty="0"/>
              <a:t>Hospital de </a:t>
            </a:r>
            <a:r>
              <a:rPr lang="ca-ES" sz="2000" dirty="0" err="1"/>
              <a:t>Basurto</a:t>
            </a:r>
            <a:r>
              <a:rPr lang="ca-ES" sz="2000" dirty="0"/>
              <a:t> (Bilbao).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ca-ES" sz="2000" dirty="0"/>
              <a:t>Hospital Universitari de </a:t>
            </a:r>
            <a:r>
              <a:rPr lang="ca-ES" sz="2000" dirty="0" err="1"/>
              <a:t>Donostia</a:t>
            </a:r>
            <a:r>
              <a:rPr lang="ca-ES" sz="2000" dirty="0"/>
              <a:t> (San Sebastián).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ca-ES" sz="2000" dirty="0"/>
              <a:t>Hospital Clínic de València.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ca-ES" sz="2000" dirty="0"/>
              <a:t>Hospital Vall d’Hebron (Barcelona).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ca-ES" sz="2000" dirty="0"/>
              <a:t>Hospital Universitari de Málaga.</a:t>
            </a:r>
          </a:p>
          <a:p>
            <a:pPr lvl="1"/>
            <a:endParaRPr lang="ca-E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ca-E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Curs 2024-25 : </a:t>
            </a:r>
            <a:r>
              <a:rPr lang="ca-ES" sz="2200" dirty="0"/>
              <a:t>3 sol·licituds.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ca-E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lvl="1" indent="-285750">
              <a:buFont typeface="Wingdings" panose="05000000000000000000" pitchFamily="2" charset="2"/>
              <a:buChar char="q"/>
            </a:pPr>
            <a:endParaRPr lang="ca-ES" sz="2000" dirty="0"/>
          </a:p>
        </p:txBody>
      </p:sp>
      <p:pic>
        <p:nvPicPr>
          <p:cNvPr id="16" name="Imatg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10016" y="3771229"/>
            <a:ext cx="4067068" cy="244456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4276865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superiores cortadas 1">
            <a:extLst>
              <a:ext uri="{FF2B5EF4-FFF2-40B4-BE49-F238E27FC236}">
                <a16:creationId xmlns:a16="http://schemas.microsoft.com/office/drawing/2014/main" id="{5DFC9F4D-6025-6D1A-91E7-DA4DECD48998}"/>
              </a:ext>
            </a:extLst>
          </p:cNvPr>
          <p:cNvSpPr/>
          <p:nvPr/>
        </p:nvSpPr>
        <p:spPr>
          <a:xfrm rot="5400000">
            <a:off x="-2149646" y="2149646"/>
            <a:ext cx="6858002" cy="2558709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" name="Trapecio 4">
            <a:extLst>
              <a:ext uri="{FF2B5EF4-FFF2-40B4-BE49-F238E27FC236}">
                <a16:creationId xmlns:a16="http://schemas.microsoft.com/office/drawing/2014/main" id="{0BCF4AA3-75F4-D703-C144-D32097437EE8}"/>
              </a:ext>
            </a:extLst>
          </p:cNvPr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6" name="Trapecio 7">
            <a:extLst>
              <a:ext uri="{FF2B5EF4-FFF2-40B4-BE49-F238E27FC236}">
                <a16:creationId xmlns:a16="http://schemas.microsoft.com/office/drawing/2014/main" id="{D18C86C9-22AF-788B-6E77-B24FA294A618}"/>
              </a:ext>
            </a:extLst>
          </p:cNvPr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7" name="Trapecio 10">
            <a:extLst>
              <a:ext uri="{FF2B5EF4-FFF2-40B4-BE49-F238E27FC236}">
                <a16:creationId xmlns:a16="http://schemas.microsoft.com/office/drawing/2014/main" id="{E5B3F530-7DC8-1049-0CAE-FAB8D46B6894}"/>
              </a:ext>
            </a:extLst>
          </p:cNvPr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pic>
        <p:nvPicPr>
          <p:cNvPr id="8" name="Imagen 11">
            <a:extLst>
              <a:ext uri="{FF2B5EF4-FFF2-40B4-BE49-F238E27FC236}">
                <a16:creationId xmlns:a16="http://schemas.microsoft.com/office/drawing/2014/main" id="{9C859EE9-1ED9-7FD1-CB6D-58ADDFEA7B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98"/>
          <a:stretch/>
        </p:blipFill>
        <p:spPr>
          <a:xfrm>
            <a:off x="65902" y="2938079"/>
            <a:ext cx="2183364" cy="1296261"/>
          </a:xfrm>
          <a:prstGeom prst="rect">
            <a:avLst/>
          </a:prstGeom>
        </p:spPr>
      </p:pic>
      <p:pic>
        <p:nvPicPr>
          <p:cNvPr id="9" name="Imagen 12">
            <a:extLst>
              <a:ext uri="{FF2B5EF4-FFF2-40B4-BE49-F238E27FC236}">
                <a16:creationId xmlns:a16="http://schemas.microsoft.com/office/drawing/2014/main" id="{E4E6DE18-7E4B-0ECA-4437-A6BCE89BAEA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43" y="5765509"/>
            <a:ext cx="991185" cy="828961"/>
          </a:xfrm>
          <a:prstGeom prst="rect">
            <a:avLst/>
          </a:prstGeom>
        </p:spPr>
      </p:pic>
      <p:pic>
        <p:nvPicPr>
          <p:cNvPr id="10" name="Imagen 13">
            <a:extLst>
              <a:ext uri="{FF2B5EF4-FFF2-40B4-BE49-F238E27FC236}">
                <a16:creationId xmlns:a16="http://schemas.microsoft.com/office/drawing/2014/main" id="{98F678B0-0C82-0F4F-E55E-BB7B2F64941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944" y="5820912"/>
            <a:ext cx="667036" cy="394885"/>
          </a:xfrm>
          <a:prstGeom prst="rect">
            <a:avLst/>
          </a:prstGeom>
        </p:spPr>
      </p:pic>
      <p:pic>
        <p:nvPicPr>
          <p:cNvPr id="11" name="Imagen 2">
            <a:extLst>
              <a:ext uri="{FF2B5EF4-FFF2-40B4-BE49-F238E27FC236}">
                <a16:creationId xmlns:a16="http://schemas.microsoft.com/office/drawing/2014/main" id="{3CEBC291-E83F-04BF-D2A5-C35340270C6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7" b="32831"/>
          <a:stretch/>
        </p:blipFill>
        <p:spPr>
          <a:xfrm>
            <a:off x="164120" y="643522"/>
            <a:ext cx="1571629" cy="566114"/>
          </a:xfrm>
          <a:prstGeom prst="rect">
            <a:avLst/>
          </a:prstGeom>
        </p:spPr>
      </p:pic>
      <p:pic>
        <p:nvPicPr>
          <p:cNvPr id="12" name="Imatg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56744" y="6424778"/>
            <a:ext cx="722061" cy="379436"/>
          </a:xfrm>
          <a:prstGeom prst="rect">
            <a:avLst/>
          </a:prstGeom>
        </p:spPr>
      </p:pic>
      <p:pic>
        <p:nvPicPr>
          <p:cNvPr id="13" name="Imatg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24546" y="6404295"/>
            <a:ext cx="719004" cy="399919"/>
          </a:xfrm>
          <a:prstGeom prst="rect">
            <a:avLst/>
          </a:prstGeom>
        </p:spPr>
      </p:pic>
      <p:sp>
        <p:nvSpPr>
          <p:cNvPr id="14" name="QuadreDeText 13"/>
          <p:cNvSpPr txBox="1"/>
          <p:nvPr/>
        </p:nvSpPr>
        <p:spPr>
          <a:xfrm>
            <a:off x="2888907" y="740640"/>
            <a:ext cx="6954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b="1" u="sng" dirty="0">
                <a:solidFill>
                  <a:schemeClr val="accent1">
                    <a:lumMod val="75000"/>
                  </a:schemeClr>
                </a:solidFill>
              </a:rPr>
              <a:t>Conclusions</a:t>
            </a:r>
          </a:p>
        </p:txBody>
      </p:sp>
      <p:sp>
        <p:nvSpPr>
          <p:cNvPr id="2" name="QuadreDeText 1"/>
          <p:cNvSpPr txBox="1"/>
          <p:nvPr/>
        </p:nvSpPr>
        <p:spPr>
          <a:xfrm>
            <a:off x="2983813" y="1693383"/>
            <a:ext cx="851170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400" dirty="0" err="1"/>
              <a:t>Futur</a:t>
            </a:r>
            <a:r>
              <a:rPr lang="en-US" sz="2400" dirty="0"/>
              <a:t> </a:t>
            </a:r>
            <a:r>
              <a:rPr lang="en-US" sz="2400" dirty="0" err="1"/>
              <a:t>complicat</a:t>
            </a:r>
            <a:r>
              <a:rPr lang="en-US" sz="2400" dirty="0"/>
              <a:t> </a:t>
            </a:r>
            <a:r>
              <a:rPr lang="en-US" sz="2400" dirty="0" err="1"/>
              <a:t>pediatria</a:t>
            </a:r>
            <a:r>
              <a:rPr lang="en-US" sz="2400" dirty="0"/>
              <a:t> rural: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en-US" sz="2400" dirty="0"/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en-US" sz="2400" dirty="0"/>
              <a:t> </a:t>
            </a:r>
            <a:r>
              <a:rPr lang="en-US" sz="2400" dirty="0" err="1"/>
              <a:t>Donar</a:t>
            </a:r>
            <a:r>
              <a:rPr lang="en-US" sz="2400" dirty="0"/>
              <a:t> a </a:t>
            </a:r>
            <a:r>
              <a:rPr lang="en-US" sz="2400" dirty="0" err="1"/>
              <a:t>conèixer</a:t>
            </a:r>
            <a:r>
              <a:rPr lang="en-US" sz="2400" dirty="0"/>
              <a:t> entre </a:t>
            </a:r>
            <a:r>
              <a:rPr lang="en-US" sz="2400" dirty="0" err="1"/>
              <a:t>els</a:t>
            </a:r>
            <a:r>
              <a:rPr lang="en-US" sz="2400" dirty="0"/>
              <a:t> Residents </a:t>
            </a:r>
            <a:r>
              <a:rPr lang="en-US" sz="2400" dirty="0" err="1"/>
              <a:t>rotacions</a:t>
            </a:r>
            <a:r>
              <a:rPr lang="en-US" sz="2400" dirty="0"/>
              <a:t> </a:t>
            </a:r>
            <a:r>
              <a:rPr lang="en-US" sz="2400" dirty="0" err="1"/>
              <a:t>àrees</a:t>
            </a:r>
            <a:r>
              <a:rPr lang="en-US" sz="2400" dirty="0"/>
              <a:t> </a:t>
            </a:r>
            <a:r>
              <a:rPr lang="en-US" sz="2400" dirty="0" err="1"/>
              <a:t>rurals</a:t>
            </a:r>
            <a:r>
              <a:rPr lang="en-US" sz="2400" dirty="0"/>
              <a:t>.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en-US" sz="2400" dirty="0"/>
              <a:t> </a:t>
            </a:r>
            <a:r>
              <a:rPr lang="en-US" sz="2400" dirty="0" err="1"/>
              <a:t>Estendre</a:t>
            </a:r>
            <a:r>
              <a:rPr lang="en-US" sz="2400" dirty="0"/>
              <a:t> </a:t>
            </a:r>
            <a:r>
              <a:rPr lang="en-US" sz="2400" dirty="0" err="1"/>
              <a:t>aquest</a:t>
            </a:r>
            <a:r>
              <a:rPr lang="en-US" sz="2400" dirty="0"/>
              <a:t> </a:t>
            </a:r>
            <a:r>
              <a:rPr lang="en-US" sz="2400" dirty="0" err="1"/>
              <a:t>tipus</a:t>
            </a:r>
            <a:r>
              <a:rPr lang="en-US" sz="2400" dirty="0"/>
              <a:t> de </a:t>
            </a:r>
            <a:r>
              <a:rPr lang="en-US" sz="2400" dirty="0" err="1"/>
              <a:t>rotació</a:t>
            </a:r>
            <a:r>
              <a:rPr lang="en-US" sz="2400" dirty="0"/>
              <a:t> a </a:t>
            </a:r>
            <a:r>
              <a:rPr lang="en-US" sz="2400" dirty="0" err="1"/>
              <a:t>altres</a:t>
            </a:r>
            <a:r>
              <a:rPr lang="en-US" sz="2400" dirty="0"/>
              <a:t> </a:t>
            </a:r>
            <a:r>
              <a:rPr lang="en-US" sz="2400" dirty="0" err="1"/>
              <a:t>comarques</a:t>
            </a:r>
            <a:r>
              <a:rPr lang="en-US" sz="2400" dirty="0"/>
              <a:t>.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en-US" sz="2400" dirty="0"/>
              <a:t> </a:t>
            </a:r>
            <a:r>
              <a:rPr lang="en-US" sz="2400" dirty="0" err="1"/>
              <a:t>Captar</a:t>
            </a:r>
            <a:r>
              <a:rPr lang="en-US" sz="2400" dirty="0"/>
              <a:t> possibles residents a </a:t>
            </a:r>
            <a:r>
              <a:rPr lang="en-US" sz="2400" dirty="0" err="1"/>
              <a:t>àrees</a:t>
            </a:r>
            <a:r>
              <a:rPr lang="en-US" sz="2400" dirty="0"/>
              <a:t> </a:t>
            </a:r>
            <a:r>
              <a:rPr lang="en-US" sz="2400" dirty="0" err="1"/>
              <a:t>rurals</a:t>
            </a:r>
            <a:r>
              <a:rPr lang="en-US" sz="2400" dirty="0"/>
              <a:t> </a:t>
            </a:r>
            <a:r>
              <a:rPr lang="en-US" sz="2400" dirty="0" err="1"/>
              <a:t>quan</a:t>
            </a:r>
            <a:r>
              <a:rPr lang="en-US" sz="2400" dirty="0"/>
              <a:t> </a:t>
            </a:r>
            <a:r>
              <a:rPr lang="en-US" sz="2400" dirty="0" err="1"/>
              <a:t>acabin</a:t>
            </a:r>
            <a:r>
              <a:rPr lang="en-US" sz="2400" dirty="0"/>
              <a:t>.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endParaRPr lang="en-US" sz="2400" dirty="0"/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400" dirty="0" err="1"/>
              <a:t>Ajuda</a:t>
            </a:r>
            <a:r>
              <a:rPr lang="en-US" sz="2400" dirty="0"/>
              <a:t> a </a:t>
            </a:r>
            <a:r>
              <a:rPr lang="en-US" sz="2400" dirty="0" err="1"/>
              <a:t>integrar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completar</a:t>
            </a:r>
            <a:r>
              <a:rPr lang="en-US" sz="2400" dirty="0"/>
              <a:t> la </a:t>
            </a:r>
            <a:r>
              <a:rPr lang="en-US" sz="2400" dirty="0" err="1"/>
              <a:t>formació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l’àmbit</a:t>
            </a:r>
            <a:r>
              <a:rPr lang="en-US" sz="2400" dirty="0"/>
              <a:t> de </a:t>
            </a:r>
            <a:r>
              <a:rPr lang="en-US" sz="2400" dirty="0" err="1"/>
              <a:t>l’Atenció</a:t>
            </a:r>
            <a:r>
              <a:rPr lang="en-US" sz="2400" dirty="0"/>
              <a:t> </a:t>
            </a:r>
            <a:r>
              <a:rPr lang="en-US" sz="2400" dirty="0" err="1"/>
              <a:t>Primària</a:t>
            </a:r>
            <a:r>
              <a:rPr lang="en-US" sz="2400" dirty="0"/>
              <a:t> (al </a:t>
            </a:r>
            <a:r>
              <a:rPr lang="en-US" sz="2400" dirty="0" err="1"/>
              <a:t>seu</a:t>
            </a:r>
            <a:r>
              <a:rPr lang="en-US" sz="2400" dirty="0"/>
              <a:t> IF </a:t>
            </a:r>
            <a:r>
              <a:rPr lang="en-US" sz="2400" dirty="0" err="1"/>
              <a:t>és</a:t>
            </a:r>
            <a:r>
              <a:rPr lang="en-US" sz="2400" dirty="0"/>
              <a:t> </a:t>
            </a:r>
            <a:r>
              <a:rPr lang="en-US" sz="2400" dirty="0" err="1"/>
              <a:t>només</a:t>
            </a:r>
            <a:r>
              <a:rPr lang="en-US" sz="2400" dirty="0"/>
              <a:t> de 3 </a:t>
            </a:r>
            <a:r>
              <a:rPr lang="en-US" sz="2400" dirty="0" err="1"/>
              <a:t>mesos</a:t>
            </a:r>
            <a:r>
              <a:rPr lang="en-US" sz="2400" dirty="0"/>
              <a:t>).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en-US" sz="2400" dirty="0"/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400" dirty="0" err="1"/>
              <a:t>Reconèixer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posar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vàlua</a:t>
            </a:r>
            <a:r>
              <a:rPr lang="en-US" sz="2400" dirty="0"/>
              <a:t> com es </a:t>
            </a:r>
            <a:r>
              <a:rPr lang="en-US" sz="2400" dirty="0" err="1"/>
              <a:t>treballa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hospitals “petits”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allunyats</a:t>
            </a:r>
            <a:r>
              <a:rPr lang="en-US" sz="2400" dirty="0"/>
              <a:t> </a:t>
            </a:r>
            <a:r>
              <a:rPr lang="en-US" sz="2400" dirty="0" err="1"/>
              <a:t>d’hospitals</a:t>
            </a:r>
            <a:r>
              <a:rPr lang="en-US" sz="2400" dirty="0"/>
              <a:t> de 3r </a:t>
            </a:r>
            <a:r>
              <a:rPr lang="en-US" sz="2400" dirty="0" err="1"/>
              <a:t>nivell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28717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superiores cortadas 1">
            <a:extLst>
              <a:ext uri="{FF2B5EF4-FFF2-40B4-BE49-F238E27FC236}">
                <a16:creationId xmlns:a16="http://schemas.microsoft.com/office/drawing/2014/main" id="{5DFC9F4D-6025-6D1A-91E7-DA4DECD48998}"/>
              </a:ext>
            </a:extLst>
          </p:cNvPr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" name="Trapecio 4">
            <a:extLst>
              <a:ext uri="{FF2B5EF4-FFF2-40B4-BE49-F238E27FC236}">
                <a16:creationId xmlns:a16="http://schemas.microsoft.com/office/drawing/2014/main" id="{0BCF4AA3-75F4-D703-C144-D32097437EE8}"/>
              </a:ext>
            </a:extLst>
          </p:cNvPr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8" name="Trapecio 7">
            <a:extLst>
              <a:ext uri="{FF2B5EF4-FFF2-40B4-BE49-F238E27FC236}">
                <a16:creationId xmlns:a16="http://schemas.microsoft.com/office/drawing/2014/main" id="{D18C86C9-22AF-788B-6E77-B24FA294A618}"/>
              </a:ext>
            </a:extLst>
          </p:cNvPr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1" name="Trapecio 10">
            <a:extLst>
              <a:ext uri="{FF2B5EF4-FFF2-40B4-BE49-F238E27FC236}">
                <a16:creationId xmlns:a16="http://schemas.microsoft.com/office/drawing/2014/main" id="{E5B3F530-7DC8-1049-0CAE-FAB8D46B6894}"/>
              </a:ext>
            </a:extLst>
          </p:cNvPr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C859EE9-1ED9-7FD1-CB6D-58ADDFEA7B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98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4E6DE18-7E4B-0ECA-4437-A6BCE89BAEA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71" y="5764696"/>
            <a:ext cx="992159" cy="82977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8F678B0-0C82-0F4F-E55E-BB7B2F64941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745" y="5912407"/>
            <a:ext cx="752130" cy="445261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56126E26-B3B3-7086-5BCB-C2CF01F35F51}"/>
              </a:ext>
            </a:extLst>
          </p:cNvPr>
          <p:cNvSpPr txBox="1"/>
          <p:nvPr/>
        </p:nvSpPr>
        <p:spPr>
          <a:xfrm>
            <a:off x="5197011" y="824916"/>
            <a:ext cx="40738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4400" dirty="0">
                <a:solidFill>
                  <a:srgbClr val="0C4E84"/>
                </a:solidFill>
              </a:rPr>
              <a:t>Moltes gràcies!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CEBC291-E83F-04BF-D2A5-C35340270C6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7" b="32831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</p:spPr>
      </p:pic>
      <p:pic>
        <p:nvPicPr>
          <p:cNvPr id="4" name="Imat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3404" y="1800405"/>
            <a:ext cx="5121084" cy="4334632"/>
          </a:xfrm>
          <a:prstGeom prst="rect">
            <a:avLst/>
          </a:prstGeom>
        </p:spPr>
      </p:pic>
      <p:pic>
        <p:nvPicPr>
          <p:cNvPr id="19" name="Imatg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56744" y="6424778"/>
            <a:ext cx="722061" cy="379436"/>
          </a:xfrm>
          <a:prstGeom prst="rect">
            <a:avLst/>
          </a:prstGeom>
        </p:spPr>
      </p:pic>
      <p:pic>
        <p:nvPicPr>
          <p:cNvPr id="20" name="Imatg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24546" y="6404295"/>
            <a:ext cx="719004" cy="399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509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DE5F95CE-1FCC-953A-4D5D-D691D17BAB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04"/>
          <a:stretch/>
        </p:blipFill>
        <p:spPr>
          <a:xfrm>
            <a:off x="2728155" y="1053426"/>
            <a:ext cx="7457336" cy="4515061"/>
          </a:xfrm>
          <a:prstGeom prst="rect">
            <a:avLst/>
          </a:prstGeom>
        </p:spPr>
      </p:pic>
      <p:sp>
        <p:nvSpPr>
          <p:cNvPr id="5" name="Rectángulo: esquinas superiores cortadas 4">
            <a:extLst>
              <a:ext uri="{FF2B5EF4-FFF2-40B4-BE49-F238E27FC236}">
                <a16:creationId xmlns:a16="http://schemas.microsoft.com/office/drawing/2014/main" id="{333EACED-0F36-684C-3A60-8215A4C27EA2}"/>
              </a:ext>
            </a:extLst>
          </p:cNvPr>
          <p:cNvSpPr/>
          <p:nvPr/>
        </p:nvSpPr>
        <p:spPr>
          <a:xfrm rot="16200000">
            <a:off x="8244450" y="2913819"/>
            <a:ext cx="6864743" cy="1030357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0C4E84"/>
          </a:solidFill>
          <a:ln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8" name="Rectángulo: esquinas superiores cortadas 7">
            <a:extLst>
              <a:ext uri="{FF2B5EF4-FFF2-40B4-BE49-F238E27FC236}">
                <a16:creationId xmlns:a16="http://schemas.microsoft.com/office/drawing/2014/main" id="{680F61CF-0AC1-B2CD-CE1B-F8F7B7AAAF35}"/>
              </a:ext>
            </a:extLst>
          </p:cNvPr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1" name="Trapecio 10">
            <a:extLst>
              <a:ext uri="{FF2B5EF4-FFF2-40B4-BE49-F238E27FC236}">
                <a16:creationId xmlns:a16="http://schemas.microsoft.com/office/drawing/2014/main" id="{27DE6039-FAB6-EC04-79C6-E0A002235D54}"/>
              </a:ext>
            </a:extLst>
          </p:cNvPr>
          <p:cNvSpPr/>
          <p:nvPr/>
        </p:nvSpPr>
        <p:spPr>
          <a:xfrm rot="10800000">
            <a:off x="2484483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2" name="Trapecio 11">
            <a:extLst>
              <a:ext uri="{FF2B5EF4-FFF2-40B4-BE49-F238E27FC236}">
                <a16:creationId xmlns:a16="http://schemas.microsoft.com/office/drawing/2014/main" id="{C1FE6CB1-14CC-8B8D-BCA5-20B0BAA784BD}"/>
              </a:ext>
            </a:extLst>
          </p:cNvPr>
          <p:cNvSpPr/>
          <p:nvPr/>
        </p:nvSpPr>
        <p:spPr>
          <a:xfrm>
            <a:off x="2484483" y="6357668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3" name="Trapecio 12">
            <a:extLst>
              <a:ext uri="{FF2B5EF4-FFF2-40B4-BE49-F238E27FC236}">
                <a16:creationId xmlns:a16="http://schemas.microsoft.com/office/drawing/2014/main" id="{E7737700-B65E-0A90-9344-6224006DA365}"/>
              </a:ext>
            </a:extLst>
          </p:cNvPr>
          <p:cNvSpPr/>
          <p:nvPr/>
        </p:nvSpPr>
        <p:spPr>
          <a:xfrm>
            <a:off x="6823063" y="6357668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3456FADD-7BE0-1ABC-622E-E1BE6C36CE7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98" y="3460662"/>
            <a:ext cx="1599740" cy="133791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1B301821-0703-2A8D-B166-02F2B4ED9B8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64" y="5188351"/>
            <a:ext cx="1316797" cy="77954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DC46443-285D-346F-8AFE-4DC2EE46FCD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7" b="32831"/>
          <a:stretch/>
        </p:blipFill>
        <p:spPr>
          <a:xfrm>
            <a:off x="40501" y="1808287"/>
            <a:ext cx="3505200" cy="1262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1075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l'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928</TotalTime>
  <Words>455</Words>
  <Application>Microsoft Office PowerPoint</Application>
  <PresentationFormat>Pantalla panoràmica</PresentationFormat>
  <Paragraphs>69</Paragraphs>
  <Slides>9</Slides>
  <Notes>1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5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Courier New</vt:lpstr>
      <vt:lpstr>Wingdings</vt:lpstr>
      <vt:lpstr>Tema de Office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</dc:creator>
  <cp:lastModifiedBy>ics</cp:lastModifiedBy>
  <cp:revision>36</cp:revision>
  <dcterms:created xsi:type="dcterms:W3CDTF">2023-07-05T14:33:06Z</dcterms:created>
  <dcterms:modified xsi:type="dcterms:W3CDTF">2023-09-22T09:24:36Z</dcterms:modified>
</cp:coreProperties>
</file>