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i5+FbJqWSHmIkvkqZgA0MzW9bL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82daa9a98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e82daa9a9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e82daa9a98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e82daa9a9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e834bfafe4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e834bfafe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e834bfafe4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e834bfafe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e834bfafe4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e834bfafe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e82daa9a98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e82daa9a9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85b15f0d8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85b15f0d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85b15f0d85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85b15f0d8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jpg"/><Relationship Id="rId5" Type="http://schemas.openxmlformats.org/officeDocument/2006/relationships/image" Target="../media/image2.jp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image" Target="../media/image4.jp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3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10" Type="http://schemas.openxmlformats.org/officeDocument/2006/relationships/image" Target="../media/image32.jpg"/><Relationship Id="rId9" Type="http://schemas.openxmlformats.org/officeDocument/2006/relationships/image" Target="../media/image16.png"/><Relationship Id="rId5" Type="http://schemas.openxmlformats.org/officeDocument/2006/relationships/image" Target="../media/image9.jpg"/><Relationship Id="rId6" Type="http://schemas.openxmlformats.org/officeDocument/2006/relationships/image" Target="../media/image7.jpg"/><Relationship Id="rId7" Type="http://schemas.openxmlformats.org/officeDocument/2006/relationships/image" Target="../media/image4.jpg"/><Relationship Id="rId8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image" Target="../media/image4.jpg"/><Relationship Id="rId7" Type="http://schemas.openxmlformats.org/officeDocument/2006/relationships/image" Target="../media/image8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image" Target="../media/image9.jpg"/><Relationship Id="rId6" Type="http://schemas.openxmlformats.org/officeDocument/2006/relationships/image" Target="../media/image7.jpg"/><Relationship Id="rId7" Type="http://schemas.openxmlformats.org/officeDocument/2006/relationships/image" Target="../media/image4.jpg"/><Relationship Id="rId8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19.png"/><Relationship Id="rId10" Type="http://schemas.openxmlformats.org/officeDocument/2006/relationships/image" Target="../media/image31.png"/><Relationship Id="rId9" Type="http://schemas.openxmlformats.org/officeDocument/2006/relationships/image" Target="../media/image27.png"/><Relationship Id="rId5" Type="http://schemas.openxmlformats.org/officeDocument/2006/relationships/image" Target="../media/image11.png"/><Relationship Id="rId6" Type="http://schemas.openxmlformats.org/officeDocument/2006/relationships/image" Target="../media/image9.jpg"/><Relationship Id="rId7" Type="http://schemas.openxmlformats.org/officeDocument/2006/relationships/image" Target="../media/image7.jpg"/><Relationship Id="rId8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24.png"/><Relationship Id="rId10" Type="http://schemas.openxmlformats.org/officeDocument/2006/relationships/image" Target="../media/image8.png"/><Relationship Id="rId9" Type="http://schemas.openxmlformats.org/officeDocument/2006/relationships/image" Target="../media/image4.jpg"/><Relationship Id="rId5" Type="http://schemas.openxmlformats.org/officeDocument/2006/relationships/image" Target="../media/image30.png"/><Relationship Id="rId6" Type="http://schemas.openxmlformats.org/officeDocument/2006/relationships/image" Target="../media/image11.png"/><Relationship Id="rId7" Type="http://schemas.openxmlformats.org/officeDocument/2006/relationships/image" Target="../media/image9.jpg"/><Relationship Id="rId8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9" Type="http://schemas.openxmlformats.org/officeDocument/2006/relationships/image" Target="../media/image21.png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26.png"/><Relationship Id="rId8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28.jp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17904" l="0" r="0" t="0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-5400000">
            <a:off x="8244450" y="2913819"/>
            <a:ext cx="6864743" cy="1030357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0C4E84"/>
          </a:solidFill>
          <a:ln cap="flat" cmpd="sng" w="1270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998" y="3460662"/>
            <a:ext cx="1599740" cy="133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464" y="5188351"/>
            <a:ext cx="1316797" cy="77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4089600" y="2272925"/>
            <a:ext cx="7865700" cy="162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C4E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 txBox="1"/>
          <p:nvPr/>
        </p:nvSpPr>
        <p:spPr>
          <a:xfrm>
            <a:off x="3953350" y="2703088"/>
            <a:ext cx="8089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2300">
                <a:solidFill>
                  <a:srgbClr val="0C4E84"/>
                </a:solidFill>
                <a:highlight>
                  <a:schemeClr val="lt1"/>
                </a:highlight>
              </a:rPr>
              <a:t>Salut Integral en Acció: programa de prevenció i promoció del Benestar per als professionals sanitaris</a:t>
            </a:r>
            <a:endParaRPr sz="2500">
              <a:solidFill>
                <a:srgbClr val="0C4E84"/>
              </a:solidFill>
              <a:highlight>
                <a:schemeClr val="lt1"/>
              </a:highlight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4437630" y="4234343"/>
            <a:ext cx="6947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solidFill>
                  <a:srgbClr val="0C4E84"/>
                </a:solidFill>
              </a:rPr>
              <a:t>Anna Gaspà, metgessa </a:t>
            </a:r>
            <a:r>
              <a:rPr lang="ca-ES" sz="1600">
                <a:solidFill>
                  <a:srgbClr val="0C4E84"/>
                </a:solidFill>
              </a:rPr>
              <a:t>Medicina Familiar i Comunitària EAP</a:t>
            </a:r>
            <a:endParaRPr sz="1600">
              <a:solidFill>
                <a:srgbClr val="0C4E84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solidFill>
                  <a:srgbClr val="0C4E84"/>
                </a:solidFill>
              </a:rPr>
              <a:t>Catalina Fons, infermera </a:t>
            </a:r>
            <a:r>
              <a:rPr lang="ca-ES" sz="1600">
                <a:solidFill>
                  <a:srgbClr val="0C4E84"/>
                </a:solidFill>
              </a:rPr>
              <a:t>EAP Sarrià</a:t>
            </a:r>
            <a:endParaRPr sz="1600">
              <a:solidFill>
                <a:srgbClr val="0C4E84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solidFill>
                  <a:srgbClr val="0C4E84"/>
                </a:solidFill>
              </a:rPr>
              <a:t>Laura Duran, Referent Benestar Emocional </a:t>
            </a:r>
            <a:r>
              <a:rPr lang="ca-ES" sz="1600">
                <a:solidFill>
                  <a:srgbClr val="0C4E84"/>
                </a:solidFill>
              </a:rPr>
              <a:t>i Comunitari </a:t>
            </a:r>
            <a:endParaRPr sz="1600">
              <a:solidFill>
                <a:srgbClr val="0C4E84"/>
              </a:solidFill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09874" y="493597"/>
            <a:ext cx="1799125" cy="93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3710699" y="883200"/>
            <a:ext cx="8798100" cy="5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700">
                <a:solidFill>
                  <a:srgbClr val="0C4E84"/>
                </a:solidFill>
              </a:rPr>
              <a:t>El projecte va dirigit a 96 professionals de centres d’atenció primària Sarrià, Vallvidrera i les Planes.</a:t>
            </a:r>
            <a:endParaRPr sz="1700">
              <a:solidFill>
                <a:srgbClr val="0C4E84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C4E84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700">
                <a:solidFill>
                  <a:srgbClr val="0C4E84"/>
                </a:solidFill>
              </a:rPr>
              <a:t>Tres àrees principals: salut emocional, alimentació i exercici físic. </a:t>
            </a:r>
            <a:endParaRPr sz="1700" u="sng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 u="sng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 u="sng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 u="sng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 u="sng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 u="sng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 u="sng">
              <a:solidFill>
                <a:srgbClr val="0C4E84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C4E84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C4E84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700">
                <a:solidFill>
                  <a:srgbClr val="0C4E84"/>
                </a:solidFill>
              </a:rPr>
              <a:t>Respon a la</a:t>
            </a:r>
            <a:r>
              <a:rPr b="1" lang="ca-ES" sz="1700">
                <a:solidFill>
                  <a:srgbClr val="0C4E84"/>
                </a:solidFill>
              </a:rPr>
              <a:t> necessitat de potenciar la salutogènesi</a:t>
            </a:r>
            <a:r>
              <a:rPr lang="ca-ES" sz="1700">
                <a:solidFill>
                  <a:srgbClr val="0C4E84"/>
                </a:solidFill>
              </a:rPr>
              <a:t> des de dins del centre i fomentar el benestar emocional dels seus professionals a través sessions grupals, exercici físic i alimentació saludable.</a:t>
            </a:r>
            <a:endParaRPr sz="1700">
              <a:solidFill>
                <a:srgbClr val="0C4E84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C4E84"/>
              </a:solidFill>
            </a:endParaRPr>
          </a:p>
        </p:txBody>
      </p:sp>
      <p:pic>
        <p:nvPicPr>
          <p:cNvPr id="117" name="Google Shape;117;p3"/>
          <p:cNvPicPr preferRelativeResize="0"/>
          <p:nvPr/>
        </p:nvPicPr>
        <p:blipFill rotWithShape="1">
          <a:blip r:embed="rId3">
            <a:alphaModFix/>
          </a:blip>
          <a:srcRect b="13377" l="0" r="0" t="28204"/>
          <a:stretch/>
        </p:blipFill>
        <p:spPr>
          <a:xfrm>
            <a:off x="4411450" y="2085375"/>
            <a:ext cx="7241875" cy="237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4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3"/>
          <p:cNvPicPr preferRelativeResize="0"/>
          <p:nvPr/>
        </p:nvPicPr>
        <p:blipFill rotWithShape="1">
          <a:blip r:embed="rId7">
            <a:alphaModFix/>
          </a:blip>
          <a:srcRect b="32830" l="0" r="0" t="31148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e82daa9a98_0_71"/>
          <p:cNvSpPr txBox="1"/>
          <p:nvPr/>
        </p:nvSpPr>
        <p:spPr>
          <a:xfrm>
            <a:off x="3903900" y="580050"/>
            <a:ext cx="7679700" cy="1696200"/>
          </a:xfrm>
          <a:prstGeom prst="rect">
            <a:avLst/>
          </a:prstGeom>
          <a:noFill/>
          <a:ln cap="flat" cmpd="sng" w="19050">
            <a:solidFill>
              <a:srgbClr val="BB0E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a-ES" sz="1600">
                <a:solidFill>
                  <a:srgbClr val="0C4E84"/>
                </a:solidFill>
              </a:rPr>
              <a:t>Objectiu Principal:</a:t>
            </a:r>
            <a:endParaRPr b="1" sz="1600">
              <a:solidFill>
                <a:srgbClr val="0C4E84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0C4E84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600">
                <a:solidFill>
                  <a:srgbClr val="0C4E84"/>
                </a:solidFill>
              </a:rPr>
              <a:t>Promoure un enfocament integral per prevenir alteracions de la salut i el benestar entre els treballadors del centre de salut d'atenció primària tant a escala individual com a la comunitat.</a:t>
            </a:r>
            <a:endParaRPr b="1" sz="2000">
              <a:solidFill>
                <a:srgbClr val="0C4E84"/>
              </a:solidFill>
              <a:highlight>
                <a:schemeClr val="lt1"/>
              </a:highlight>
            </a:endParaRPr>
          </a:p>
        </p:txBody>
      </p:sp>
      <p:sp>
        <p:nvSpPr>
          <p:cNvPr id="128" name="Google Shape;128;g1e82daa9a98_0_71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g1e82daa9a98_0_71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e82daa9a98_0_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e82daa9a98_0_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e82daa9a98_0_71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1e82daa9a98_0_71"/>
          <p:cNvPicPr preferRelativeResize="0"/>
          <p:nvPr/>
        </p:nvPicPr>
        <p:blipFill rotWithShape="1">
          <a:blip r:embed="rId7">
            <a:alphaModFix/>
          </a:blip>
          <a:srcRect b="0" l="0" r="0" t="35575"/>
          <a:stretch/>
        </p:blipFill>
        <p:spPr>
          <a:xfrm>
            <a:off x="5251450" y="2417000"/>
            <a:ext cx="4814649" cy="438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e82daa9a98_0_84"/>
          <p:cNvSpPr txBox="1"/>
          <p:nvPr/>
        </p:nvSpPr>
        <p:spPr>
          <a:xfrm>
            <a:off x="2961875" y="1799363"/>
            <a:ext cx="2650500" cy="445200"/>
          </a:xfrm>
          <a:prstGeom prst="rect">
            <a:avLst/>
          </a:prstGeom>
          <a:noFill/>
          <a:ln cap="flat" cmpd="sng" w="19050">
            <a:solidFill>
              <a:srgbClr val="BB0E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0C4E84"/>
                </a:solidFill>
              </a:rPr>
              <a:t>BENESTAR EMOCIONAL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39" name="Google Shape;139;g1e82daa9a98_0_84"/>
          <p:cNvSpPr/>
          <p:nvPr/>
        </p:nvSpPr>
        <p:spPr>
          <a:xfrm rot="5400000">
            <a:off x="-2134975" y="2106300"/>
            <a:ext cx="6864600" cy="26454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g1e82daa9a98_0_84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7465" y="2164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e82daa9a98_0_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e82daa9a98_0_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1e82daa9a98_0_84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7475" y="897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1e82daa9a98_0_84"/>
          <p:cNvSpPr txBox="1"/>
          <p:nvPr/>
        </p:nvSpPr>
        <p:spPr>
          <a:xfrm>
            <a:off x="5818700" y="1235488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0C4E84"/>
                </a:solidFill>
              </a:rPr>
              <a:t>METODOLOGIA</a:t>
            </a:r>
            <a:endParaRPr sz="1500"/>
          </a:p>
        </p:txBody>
      </p:sp>
      <p:sp>
        <p:nvSpPr>
          <p:cNvPr id="145" name="Google Shape;145;g1e82daa9a98_0_84"/>
          <p:cNvSpPr txBox="1"/>
          <p:nvPr/>
        </p:nvSpPr>
        <p:spPr>
          <a:xfrm>
            <a:off x="5818700" y="1799363"/>
            <a:ext cx="2884500" cy="4452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0C4E84"/>
                </a:solidFill>
              </a:rPr>
              <a:t>ALIMENTACIÓ SALUDABLE</a:t>
            </a:r>
            <a:endParaRPr b="1" sz="15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C4E84"/>
              </a:solidFill>
            </a:endParaRPr>
          </a:p>
        </p:txBody>
      </p:sp>
      <p:sp>
        <p:nvSpPr>
          <p:cNvPr id="146" name="Google Shape;146;g1e82daa9a98_0_84"/>
          <p:cNvSpPr txBox="1"/>
          <p:nvPr/>
        </p:nvSpPr>
        <p:spPr>
          <a:xfrm>
            <a:off x="8935925" y="1799363"/>
            <a:ext cx="3099900" cy="445200"/>
          </a:xfrm>
          <a:prstGeom prst="rect">
            <a:avLst/>
          </a:prstGeom>
          <a:noFill/>
          <a:ln cap="flat" cmpd="sng" w="19050">
            <a:solidFill>
              <a:srgbClr val="0C4E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0C4E84"/>
                </a:solidFill>
              </a:rPr>
              <a:t>EXERCICI FÍSIC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C4E84"/>
              </a:solidFill>
            </a:endParaRPr>
          </a:p>
        </p:txBody>
      </p:sp>
      <p:pic>
        <p:nvPicPr>
          <p:cNvPr id="147" name="Google Shape;147;g1e82daa9a98_0_84"/>
          <p:cNvPicPr preferRelativeResize="0"/>
          <p:nvPr/>
        </p:nvPicPr>
        <p:blipFill rotWithShape="1">
          <a:blip r:embed="rId7">
            <a:alphaModFix/>
          </a:blip>
          <a:srcRect b="13377" l="0" r="0" t="28204"/>
          <a:stretch/>
        </p:blipFill>
        <p:spPr>
          <a:xfrm>
            <a:off x="2805225" y="2324225"/>
            <a:ext cx="9073949" cy="312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e834bfafe4_0_25"/>
          <p:cNvSpPr txBox="1"/>
          <p:nvPr/>
        </p:nvSpPr>
        <p:spPr>
          <a:xfrm>
            <a:off x="3448350" y="1609350"/>
            <a:ext cx="5533200" cy="3639300"/>
          </a:xfrm>
          <a:prstGeom prst="rect">
            <a:avLst/>
          </a:prstGeom>
          <a:noFill/>
          <a:ln cap="flat" cmpd="sng" w="19050">
            <a:solidFill>
              <a:srgbClr val="BB0E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C4E84"/>
                </a:solidFill>
              </a:rPr>
              <a:t>BENESTAR EMOCIONAL</a:t>
            </a:r>
            <a:endParaRPr b="1" sz="1800">
              <a:solidFill>
                <a:srgbClr val="0C4E8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Realització de 10 sessions grupals </a:t>
            </a:r>
            <a:endParaRPr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Professional:RBEC </a:t>
            </a:r>
            <a:endParaRPr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Duració: 1 hora</a:t>
            </a:r>
            <a:endParaRPr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Freqüència:  quinzenal</a:t>
            </a:r>
            <a:endParaRPr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Mètode: consten d’un breu contingut teòric, una dinàmica grupal o individual i per finalitzar una tècnica de relaxació.</a:t>
            </a:r>
            <a:endParaRPr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solidFill>
                  <a:srgbClr val="0C4E84"/>
                </a:solidFill>
              </a:rPr>
              <a:t>S’ofereix també suport psicològic o psiquiàtric a aquells professionals que ho requereixin.</a:t>
            </a:r>
            <a:endParaRPr sz="1600">
              <a:solidFill>
                <a:srgbClr val="0C4E84"/>
              </a:solidFill>
            </a:endParaRPr>
          </a:p>
        </p:txBody>
      </p:sp>
      <p:sp>
        <p:nvSpPr>
          <p:cNvPr id="153" name="Google Shape;153;g1e834bfafe4_0_25"/>
          <p:cNvSpPr/>
          <p:nvPr/>
        </p:nvSpPr>
        <p:spPr>
          <a:xfrm rot="5400000">
            <a:off x="-2134975" y="2106300"/>
            <a:ext cx="6864600" cy="26454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g1e834bfafe4_0_25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7465" y="2164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1e834bfafe4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1e834bfafe4_0_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e834bfafe4_0_25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7475" y="897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1e834bfafe4_0_25"/>
          <p:cNvSpPr txBox="1"/>
          <p:nvPr/>
        </p:nvSpPr>
        <p:spPr>
          <a:xfrm>
            <a:off x="5773075" y="5891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C4E84"/>
                </a:solidFill>
              </a:rPr>
              <a:t>METODOLOGIA</a:t>
            </a:r>
            <a:endParaRPr sz="1800"/>
          </a:p>
        </p:txBody>
      </p:sp>
      <p:pic>
        <p:nvPicPr>
          <p:cNvPr id="159" name="Google Shape;159;g1e834bfafe4_0_25"/>
          <p:cNvPicPr preferRelativeResize="0"/>
          <p:nvPr/>
        </p:nvPicPr>
        <p:blipFill rotWithShape="1">
          <a:blip r:embed="rId7">
            <a:alphaModFix/>
          </a:blip>
          <a:srcRect b="17809" l="9934" r="62237" t="38900"/>
          <a:stretch/>
        </p:blipFill>
        <p:spPr>
          <a:xfrm>
            <a:off x="9387250" y="2271500"/>
            <a:ext cx="2525150" cy="231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10571" l="830" r="-830" t="-2021"/>
          <a:stretch/>
        </p:blipFill>
        <p:spPr>
          <a:xfrm>
            <a:off x="3469300" y="85450"/>
            <a:ext cx="5839075" cy="316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4"/>
          <p:cNvPicPr preferRelativeResize="0"/>
          <p:nvPr/>
        </p:nvPicPr>
        <p:blipFill rotWithShape="1">
          <a:blip r:embed="rId4">
            <a:alphaModFix/>
          </a:blip>
          <a:srcRect b="18320" l="9578" r="61589" t="36387"/>
          <a:stretch/>
        </p:blipFill>
        <p:spPr>
          <a:xfrm>
            <a:off x="9653025" y="366088"/>
            <a:ext cx="2043398" cy="180547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4"/>
          <p:cNvSpPr/>
          <p:nvPr/>
        </p:nvSpPr>
        <p:spPr>
          <a:xfrm rot="5400000">
            <a:off x="-1883450" y="1854900"/>
            <a:ext cx="6864600" cy="31482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4"/>
          <p:cNvPicPr preferRelativeResize="0"/>
          <p:nvPr/>
        </p:nvPicPr>
        <p:blipFill rotWithShape="1">
          <a:blip r:embed="rId5">
            <a:alphaModFix/>
          </a:blip>
          <a:srcRect b="19497" l="0" r="0" t="0"/>
          <a:stretch/>
        </p:blipFill>
        <p:spPr>
          <a:xfrm>
            <a:off x="199427" y="2150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8">
            <a:alphaModFix/>
          </a:blip>
          <a:srcRect b="32830" l="0" r="0" t="31148"/>
          <a:stretch/>
        </p:blipFill>
        <p:spPr>
          <a:xfrm>
            <a:off x="199425" y="883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4"/>
          <p:cNvSpPr txBox="1"/>
          <p:nvPr/>
        </p:nvSpPr>
        <p:spPr>
          <a:xfrm>
            <a:off x="3049550" y="677400"/>
            <a:ext cx="806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3459800" y="453475"/>
            <a:ext cx="5409600" cy="7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564638" y="3429000"/>
            <a:ext cx="2768224" cy="324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59688" y="3428998"/>
            <a:ext cx="2768225" cy="324987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"/>
          <p:cNvSpPr txBox="1"/>
          <p:nvPr/>
        </p:nvSpPr>
        <p:spPr>
          <a:xfrm>
            <a:off x="9659975" y="2703200"/>
            <a:ext cx="2029500" cy="17007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ca-ES" sz="1200">
                <a:solidFill>
                  <a:srgbClr val="0C4E84"/>
                </a:solidFill>
              </a:rPr>
              <a:t>Imatge 1. Dinàmica per parelles </a:t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ca-ES" sz="1200">
                <a:solidFill>
                  <a:srgbClr val="0C4E84"/>
                </a:solidFill>
              </a:rPr>
              <a:t>Imatge 2. Dinàmica de post-it</a:t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ca-ES" sz="1200">
                <a:solidFill>
                  <a:srgbClr val="0C4E84"/>
                </a:solidFill>
              </a:rPr>
              <a:t>Imatge 3: Dinàmica de post-it 2</a:t>
            </a:r>
            <a:endParaRPr i="1" sz="1200">
              <a:solidFill>
                <a:srgbClr val="0C4E8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7400" y="677425"/>
            <a:ext cx="4415100" cy="486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5"/>
          <p:cNvSpPr/>
          <p:nvPr/>
        </p:nvSpPr>
        <p:spPr>
          <a:xfrm rot="5400000">
            <a:off x="-1883450" y="1854900"/>
            <a:ext cx="6864600" cy="31482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5"/>
          <p:cNvPicPr preferRelativeResize="0"/>
          <p:nvPr/>
        </p:nvPicPr>
        <p:blipFill rotWithShape="1">
          <a:blip r:embed="rId4">
            <a:alphaModFix/>
          </a:blip>
          <a:srcRect b="19497" l="0" r="0" t="0"/>
          <a:stretch/>
        </p:blipFill>
        <p:spPr>
          <a:xfrm>
            <a:off x="199427" y="2150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5"/>
          <p:cNvPicPr preferRelativeResize="0"/>
          <p:nvPr/>
        </p:nvPicPr>
        <p:blipFill rotWithShape="1">
          <a:blip r:embed="rId7">
            <a:alphaModFix/>
          </a:blip>
          <a:srcRect b="32830" l="0" r="0" t="31148"/>
          <a:stretch/>
        </p:blipFill>
        <p:spPr>
          <a:xfrm>
            <a:off x="199425" y="883189"/>
            <a:ext cx="2141225" cy="771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5"/>
          <p:cNvPicPr preferRelativeResize="0"/>
          <p:nvPr>
            <p:ph idx="1" type="body"/>
          </p:nvPr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85875" y="677425"/>
            <a:ext cx="3828600" cy="486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5"/>
          <p:cNvSpPr txBox="1"/>
          <p:nvPr/>
        </p:nvSpPr>
        <p:spPr>
          <a:xfrm>
            <a:off x="3385875" y="5853650"/>
            <a:ext cx="8506500" cy="3255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a-ES" sz="1200">
                <a:solidFill>
                  <a:srgbClr val="0C4E84"/>
                </a:solidFill>
              </a:rPr>
              <a:t>Imatge 4.</a:t>
            </a:r>
            <a:r>
              <a:rPr i="1" lang="ca-ES" sz="1200">
                <a:solidFill>
                  <a:srgbClr val="0C4E84"/>
                </a:solidFill>
              </a:rPr>
              <a:t> Dinàmica grupal                                                </a:t>
            </a:r>
            <a:r>
              <a:rPr b="1" i="1" lang="ca-ES" sz="1200">
                <a:solidFill>
                  <a:srgbClr val="0C4E84"/>
                </a:solidFill>
              </a:rPr>
              <a:t>    </a:t>
            </a:r>
            <a:r>
              <a:rPr b="1" i="1" lang="ca-ES" sz="1200">
                <a:solidFill>
                  <a:srgbClr val="0C4E84"/>
                </a:solidFill>
              </a:rPr>
              <a:t>Imatge 5.</a:t>
            </a:r>
            <a:r>
              <a:rPr i="1" lang="ca-ES" sz="1200">
                <a:solidFill>
                  <a:srgbClr val="0C4E84"/>
                </a:solidFill>
              </a:rPr>
              <a:t> Tècnica de relaxació de Jacobson</a:t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0C4E8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e834bfafe4_0_1"/>
          <p:cNvSpPr/>
          <p:nvPr/>
        </p:nvSpPr>
        <p:spPr>
          <a:xfrm rot="5400000">
            <a:off x="-2134975" y="2106300"/>
            <a:ext cx="6864600" cy="26454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g1e834bfafe4_0_1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7465" y="2164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1e834bfafe4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1e834bfafe4_0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1e834bfafe4_0_1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7475" y="897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1e834bfafe4_0_1"/>
          <p:cNvSpPr txBox="1"/>
          <p:nvPr/>
        </p:nvSpPr>
        <p:spPr>
          <a:xfrm>
            <a:off x="3284850" y="1347600"/>
            <a:ext cx="5622300" cy="39405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C4E84"/>
                </a:solidFill>
              </a:rPr>
              <a:t>ALIMENTACIÓ SALUDABLE</a:t>
            </a:r>
            <a:endParaRPr b="1" sz="1800">
              <a:solidFill>
                <a:srgbClr val="0C4E8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Esmorzar saludable: </a:t>
            </a:r>
            <a:r>
              <a:rPr b="1" lang="ca-ES" sz="1600">
                <a:solidFill>
                  <a:srgbClr val="0C4E84"/>
                </a:solidFill>
              </a:rPr>
              <a:t>peces de fruita </a:t>
            </a:r>
            <a:r>
              <a:rPr lang="ca-ES" sz="1600">
                <a:solidFill>
                  <a:srgbClr val="0C4E84"/>
                </a:solidFill>
              </a:rPr>
              <a:t>(2 caixes de fruita de temporada/setmana). </a:t>
            </a:r>
            <a:endParaRPr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Sessions amb la Dietista-Nutricionista:</a:t>
            </a:r>
            <a:endParaRPr sz="1600">
              <a:solidFill>
                <a:srgbClr val="0C4E84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solidFill>
                  <a:srgbClr val="0C4E84"/>
                </a:solidFill>
              </a:rPr>
              <a:t>La referent </a:t>
            </a:r>
            <a:r>
              <a:rPr b="1" lang="ca-ES" sz="1600">
                <a:solidFill>
                  <a:srgbClr val="0C4E84"/>
                </a:solidFill>
              </a:rPr>
              <a:t>realitza assessorament i formació continuada sobre alimentació i nutrició</a:t>
            </a:r>
            <a:r>
              <a:rPr lang="ca-ES" sz="1600">
                <a:solidFill>
                  <a:srgbClr val="0C4E84"/>
                </a:solidFill>
              </a:rPr>
              <a:t> als professionals del centre en forma de sessions grupals. </a:t>
            </a:r>
            <a:endParaRPr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Canviar els snacks de les màquines expenedoresper snacks més saludables: </a:t>
            </a:r>
            <a:endParaRPr b="1" sz="1800">
              <a:solidFill>
                <a:srgbClr val="0C4E84"/>
              </a:solidFill>
            </a:endParaRPr>
          </a:p>
        </p:txBody>
      </p:sp>
      <p:pic>
        <p:nvPicPr>
          <p:cNvPr id="198" name="Google Shape;198;g1e834bfafe4_0_1"/>
          <p:cNvPicPr preferRelativeResize="0"/>
          <p:nvPr/>
        </p:nvPicPr>
        <p:blipFill rotWithShape="1">
          <a:blip r:embed="rId7">
            <a:alphaModFix/>
          </a:blip>
          <a:srcRect b="24713" l="42291" r="31621" t="36251"/>
          <a:stretch/>
        </p:blipFill>
        <p:spPr>
          <a:xfrm>
            <a:off x="9242650" y="2274100"/>
            <a:ext cx="2367226" cy="208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1e834bfafe4_0_1"/>
          <p:cNvSpPr txBox="1"/>
          <p:nvPr/>
        </p:nvSpPr>
        <p:spPr>
          <a:xfrm>
            <a:off x="5773075" y="5891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C4E84"/>
                </a:solidFill>
              </a:rPr>
              <a:t>METODOLOGIA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4200" y="1183975"/>
            <a:ext cx="4770000" cy="2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5448" y="1106475"/>
            <a:ext cx="3600175" cy="452279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8"/>
          <p:cNvSpPr txBox="1"/>
          <p:nvPr/>
        </p:nvSpPr>
        <p:spPr>
          <a:xfrm>
            <a:off x="2925175" y="783775"/>
            <a:ext cx="99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8"/>
          <p:cNvSpPr/>
          <p:nvPr/>
        </p:nvSpPr>
        <p:spPr>
          <a:xfrm rot="5400000">
            <a:off x="-1883450" y="1854900"/>
            <a:ext cx="6864600" cy="31482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8"/>
          <p:cNvPicPr preferRelativeResize="0"/>
          <p:nvPr/>
        </p:nvPicPr>
        <p:blipFill rotWithShape="1">
          <a:blip r:embed="rId5">
            <a:alphaModFix/>
          </a:blip>
          <a:srcRect b="19497" l="0" r="0" t="0"/>
          <a:stretch/>
        </p:blipFill>
        <p:spPr>
          <a:xfrm>
            <a:off x="199427" y="2150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8"/>
          <p:cNvPicPr preferRelativeResize="0"/>
          <p:nvPr/>
        </p:nvPicPr>
        <p:blipFill rotWithShape="1">
          <a:blip r:embed="rId8">
            <a:alphaModFix/>
          </a:blip>
          <a:srcRect b="32830" l="0" r="0" t="31148"/>
          <a:stretch/>
        </p:blipFill>
        <p:spPr>
          <a:xfrm>
            <a:off x="199425" y="883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8"/>
          <p:cNvSpPr txBox="1"/>
          <p:nvPr/>
        </p:nvSpPr>
        <p:spPr>
          <a:xfrm>
            <a:off x="3393500" y="4510575"/>
            <a:ext cx="4903800" cy="9897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a-ES" sz="1200">
                <a:solidFill>
                  <a:srgbClr val="0C4E84"/>
                </a:solidFill>
              </a:rPr>
              <a:t>Imatge 13. </a:t>
            </a:r>
            <a:r>
              <a:rPr i="1" lang="ca-ES" sz="1200">
                <a:solidFill>
                  <a:srgbClr val="0C4E84"/>
                </a:solidFill>
              </a:rPr>
              <a:t>Fruita a la zona del descans de la 3era planta de l’EAP Sarrià</a:t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a-ES" sz="1200">
                <a:solidFill>
                  <a:srgbClr val="0C4E84"/>
                </a:solidFill>
              </a:rPr>
              <a:t>Imatge 14.</a:t>
            </a:r>
            <a:r>
              <a:rPr i="1" lang="ca-ES" sz="1200">
                <a:solidFill>
                  <a:srgbClr val="0C4E84"/>
                </a:solidFill>
              </a:rPr>
              <a:t> Sessió de nutrició al Eap Sarrià. </a:t>
            </a:r>
            <a:endParaRPr i="1" sz="1200">
              <a:solidFill>
                <a:srgbClr val="0C4E84"/>
              </a:solidFill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3906450" y="330875"/>
            <a:ext cx="7137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0C4E84"/>
                </a:solidFill>
              </a:rPr>
              <a:t>ALIMENTACIÓ SALUDABLE</a:t>
            </a:r>
            <a:endParaRPr b="1">
              <a:solidFill>
                <a:srgbClr val="0C4E84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834bfafe4_0_40"/>
          <p:cNvSpPr/>
          <p:nvPr/>
        </p:nvSpPr>
        <p:spPr>
          <a:xfrm rot="5400000">
            <a:off x="-2134975" y="2106300"/>
            <a:ext cx="6864600" cy="26454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g1e834bfafe4_0_40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7465" y="2164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1e834bfafe4_0_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1e834bfafe4_0_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1e834bfafe4_0_40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7475" y="897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1e834bfafe4_0_40"/>
          <p:cNvSpPr txBox="1"/>
          <p:nvPr/>
        </p:nvSpPr>
        <p:spPr>
          <a:xfrm>
            <a:off x="2976450" y="1146300"/>
            <a:ext cx="7332300" cy="4565400"/>
          </a:xfrm>
          <a:prstGeom prst="rect">
            <a:avLst/>
          </a:prstGeom>
          <a:noFill/>
          <a:ln cap="flat" cmpd="sng" w="19050">
            <a:solidFill>
              <a:srgbClr val="0C4E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600">
                <a:solidFill>
                  <a:srgbClr val="0C4E84"/>
                </a:solidFill>
              </a:rPr>
              <a:t>EXERCICI FÍSIC</a:t>
            </a:r>
            <a:endParaRPr b="1" sz="1600">
              <a:solidFill>
                <a:srgbClr val="0C4E8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Creació d’un espai d’exercici físic fora de l’horari laboral:</a:t>
            </a:r>
            <a:endParaRPr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solidFill>
                  <a:srgbClr val="0C4E84"/>
                </a:solidFill>
              </a:rPr>
              <a:t>Es combinen sessions a l’</a:t>
            </a:r>
            <a:r>
              <a:rPr b="1" lang="ca-ES" sz="1600">
                <a:solidFill>
                  <a:srgbClr val="0C4E84"/>
                </a:solidFill>
              </a:rPr>
              <a:t>exterior </a:t>
            </a:r>
            <a:r>
              <a:rPr lang="ca-ES" sz="1600">
                <a:solidFill>
                  <a:srgbClr val="0C4E84"/>
                </a:solidFill>
              </a:rPr>
              <a:t>del CAP i a l’</a:t>
            </a:r>
            <a:r>
              <a:rPr b="1" lang="ca-ES" sz="1600">
                <a:solidFill>
                  <a:srgbClr val="0C4E84"/>
                </a:solidFill>
              </a:rPr>
              <a:t>interior</a:t>
            </a:r>
            <a:r>
              <a:rPr lang="ca-ES" sz="1600">
                <a:solidFill>
                  <a:srgbClr val="0C4E84"/>
                </a:solidFill>
              </a:rPr>
              <a:t> del centre a la sala de reunions.</a:t>
            </a:r>
            <a:endParaRPr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solidFill>
                  <a:srgbClr val="0C4E84"/>
                </a:solidFill>
              </a:rPr>
              <a:t>Les sessions exteriors es realitzen als parc i jardins del barri de Sarrià, amb el propòsit d’aprofitar els </a:t>
            </a:r>
            <a:r>
              <a:rPr b="1" lang="ca-ES" sz="1600">
                <a:solidFill>
                  <a:srgbClr val="0C4E84"/>
                </a:solidFill>
              </a:rPr>
              <a:t>espais comunitaris</a:t>
            </a:r>
            <a:r>
              <a:rPr lang="ca-ES" sz="1600">
                <a:solidFill>
                  <a:srgbClr val="0C4E84"/>
                </a:solidFill>
              </a:rPr>
              <a:t>, apropar-nos al territori, conèixer-lo i </a:t>
            </a:r>
            <a:r>
              <a:rPr b="1" lang="ca-ES" sz="1600">
                <a:solidFill>
                  <a:srgbClr val="0C4E84"/>
                </a:solidFill>
              </a:rPr>
              <a:t>formar part activa de la comunitat.</a:t>
            </a:r>
            <a:endParaRPr b="1" sz="16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Creació de grup de treball a </a:t>
            </a:r>
            <a:r>
              <a:rPr i="1" lang="ca-ES" sz="1600">
                <a:solidFill>
                  <a:srgbClr val="0C4E84"/>
                </a:solidFill>
              </a:rPr>
              <a:t>PACER (app) </a:t>
            </a:r>
            <a:r>
              <a:rPr lang="ca-ES" sz="1600">
                <a:solidFill>
                  <a:srgbClr val="0C4E84"/>
                </a:solidFill>
              </a:rPr>
              <a:t>per fomentar l’exercici físic entre els treballadors. </a:t>
            </a:r>
            <a:endParaRPr sz="1600">
              <a:solidFill>
                <a:srgbClr val="0C4E84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C4E84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4E84"/>
              </a:buClr>
              <a:buSzPts val="1600"/>
              <a:buChar char="-"/>
            </a:pPr>
            <a:r>
              <a:rPr lang="ca-ES" sz="1600">
                <a:solidFill>
                  <a:srgbClr val="0C4E84"/>
                </a:solidFill>
              </a:rPr>
              <a:t>El dia mundial de l’Activitat Física (6 d’abril), el centre realitza activitats durant tota la setmana, </a:t>
            </a:r>
            <a:endParaRPr sz="1600">
              <a:solidFill>
                <a:srgbClr val="0C4E8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C4E84"/>
              </a:solidFill>
            </a:endParaRPr>
          </a:p>
        </p:txBody>
      </p:sp>
      <p:sp>
        <p:nvSpPr>
          <p:cNvPr id="224" name="Google Shape;224;g1e834bfafe4_0_40"/>
          <p:cNvSpPr txBox="1"/>
          <p:nvPr/>
        </p:nvSpPr>
        <p:spPr>
          <a:xfrm>
            <a:off x="5228850" y="4355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C4E84"/>
                </a:solidFill>
              </a:rPr>
              <a:t>METODOLOGIA</a:t>
            </a:r>
            <a:endParaRPr sz="1800"/>
          </a:p>
        </p:txBody>
      </p:sp>
      <p:pic>
        <p:nvPicPr>
          <p:cNvPr id="225" name="Google Shape;225;g1e834bfafe4_0_40"/>
          <p:cNvPicPr preferRelativeResize="0"/>
          <p:nvPr/>
        </p:nvPicPr>
        <p:blipFill rotWithShape="1">
          <a:blip r:embed="rId7">
            <a:alphaModFix/>
          </a:blip>
          <a:srcRect b="13377" l="73364" r="7837" t="28204"/>
          <a:stretch/>
        </p:blipFill>
        <p:spPr>
          <a:xfrm>
            <a:off x="10384950" y="1970825"/>
            <a:ext cx="1705776" cy="312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8976" y="255350"/>
            <a:ext cx="3745800" cy="267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6"/>
          <p:cNvPicPr preferRelativeResize="0"/>
          <p:nvPr/>
        </p:nvPicPr>
        <p:blipFill rotWithShape="1">
          <a:blip r:embed="rId4">
            <a:alphaModFix/>
          </a:blip>
          <a:srcRect b="0" l="0" r="0" t="23879"/>
          <a:stretch/>
        </p:blipFill>
        <p:spPr>
          <a:xfrm>
            <a:off x="3347825" y="3166425"/>
            <a:ext cx="3806900" cy="23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6"/>
          <p:cNvPicPr preferRelativeResize="0"/>
          <p:nvPr/>
        </p:nvPicPr>
        <p:blipFill rotWithShape="1">
          <a:blip r:embed="rId5">
            <a:alphaModFix/>
          </a:blip>
          <a:srcRect b="20317" l="70600" r="5701" t="32824"/>
          <a:stretch/>
        </p:blipFill>
        <p:spPr>
          <a:xfrm>
            <a:off x="-87125" y="705425"/>
            <a:ext cx="1377499" cy="153202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6"/>
          <p:cNvSpPr/>
          <p:nvPr/>
        </p:nvSpPr>
        <p:spPr>
          <a:xfrm rot="5400000">
            <a:off x="-2121050" y="1924900"/>
            <a:ext cx="6864600" cy="31482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6"/>
          <p:cNvPicPr preferRelativeResize="0"/>
          <p:nvPr/>
        </p:nvPicPr>
        <p:blipFill rotWithShape="1">
          <a:blip r:embed="rId6">
            <a:alphaModFix/>
          </a:blip>
          <a:srcRect b="19497" l="0" r="0" t="0"/>
          <a:stretch/>
        </p:blipFill>
        <p:spPr>
          <a:xfrm>
            <a:off x="34002" y="223745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996" y="501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24620" y="50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6"/>
          <p:cNvSpPr txBox="1"/>
          <p:nvPr/>
        </p:nvSpPr>
        <p:spPr>
          <a:xfrm>
            <a:off x="3408975" y="5785925"/>
            <a:ext cx="7818600" cy="3411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a-ES" sz="1100">
                <a:solidFill>
                  <a:srgbClr val="0C4E84"/>
                </a:solidFill>
              </a:rPr>
              <a:t>Imatge 6 i 7.</a:t>
            </a:r>
            <a:r>
              <a:rPr i="1" lang="ca-ES" sz="1100">
                <a:solidFill>
                  <a:srgbClr val="0C4E84"/>
                </a:solidFill>
              </a:rPr>
              <a:t> Exercicis funcionals al EAP Sarrià                                  </a:t>
            </a:r>
            <a:r>
              <a:rPr b="1" i="1" lang="ca-ES" sz="1100">
                <a:solidFill>
                  <a:srgbClr val="0C4E84"/>
                </a:solidFill>
              </a:rPr>
              <a:t> Imatge 8 i 9. </a:t>
            </a:r>
            <a:r>
              <a:rPr i="1" lang="ca-ES" sz="1100">
                <a:solidFill>
                  <a:srgbClr val="0C4E84"/>
                </a:solidFill>
              </a:rPr>
              <a:t>Parc Santa Amèlia i Parc Cervantes</a:t>
            </a:r>
            <a:endParaRPr i="1" sz="11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0C4E84"/>
              </a:solidFill>
            </a:endParaRPr>
          </a:p>
        </p:txBody>
      </p:sp>
      <p:pic>
        <p:nvPicPr>
          <p:cNvPr id="238" name="Google Shape;238;p6"/>
          <p:cNvPicPr preferRelativeResize="0"/>
          <p:nvPr/>
        </p:nvPicPr>
        <p:blipFill rotWithShape="1">
          <a:blip r:embed="rId9">
            <a:alphaModFix/>
          </a:blip>
          <a:srcRect b="11430" l="13021" r="38300" t="18181"/>
          <a:stretch/>
        </p:blipFill>
        <p:spPr>
          <a:xfrm>
            <a:off x="7742550" y="255363"/>
            <a:ext cx="3582850" cy="267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6"/>
          <p:cNvPicPr preferRelativeResize="0"/>
          <p:nvPr/>
        </p:nvPicPr>
        <p:blipFill rotWithShape="1">
          <a:blip r:embed="rId10">
            <a:alphaModFix/>
          </a:blip>
          <a:srcRect b="13292" l="11911" r="38165" t="17837"/>
          <a:stretch/>
        </p:blipFill>
        <p:spPr>
          <a:xfrm>
            <a:off x="7742550" y="3060900"/>
            <a:ext cx="3582850" cy="259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1461" y="1992349"/>
            <a:ext cx="4574400" cy="19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3300" y="4075650"/>
            <a:ext cx="4574399" cy="25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58050" y="1992350"/>
            <a:ext cx="3779675" cy="464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7"/>
          <p:cNvPicPr preferRelativeResize="0"/>
          <p:nvPr/>
        </p:nvPicPr>
        <p:blipFill rotWithShape="1">
          <a:blip r:embed="rId6">
            <a:alphaModFix/>
          </a:blip>
          <a:srcRect b="20317" l="70600" r="5701" t="32824"/>
          <a:stretch/>
        </p:blipFill>
        <p:spPr>
          <a:xfrm>
            <a:off x="10271425" y="170950"/>
            <a:ext cx="1515950" cy="1685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7"/>
          <p:cNvSpPr/>
          <p:nvPr/>
        </p:nvSpPr>
        <p:spPr>
          <a:xfrm rot="5400000">
            <a:off x="-1883450" y="1854900"/>
            <a:ext cx="6864600" cy="31482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7"/>
          <p:cNvPicPr preferRelativeResize="0"/>
          <p:nvPr/>
        </p:nvPicPr>
        <p:blipFill rotWithShape="1">
          <a:blip r:embed="rId7">
            <a:alphaModFix/>
          </a:blip>
          <a:srcRect b="19497" l="0" r="0" t="0"/>
          <a:stretch/>
        </p:blipFill>
        <p:spPr>
          <a:xfrm>
            <a:off x="199427" y="2150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7"/>
          <p:cNvPicPr preferRelativeResize="0"/>
          <p:nvPr/>
        </p:nvPicPr>
        <p:blipFill rotWithShape="1">
          <a:blip r:embed="rId10">
            <a:alphaModFix/>
          </a:blip>
          <a:srcRect b="32830" l="0" r="0" t="31148"/>
          <a:stretch/>
        </p:blipFill>
        <p:spPr>
          <a:xfrm>
            <a:off x="199425" y="883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7"/>
          <p:cNvSpPr txBox="1"/>
          <p:nvPr/>
        </p:nvSpPr>
        <p:spPr>
          <a:xfrm>
            <a:off x="4397525" y="366775"/>
            <a:ext cx="7137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0C4E84"/>
                </a:solidFill>
              </a:rPr>
              <a:t>EL DIA MUNDIAL DE L’ACTIVITAT FÍSICA (6 ABRIL)</a:t>
            </a:r>
            <a:endParaRPr b="1">
              <a:solidFill>
                <a:srgbClr val="0C4E84"/>
              </a:solidFill>
            </a:endParaRPr>
          </a:p>
        </p:txBody>
      </p:sp>
      <p:sp>
        <p:nvSpPr>
          <p:cNvPr id="254" name="Google Shape;254;p7"/>
          <p:cNvSpPr txBox="1"/>
          <p:nvPr/>
        </p:nvSpPr>
        <p:spPr>
          <a:xfrm>
            <a:off x="3281450" y="1303525"/>
            <a:ext cx="5367300" cy="3510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a-ES" sz="1200">
                <a:solidFill>
                  <a:srgbClr val="0C4E84"/>
                </a:solidFill>
              </a:rPr>
              <a:t>Imatge 10. </a:t>
            </a:r>
            <a:r>
              <a:rPr i="1" lang="ca-ES" sz="1200">
                <a:solidFill>
                  <a:srgbClr val="0C4E84"/>
                </a:solidFill>
              </a:rPr>
              <a:t>Taller de Marxa nòrdica </a:t>
            </a:r>
            <a:r>
              <a:rPr b="1" i="1" lang="ca-ES" sz="1200">
                <a:solidFill>
                  <a:srgbClr val="0C4E84"/>
                </a:solidFill>
              </a:rPr>
              <a:t> </a:t>
            </a:r>
            <a:r>
              <a:rPr b="1" i="1" lang="ca-ES" sz="1200">
                <a:solidFill>
                  <a:srgbClr val="0C4E84"/>
                </a:solidFill>
              </a:rPr>
              <a:t>Imatge 11.</a:t>
            </a:r>
            <a:r>
              <a:rPr i="1" lang="ca-ES" sz="1200">
                <a:solidFill>
                  <a:srgbClr val="0C4E84"/>
                </a:solidFill>
              </a:rPr>
              <a:t> </a:t>
            </a:r>
            <a:r>
              <a:rPr i="1" lang="ca-ES" sz="1200">
                <a:solidFill>
                  <a:srgbClr val="0C4E84"/>
                </a:solidFill>
              </a:rPr>
              <a:t>Ping-pong </a:t>
            </a:r>
            <a:r>
              <a:rPr b="1" i="1" lang="ca-ES" sz="1200">
                <a:solidFill>
                  <a:srgbClr val="0C4E84"/>
                </a:solidFill>
              </a:rPr>
              <a:t>Imatge 12. </a:t>
            </a:r>
            <a:r>
              <a:rPr i="1" lang="ca-ES" sz="1200">
                <a:solidFill>
                  <a:srgbClr val="0C4E84"/>
                </a:solidFill>
              </a:rPr>
              <a:t>Ioga</a:t>
            </a:r>
            <a:endParaRPr i="1" sz="1200">
              <a:solidFill>
                <a:srgbClr val="0C4E8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0C4E84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e82daa9a98_0_104"/>
          <p:cNvSpPr txBox="1"/>
          <p:nvPr/>
        </p:nvSpPr>
        <p:spPr>
          <a:xfrm>
            <a:off x="5637250" y="-349900"/>
            <a:ext cx="3910800" cy="18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0C4E84"/>
                </a:solidFill>
              </a:rPr>
              <a:t>RECURSOS EMPRATS I PRESSUPOST</a:t>
            </a:r>
            <a:endParaRPr b="1" sz="1500">
              <a:solidFill>
                <a:srgbClr val="0C4E84"/>
              </a:solidFill>
            </a:endParaRPr>
          </a:p>
        </p:txBody>
      </p:sp>
      <p:sp>
        <p:nvSpPr>
          <p:cNvPr id="260" name="Google Shape;260;g1e82daa9a98_0_104"/>
          <p:cNvSpPr/>
          <p:nvPr/>
        </p:nvSpPr>
        <p:spPr>
          <a:xfrm rot="5400000">
            <a:off x="-1883450" y="1854900"/>
            <a:ext cx="6864600" cy="31482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g1e82daa9a98_0_104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199427" y="2150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1e82daa9a98_0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1e82daa9a98_0_10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1e82daa9a98_0_104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99425" y="883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1e82daa9a98_0_104"/>
          <p:cNvSpPr txBox="1"/>
          <p:nvPr/>
        </p:nvSpPr>
        <p:spPr>
          <a:xfrm>
            <a:off x="3615250" y="1081700"/>
            <a:ext cx="5476800" cy="2688900"/>
          </a:xfrm>
          <a:prstGeom prst="rect">
            <a:avLst/>
          </a:prstGeom>
          <a:noFill/>
          <a:ln cap="flat" cmpd="sng" w="19050">
            <a:solidFill>
              <a:srgbClr val="BB0E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200">
                <a:solidFill>
                  <a:schemeClr val="dk1"/>
                </a:solidFill>
              </a:rPr>
              <a:t>Recursos emprats: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ca-ES" sz="1200">
                <a:solidFill>
                  <a:schemeClr val="dk1"/>
                </a:solidFill>
              </a:rPr>
              <a:t>Sala de reunions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ca-ES" sz="1200">
                <a:solidFill>
                  <a:schemeClr val="dk1"/>
                </a:solidFill>
              </a:rPr>
              <a:t>Estoretes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ca-ES" sz="1200">
                <a:solidFill>
                  <a:schemeClr val="dk1"/>
                </a:solidFill>
              </a:rPr>
              <a:t>Ordinador, projector, altaveus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ca-ES" sz="1200">
                <a:solidFill>
                  <a:schemeClr val="dk1"/>
                </a:solidFill>
              </a:rPr>
              <a:t>Aplicació mòbil </a:t>
            </a:r>
            <a:r>
              <a:rPr i="1" lang="ca-ES" sz="1200">
                <a:solidFill>
                  <a:schemeClr val="dk1"/>
                </a:solidFill>
              </a:rPr>
              <a:t>PACER</a:t>
            </a:r>
            <a:endParaRPr i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200">
                <a:solidFill>
                  <a:schemeClr val="dk1"/>
                </a:solidFill>
              </a:rPr>
              <a:t>Pressupost: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ca-ES" sz="1200">
                <a:solidFill>
                  <a:schemeClr val="dk1"/>
                </a:solidFill>
              </a:rPr>
              <a:t>Benestar emocional. No ha implicat cap despesa addicional. 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ca-ES" sz="1200">
                <a:solidFill>
                  <a:schemeClr val="dk1"/>
                </a:solidFill>
              </a:rPr>
              <a:t>Alimentació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ca-ES" sz="1200">
                <a:solidFill>
                  <a:schemeClr val="dk1"/>
                </a:solidFill>
              </a:rPr>
              <a:t>Cost de les caixes de fruita/setmanal: entre 25 i 35€/ setmana.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-"/>
            </a:pPr>
            <a:r>
              <a:rPr lang="ca-ES" sz="1200">
                <a:solidFill>
                  <a:schemeClr val="dk1"/>
                </a:solidFill>
              </a:rPr>
              <a:t>Exercici físic. No ha implicat cap despesa addicional. 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266" name="Google Shape;266;g1e82daa9a98_0_104"/>
          <p:cNvPicPr preferRelativeResize="0"/>
          <p:nvPr/>
        </p:nvPicPr>
        <p:blipFill rotWithShape="1">
          <a:blip r:embed="rId7">
            <a:alphaModFix/>
          </a:blip>
          <a:srcRect b="12097" l="28296" r="30437" t="12104"/>
          <a:stretch/>
        </p:blipFill>
        <p:spPr>
          <a:xfrm>
            <a:off x="6468925" y="4011013"/>
            <a:ext cx="2393274" cy="230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g1e82daa9a98_0_104"/>
          <p:cNvPicPr preferRelativeResize="0"/>
          <p:nvPr/>
        </p:nvPicPr>
        <p:blipFill rotWithShape="1">
          <a:blip r:embed="rId8">
            <a:alphaModFix/>
          </a:blip>
          <a:srcRect b="10738" l="0" r="0" t="4773"/>
          <a:stretch/>
        </p:blipFill>
        <p:spPr>
          <a:xfrm>
            <a:off x="9282125" y="1081700"/>
            <a:ext cx="2667375" cy="516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1e82daa9a98_0_10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93200" y="4072400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85b15f0d85_0_0"/>
          <p:cNvSpPr txBox="1"/>
          <p:nvPr>
            <p:ph type="title"/>
          </p:nvPr>
        </p:nvSpPr>
        <p:spPr>
          <a:xfrm>
            <a:off x="6248400" y="780675"/>
            <a:ext cx="3559500" cy="59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ca-ES" sz="195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 b="1" sz="186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4560"/>
          </a:p>
        </p:txBody>
      </p:sp>
      <p:sp>
        <p:nvSpPr>
          <p:cNvPr id="274" name="Google Shape;274;g285b15f0d85_0_0"/>
          <p:cNvSpPr txBox="1"/>
          <p:nvPr>
            <p:ph idx="1" type="body"/>
          </p:nvPr>
        </p:nvSpPr>
        <p:spPr>
          <a:xfrm>
            <a:off x="2793225" y="1480450"/>
            <a:ext cx="9180000" cy="264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ca-ES" sz="1600" u="sng">
                <a:latin typeface="Arial"/>
                <a:ea typeface="Arial"/>
                <a:cs typeface="Arial"/>
                <a:sym typeface="Arial"/>
              </a:rPr>
              <a:t>Perspectiva de doble impacte</a:t>
            </a:r>
            <a:endParaRPr sz="1600" u="sng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 u="sng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b="1" lang="ca-ES" sz="160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Millorar la qualitat de vida dels treballadors</a:t>
            </a:r>
            <a:r>
              <a:rPr lang="ca-ES" sz="1600">
                <a:latin typeface="Arial"/>
                <a:ea typeface="Arial"/>
                <a:cs typeface="Arial"/>
                <a:sym typeface="Arial"/>
              </a:rPr>
              <a:t> i el seu </a:t>
            </a:r>
            <a:r>
              <a:rPr b="1" lang="ca-ES" sz="160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impacte positiu en la comunitat local </a:t>
            </a:r>
            <a:r>
              <a:rPr lang="ca-ES" sz="1600">
                <a:latin typeface="Arial"/>
                <a:ea typeface="Arial"/>
                <a:cs typeface="Arial"/>
                <a:sym typeface="Arial"/>
              </a:rPr>
              <a:t>en assumir que els i les professionals esdevenen models d'hàbits saludables.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ca-ES" sz="1600">
                <a:latin typeface="Arial"/>
                <a:ea typeface="Arial"/>
                <a:cs typeface="Arial"/>
                <a:sym typeface="Arial"/>
              </a:rPr>
              <a:t>Aconseguir transmetre aquest canvi de perspectiva en cadascun dels treballadors considerem que és el principal </a:t>
            </a:r>
            <a:r>
              <a:rPr b="1" lang="ca-ES" sz="1600">
                <a:latin typeface="Arial"/>
                <a:ea typeface="Arial"/>
                <a:cs typeface="Arial"/>
                <a:sym typeface="Arial"/>
              </a:rPr>
              <a:t>element transformador</a:t>
            </a:r>
            <a:r>
              <a:rPr lang="ca-ES" sz="1600">
                <a:latin typeface="Arial"/>
                <a:ea typeface="Arial"/>
                <a:cs typeface="Arial"/>
                <a:sym typeface="Arial"/>
              </a:rPr>
              <a:t>. </a:t>
            </a:r>
            <a:endParaRPr b="1" i="1" sz="1600">
              <a:solidFill>
                <a:srgbClr val="BB0E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ca-ES" sz="1600">
                <a:latin typeface="Arial"/>
                <a:ea typeface="Arial"/>
                <a:cs typeface="Arial"/>
                <a:sym typeface="Arial"/>
              </a:rPr>
              <a:t>Assumint el paper clau que esdevenim cadascun dels professionals de la salut com a referents de la comunitat.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285b15f0d85_0_0"/>
          <p:cNvSpPr/>
          <p:nvPr/>
        </p:nvSpPr>
        <p:spPr>
          <a:xfrm rot="5400000">
            <a:off x="-2429300" y="1854900"/>
            <a:ext cx="6864600" cy="31482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g285b15f0d85_0_0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78249" y="2407547"/>
            <a:ext cx="2141224" cy="177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85b15f0d8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1121" y="517984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285b15f0d85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67345" y="45261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285b15f0d85_0_0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291125" y="1058225"/>
            <a:ext cx="1838125" cy="66207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285b15f0d85_0_0"/>
          <p:cNvSpPr txBox="1"/>
          <p:nvPr/>
        </p:nvSpPr>
        <p:spPr>
          <a:xfrm>
            <a:off x="3771650" y="4758350"/>
            <a:ext cx="7341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a-ES" sz="2000">
                <a:solidFill>
                  <a:srgbClr val="BB0E26"/>
                </a:solidFill>
              </a:rPr>
              <a:t>“Transformar-nos per aconseguir transformar la nostra comunitat”</a:t>
            </a:r>
            <a:endParaRPr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85b15f0d85_0_22"/>
          <p:cNvSpPr/>
          <p:nvPr/>
        </p:nvSpPr>
        <p:spPr>
          <a:xfrm rot="5400000">
            <a:off x="-2429300" y="1854900"/>
            <a:ext cx="6864600" cy="31482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g285b15f0d85_0_22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78249" y="2407547"/>
            <a:ext cx="2141224" cy="177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285b15f0d85_0_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1121" y="517984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285b15f0d85_0_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67345" y="45261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85b15f0d85_0_22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291125" y="1058225"/>
            <a:ext cx="1838125" cy="662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285b15f0d85_0_22"/>
          <p:cNvSpPr txBox="1"/>
          <p:nvPr/>
        </p:nvSpPr>
        <p:spPr>
          <a:xfrm>
            <a:off x="2993075" y="1554725"/>
            <a:ext cx="8589600" cy="1631700"/>
          </a:xfrm>
          <a:prstGeom prst="rect">
            <a:avLst/>
          </a:prstGeom>
          <a:noFill/>
          <a:ln cap="flat" cmpd="sng" w="19050">
            <a:solidFill>
              <a:srgbClr val="BB0E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Respostes del qüestionari POST Benestar Emocional: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i="1" lang="ca-ES" sz="1200">
                <a:solidFill>
                  <a:schemeClr val="dk1"/>
                </a:solidFill>
              </a:rPr>
              <a:t>“Potser el que m'ha donat és una </a:t>
            </a:r>
            <a:r>
              <a:rPr b="1" i="1" lang="ca-ES" sz="1200">
                <a:solidFill>
                  <a:schemeClr val="dk1"/>
                </a:solidFill>
              </a:rPr>
              <a:t>visió més panoràmica dels sentiments i les vivències</a:t>
            </a:r>
            <a:r>
              <a:rPr i="1" lang="ca-ES" sz="1200">
                <a:solidFill>
                  <a:schemeClr val="dk1"/>
                </a:solidFill>
              </a:rPr>
              <a:t>, las coses sempre s´han de viure sense amagar-se o amagar-les , totes et permeten conèixer-te millor”</a:t>
            </a:r>
            <a:endParaRPr i="1" sz="1200">
              <a:solidFill>
                <a:schemeClr val="dk1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i="1" lang="ca-ES" sz="1200">
                <a:solidFill>
                  <a:schemeClr val="dk1"/>
                </a:solidFill>
              </a:rPr>
              <a:t>“Més coneixement sobre temes de psicologia, </a:t>
            </a:r>
            <a:r>
              <a:rPr b="1" i="1" lang="ca-ES" sz="1200">
                <a:solidFill>
                  <a:schemeClr val="dk1"/>
                </a:solidFill>
              </a:rPr>
              <a:t>temps per conèixer als companys del CAP i per conèixer a mi mateixa</a:t>
            </a:r>
            <a:r>
              <a:rPr i="1" lang="ca-ES" sz="1200">
                <a:solidFill>
                  <a:schemeClr val="dk1"/>
                </a:solidFill>
              </a:rPr>
              <a:t>”</a:t>
            </a:r>
            <a:endParaRPr i="1" sz="1200">
              <a:solidFill>
                <a:schemeClr val="dk1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i="1" lang="ca-ES" sz="1200">
                <a:solidFill>
                  <a:schemeClr val="dk1"/>
                </a:solidFill>
              </a:rPr>
              <a:t>“</a:t>
            </a:r>
            <a:r>
              <a:rPr b="1" i="1" lang="ca-ES" sz="1200">
                <a:solidFill>
                  <a:schemeClr val="dk1"/>
                </a:solidFill>
              </a:rPr>
              <a:t>Millorar/augmentar l'autocura</a:t>
            </a:r>
            <a:r>
              <a:rPr i="1" lang="ca-ES" sz="1200">
                <a:solidFill>
                  <a:schemeClr val="dk1"/>
                </a:solidFill>
              </a:rPr>
              <a:t>, ser més conscient dels pensaments intrusius, millorar les habilitats de comunicació tant en consulta com en la vida personal.”</a:t>
            </a:r>
            <a:endParaRPr i="1"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1"/>
              </a:solidFill>
            </a:endParaRPr>
          </a:p>
        </p:txBody>
      </p:sp>
      <p:sp>
        <p:nvSpPr>
          <p:cNvPr id="291" name="Google Shape;291;g285b15f0d85_0_22"/>
          <p:cNvSpPr txBox="1"/>
          <p:nvPr/>
        </p:nvSpPr>
        <p:spPr>
          <a:xfrm>
            <a:off x="2949275" y="3917950"/>
            <a:ext cx="8589600" cy="581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Alimentació saludable, s’ha aconseguit </a:t>
            </a:r>
            <a:r>
              <a:rPr b="1" lang="ca-ES" sz="1200">
                <a:solidFill>
                  <a:schemeClr val="dk1"/>
                </a:solidFill>
              </a:rPr>
              <a:t>augmentar el consum de fruita</a:t>
            </a:r>
            <a:r>
              <a:rPr lang="ca-ES" sz="1200">
                <a:solidFill>
                  <a:schemeClr val="dk1"/>
                </a:solidFill>
              </a:rPr>
              <a:t> durant la jornada laboral, obtenint una resposta molt positiva per part dels treballadors.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92" name="Google Shape;292;g285b15f0d85_0_22"/>
          <p:cNvSpPr txBox="1"/>
          <p:nvPr/>
        </p:nvSpPr>
        <p:spPr>
          <a:xfrm>
            <a:off x="2949275" y="5132688"/>
            <a:ext cx="8677200" cy="794100"/>
          </a:xfrm>
          <a:prstGeom prst="rect">
            <a:avLst/>
          </a:prstGeom>
          <a:noFill/>
          <a:ln cap="flat" cmpd="sng" w="19050">
            <a:solidFill>
              <a:srgbClr val="0C4E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Exercici al final de la jornada laboral s’ha convertit en un fet </a:t>
            </a:r>
            <a:r>
              <a:rPr b="1" lang="ca-ES" sz="1200">
                <a:solidFill>
                  <a:schemeClr val="dk1"/>
                </a:solidFill>
              </a:rPr>
              <a:t>facilitador i motivador</a:t>
            </a:r>
            <a:r>
              <a:rPr lang="ca-ES" sz="1200">
                <a:solidFill>
                  <a:schemeClr val="dk1"/>
                </a:solidFill>
              </a:rPr>
              <a:t>, així mateix el fet que siguin espais autogestionats pels propis treballadors provoca un enfortiment de les relacions laborals, maximitza la participació i la cohesió grupal i fomenta l’adopció d’un estil de vida saludable.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93" name="Google Shape;293;g285b15f0d85_0_22"/>
          <p:cNvSpPr txBox="1"/>
          <p:nvPr>
            <p:ph type="title"/>
          </p:nvPr>
        </p:nvSpPr>
        <p:spPr>
          <a:xfrm>
            <a:off x="6248400" y="780675"/>
            <a:ext cx="3559500" cy="59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ca-ES" sz="195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 b="1" sz="186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4560"/>
          </a:p>
        </p:txBody>
      </p:sp>
      <p:sp>
        <p:nvSpPr>
          <p:cNvPr id="294" name="Google Shape;294;g285b15f0d85_0_22"/>
          <p:cNvSpPr txBox="1"/>
          <p:nvPr/>
        </p:nvSpPr>
        <p:spPr>
          <a:xfrm>
            <a:off x="2993075" y="1067475"/>
            <a:ext cx="2147100" cy="314100"/>
          </a:xfrm>
          <a:prstGeom prst="rect">
            <a:avLst/>
          </a:prstGeom>
          <a:noFill/>
          <a:ln cap="flat" cmpd="sng" w="19050">
            <a:solidFill>
              <a:srgbClr val="BB0E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100">
                <a:solidFill>
                  <a:srgbClr val="0C4E84"/>
                </a:solidFill>
              </a:rPr>
              <a:t>BENESTAR EMOCIONAL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295" name="Google Shape;295;g285b15f0d85_0_22"/>
          <p:cNvSpPr txBox="1"/>
          <p:nvPr/>
        </p:nvSpPr>
        <p:spPr>
          <a:xfrm>
            <a:off x="2949268" y="3461625"/>
            <a:ext cx="2336700" cy="3141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100">
                <a:solidFill>
                  <a:srgbClr val="0C4E84"/>
                </a:solidFill>
              </a:rPr>
              <a:t>ALIMENTACIÓ SALUDABLE</a:t>
            </a:r>
            <a:endParaRPr b="1" sz="1100">
              <a:solidFill>
                <a:srgbClr val="0C4E8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0C4E84"/>
              </a:solidFill>
            </a:endParaRPr>
          </a:p>
        </p:txBody>
      </p:sp>
      <p:sp>
        <p:nvSpPr>
          <p:cNvPr id="296" name="Google Shape;296;g285b15f0d85_0_22"/>
          <p:cNvSpPr txBox="1"/>
          <p:nvPr/>
        </p:nvSpPr>
        <p:spPr>
          <a:xfrm>
            <a:off x="2949275" y="4745275"/>
            <a:ext cx="1838100" cy="267300"/>
          </a:xfrm>
          <a:prstGeom prst="rect">
            <a:avLst/>
          </a:prstGeom>
          <a:noFill/>
          <a:ln cap="flat" cmpd="sng" w="19050">
            <a:solidFill>
              <a:srgbClr val="0C4E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100">
                <a:solidFill>
                  <a:srgbClr val="0C4E84"/>
                </a:solidFill>
              </a:rPr>
              <a:t>EXERCICI FÍSIC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0C4E84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0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0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0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10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0"/>
          <p:cNvSpPr txBox="1"/>
          <p:nvPr/>
        </p:nvSpPr>
        <p:spPr>
          <a:xfrm>
            <a:off x="5584234" y="5545555"/>
            <a:ext cx="6947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7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Gràcies per la vostra l’atenció</a:t>
            </a:r>
            <a:endParaRPr sz="100"/>
          </a:p>
        </p:txBody>
      </p:sp>
      <p:pic>
        <p:nvPicPr>
          <p:cNvPr id="309" name="Google Shape;309;p10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gaspa\Downloads\20230904_144218 (2).jpg" id="310" name="Google Shape;310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23475" y="906425"/>
            <a:ext cx="5724324" cy="433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47799" y="275447"/>
            <a:ext cx="1799125" cy="93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2023-07-05T14:33:06Z</dcterms:created>
  <dc:creator>Laura</dc:creator>
</cp:coreProperties>
</file>