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UABeSglZxHvnFI5iYm7fi/NbA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e834bfafe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g1e834bfafe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10" Type="http://schemas.openxmlformats.org/officeDocument/2006/relationships/image" Target="../media/image9.png"/><Relationship Id="rId4" Type="http://schemas.openxmlformats.org/officeDocument/2006/relationships/image" Target="../media/image2.jp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jpg"/><Relationship Id="rId10" Type="http://schemas.openxmlformats.org/officeDocument/2006/relationships/image" Target="../media/image13.png"/><Relationship Id="rId4" Type="http://schemas.openxmlformats.org/officeDocument/2006/relationships/image" Target="../media/image2.jp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10" Type="http://schemas.openxmlformats.org/officeDocument/2006/relationships/image" Target="../media/image17.png"/><Relationship Id="rId4" Type="http://schemas.openxmlformats.org/officeDocument/2006/relationships/image" Target="../media/image2.jp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png"/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11" Type="http://schemas.openxmlformats.org/officeDocument/2006/relationships/image" Target="../media/image22.png"/><Relationship Id="rId5" Type="http://schemas.openxmlformats.org/officeDocument/2006/relationships/image" Target="../media/image2.jp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.jp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jpeg"/><Relationship Id="rId3" Type="http://schemas.openxmlformats.org/officeDocument/2006/relationships/image" Target="../media/image1.jpg"/><Relationship Id="rId7" Type="http://schemas.openxmlformats.org/officeDocument/2006/relationships/image" Target="../media/image29.jp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33.png"/><Relationship Id="rId5" Type="http://schemas.openxmlformats.org/officeDocument/2006/relationships/image" Target="../media/image3.jp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.jp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name="adj1" fmla="val 50000"/>
              <a:gd name="adj2" fmla="val 0"/>
            </a:avLst>
          </a:prstGeom>
          <a:noFill/>
          <a:ln w="12700" cap="flat" cmpd="sng">
            <a:solidFill>
              <a:srgbClr val="FABD0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3927644" y="6370361"/>
            <a:ext cx="3972300" cy="500400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8219660" y="6337790"/>
            <a:ext cx="3972340" cy="520210"/>
          </a:xfrm>
          <a:prstGeom prst="trapezoid">
            <a:avLst>
              <a:gd name="adj" fmla="val 97114"/>
            </a:avLst>
          </a:prstGeom>
          <a:noFill/>
          <a:ln w="19050" cap="flat" cmpd="sng">
            <a:solidFill>
              <a:srgbClr val="0C4E8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2"/>
          <p:cNvPicPr preferRelativeResize="0"/>
          <p:nvPr/>
        </p:nvPicPr>
        <p:blipFill rotWithShape="1">
          <a:blip r:embed="rId3">
            <a:alphaModFix/>
          </a:blip>
          <a:srcRect b="19497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"/>
          <p:cNvPicPr preferRelativeResize="0"/>
          <p:nvPr/>
        </p:nvPicPr>
        <p:blipFill rotWithShape="1">
          <a:blip r:embed="rId6">
            <a:alphaModFix/>
          </a:blip>
          <a:srcRect t="31146" b="32830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7">
            <a:alphaModFix/>
          </a:blip>
          <a:srcRect l="4294" t="24898" r="3120" b="18366"/>
          <a:stretch/>
        </p:blipFill>
        <p:spPr>
          <a:xfrm>
            <a:off x="5455278" y="866178"/>
            <a:ext cx="3669300" cy="256134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 txBox="1"/>
          <p:nvPr/>
        </p:nvSpPr>
        <p:spPr>
          <a:xfrm>
            <a:off x="3996704" y="3511065"/>
            <a:ext cx="7554954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400" b="1" i="0" u="none" strike="noStrike" cap="none" dirty="0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Pediatria a CAP Les Hortes</a:t>
            </a:r>
            <a:endParaRPr sz="4400" b="1" i="0" u="none" strike="noStrike" cap="none" dirty="0">
              <a:solidFill>
                <a:srgbClr val="0C4D8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400" b="1" i="0" u="none" strike="noStrike" cap="none" dirty="0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Un exemple d’autogestió</a:t>
            </a:r>
            <a:endParaRPr sz="4400" b="1" i="0" u="none" strike="noStrike" cap="none" dirty="0">
              <a:solidFill>
                <a:srgbClr val="0C4D8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 cap="flat" cmpd="sng">
            <a:solidFill>
              <a:srgbClr val="0C4E8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name="adj1" fmla="val 50000"/>
              <a:gd name="adj2" fmla="val 0"/>
            </a:avLst>
          </a:prstGeom>
          <a:noFill/>
          <a:ln w="12700" cap="flat" cmpd="sng">
            <a:solidFill>
              <a:srgbClr val="FABD0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 b="19497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6">
            <a:alphaModFix/>
          </a:blip>
          <a:srcRect t="31148" b="32829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"/>
          <p:cNvSpPr txBox="1"/>
          <p:nvPr/>
        </p:nvSpPr>
        <p:spPr>
          <a:xfrm>
            <a:off x="3251279" y="499032"/>
            <a:ext cx="798757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200" b="1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Equip humà</a:t>
            </a:r>
            <a:r>
              <a:rPr lang="ca-ES" sz="1400" b="1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: lideratge, cohesió, treball en equip, responsabilitat, proximitat </a:t>
            </a:r>
            <a:endParaRPr/>
          </a:p>
        </p:txBody>
      </p:sp>
      <p:pic>
        <p:nvPicPr>
          <p:cNvPr id="109" name="Google Shape;109;p3"/>
          <p:cNvPicPr preferRelativeResize="0"/>
          <p:nvPr/>
        </p:nvPicPr>
        <p:blipFill rotWithShape="1">
          <a:blip r:embed="rId7">
            <a:alphaModFix/>
          </a:blip>
          <a:srcRect l="10258" t="20941" r="15521" b="12868"/>
          <a:stretch/>
        </p:blipFill>
        <p:spPr>
          <a:xfrm>
            <a:off x="4345423" y="1484784"/>
            <a:ext cx="3309642" cy="185722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10" name="Google Shape;110;p3"/>
          <p:cNvSpPr txBox="1"/>
          <p:nvPr/>
        </p:nvSpPr>
        <p:spPr>
          <a:xfrm>
            <a:off x="7929204" y="2359119"/>
            <a:ext cx="3294449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Pediatres: Patricia Alamillo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Silvia Bontempo</a:t>
            </a:r>
            <a:endParaRPr sz="1600" b="0" i="0" u="none" strike="noStrike" cap="none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Bibiana Pineda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Almudena Sánchez</a:t>
            </a:r>
            <a:endParaRPr/>
          </a:p>
        </p:txBody>
      </p:sp>
      <p:sp>
        <p:nvSpPr>
          <p:cNvPr id="111" name="Google Shape;111;p3"/>
          <p:cNvSpPr txBox="1"/>
          <p:nvPr/>
        </p:nvSpPr>
        <p:spPr>
          <a:xfrm>
            <a:off x="7929204" y="1238855"/>
            <a:ext cx="379615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Infermeres: Anna Creus</a:t>
            </a:r>
            <a:endParaRPr sz="1600" b="0" i="0" u="none" strike="noStrike" cap="none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 Alba Gonzàlez</a:t>
            </a:r>
            <a:endParaRPr sz="1600" b="0" i="0" u="none" strike="noStrike" cap="none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	    Berta Ruiz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</a:t>
            </a:r>
            <a:endParaRPr/>
          </a:p>
        </p:txBody>
      </p:sp>
      <p:sp>
        <p:nvSpPr>
          <p:cNvPr id="112" name="Google Shape;112;p3"/>
          <p:cNvSpPr txBox="1"/>
          <p:nvPr/>
        </p:nvSpPr>
        <p:spPr>
          <a:xfrm>
            <a:off x="7929204" y="3784480"/>
            <a:ext cx="20651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UAC: Anna Llach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</a:t>
            </a:r>
            <a:endParaRPr/>
          </a:p>
        </p:txBody>
      </p:sp>
      <p:sp>
        <p:nvSpPr>
          <p:cNvPr id="113" name="Google Shape;113;p3"/>
          <p:cNvSpPr txBox="1"/>
          <p:nvPr/>
        </p:nvSpPr>
        <p:spPr>
          <a:xfrm>
            <a:off x="3876384" y="4075408"/>
            <a:ext cx="5343749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En col·laboració amb</a:t>
            </a:r>
            <a:endParaRPr sz="1600" b="0" i="0" u="none" strike="noStrike" cap="none" dirty="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	     Meritxell </a:t>
            </a:r>
            <a:r>
              <a:rPr lang="ca-ES" sz="1600" b="0" i="0" u="none" strike="noStrike" cap="none" dirty="0" err="1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Calzón</a:t>
            </a:r>
            <a:r>
              <a:rPr lang="ca-ES" sz="1600" b="0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ca-ES" sz="1600" b="0" i="0" u="none" strike="noStrike" cap="none" dirty="0" err="1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odontopediatra</a:t>
            </a:r>
            <a:endParaRPr sz="1600" b="0" i="0" u="none" strike="noStrike" cap="none" dirty="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  Àlex López, higienista dental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  Ainhoa Mateu, psicòloga infanto-juvenil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  Àlex Pérez, nutricionista</a:t>
            </a:r>
            <a:endParaRPr dirty="0"/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994402" y="3983178"/>
            <a:ext cx="1823441" cy="209450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15" name="Google Shape;115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78811" y="6014400"/>
            <a:ext cx="2258318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0322DBF-D74C-D074-ADB7-8FD836D84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2797" y="3400457"/>
            <a:ext cx="2255716" cy="2377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"/>
          <p:cNvSpPr txBox="1"/>
          <p:nvPr/>
        </p:nvSpPr>
        <p:spPr>
          <a:xfrm>
            <a:off x="2925175" y="783775"/>
            <a:ext cx="9996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8"/>
          <p:cNvSpPr/>
          <p:nvPr/>
        </p:nvSpPr>
        <p:spPr>
          <a:xfrm rot="5400000">
            <a:off x="-1883450" y="1854900"/>
            <a:ext cx="6864600" cy="3148200"/>
          </a:xfrm>
          <a:prstGeom prst="snip2SameRect">
            <a:avLst>
              <a:gd name="adj1" fmla="val 50000"/>
              <a:gd name="adj2" fmla="val 0"/>
            </a:avLst>
          </a:prstGeom>
          <a:noFill/>
          <a:ln w="12700" cap="flat" cmpd="sng">
            <a:solidFill>
              <a:srgbClr val="FABD0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8"/>
          <p:cNvPicPr preferRelativeResize="0"/>
          <p:nvPr/>
        </p:nvPicPr>
        <p:blipFill rotWithShape="1">
          <a:blip r:embed="rId3">
            <a:alphaModFix/>
          </a:blip>
          <a:srcRect b="19497"/>
          <a:stretch/>
        </p:blipFill>
        <p:spPr>
          <a:xfrm>
            <a:off x="199427" y="2150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8"/>
          <p:cNvPicPr preferRelativeResize="0"/>
          <p:nvPr/>
        </p:nvPicPr>
        <p:blipFill rotWithShape="1">
          <a:blip r:embed="rId6">
            <a:alphaModFix/>
          </a:blip>
          <a:srcRect t="31148" b="32829"/>
          <a:stretch/>
        </p:blipFill>
        <p:spPr>
          <a:xfrm>
            <a:off x="199425" y="883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8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8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 cap="flat" cmpd="sng">
            <a:solidFill>
              <a:srgbClr val="0C4E8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8"/>
          <p:cNvSpPr txBox="1"/>
          <p:nvPr/>
        </p:nvSpPr>
        <p:spPr>
          <a:xfrm>
            <a:off x="2925175" y="504715"/>
            <a:ext cx="83146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200" b="1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Autogestió d’agendes i espais d’atenció</a:t>
            </a:r>
            <a:endParaRPr sz="1400" b="1" i="0" u="none" strike="noStrike" cap="none">
              <a:solidFill>
                <a:srgbClr val="0C4D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8"/>
          <p:cNvSpPr txBox="1"/>
          <p:nvPr/>
        </p:nvSpPr>
        <p:spPr>
          <a:xfrm>
            <a:off x="6094125" y="1550156"/>
            <a:ext cx="31482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Adequació  oferta i demanda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Demanda aguda d’infermeria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Agendes a llarg termini (1 any)</a:t>
            </a:r>
            <a:endParaRPr dirty="0"/>
          </a:p>
        </p:txBody>
      </p:sp>
      <p:sp>
        <p:nvSpPr>
          <p:cNvPr id="135" name="Google Shape;135;p8"/>
          <p:cNvSpPr txBox="1"/>
          <p:nvPr/>
        </p:nvSpPr>
        <p:spPr>
          <a:xfrm>
            <a:off x="9294244" y="1963974"/>
            <a:ext cx="222897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Accessibilitat pediatra assignat: 24 - 48h</a:t>
            </a:r>
            <a:endParaRPr dirty="0"/>
          </a:p>
        </p:txBody>
      </p:sp>
      <p:pic>
        <p:nvPicPr>
          <p:cNvPr id="137" name="Google Shape;137;p8"/>
          <p:cNvPicPr preferRelativeResize="0"/>
          <p:nvPr/>
        </p:nvPicPr>
        <p:blipFill rotWithShape="1">
          <a:blip r:embed="rId7">
            <a:alphaModFix/>
          </a:blip>
          <a:srcRect l="13230" t="15928" r="21208" b="10940"/>
          <a:stretch/>
        </p:blipFill>
        <p:spPr>
          <a:xfrm>
            <a:off x="9188866" y="2688635"/>
            <a:ext cx="2605238" cy="1546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9" name="Google Shape;139;p8"/>
          <p:cNvSpPr/>
          <p:nvPr/>
        </p:nvSpPr>
        <p:spPr>
          <a:xfrm>
            <a:off x="8958215" y="1717753"/>
            <a:ext cx="246600" cy="964301"/>
          </a:xfrm>
          <a:prstGeom prst="rightBrace">
            <a:avLst>
              <a:gd name="adj1" fmla="val 50000"/>
              <a:gd name="adj2" fmla="val 52439"/>
            </a:avLst>
          </a:prstGeom>
          <a:noFill/>
          <a:ln w="9525" cap="flat" cmpd="sng">
            <a:solidFill>
              <a:srgbClr val="1F38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53;g1e834bfafe4_0_25">
            <a:extLst>
              <a:ext uri="{FF2B5EF4-FFF2-40B4-BE49-F238E27FC236}">
                <a16:creationId xmlns:a16="http://schemas.microsoft.com/office/drawing/2014/main" id="{64C45E48-4F43-11F1-BB03-A42A8478642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6476" t="31865" r="16463" b="32625"/>
          <a:stretch/>
        </p:blipFill>
        <p:spPr>
          <a:xfrm>
            <a:off x="3571185" y="1341498"/>
            <a:ext cx="2216826" cy="2087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Google Shape;149;g1e834bfafe4_0_25">
            <a:extLst>
              <a:ext uri="{FF2B5EF4-FFF2-40B4-BE49-F238E27FC236}">
                <a16:creationId xmlns:a16="http://schemas.microsoft.com/office/drawing/2014/main" id="{40557B77-992F-59EF-EFB8-B6D8A0D79185}"/>
              </a:ext>
            </a:extLst>
          </p:cNvPr>
          <p:cNvSpPr txBox="1"/>
          <p:nvPr/>
        </p:nvSpPr>
        <p:spPr>
          <a:xfrm>
            <a:off x="5460333" y="3758154"/>
            <a:ext cx="3946006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1" i="0" u="none" strike="noStrike" cap="none" dirty="0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Benvinguda</a:t>
            </a:r>
            <a:endParaRPr sz="11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 dirty="0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1ª presa de contacte: Anna Llach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 dirty="0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Alta, burocràcia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 dirty="0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Informació de benvinguda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 dirty="0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Citació dins el programa d’Infància amb salut</a:t>
            </a:r>
            <a:endParaRPr dirty="0"/>
          </a:p>
        </p:txBody>
      </p:sp>
      <p:pic>
        <p:nvPicPr>
          <p:cNvPr id="4" name="Google Shape;94;p2">
            <a:extLst>
              <a:ext uri="{FF2B5EF4-FFF2-40B4-BE49-F238E27FC236}">
                <a16:creationId xmlns:a16="http://schemas.microsoft.com/office/drawing/2014/main" id="{AEDA33CF-A913-D367-606A-64ECBC40FC6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t="23272"/>
          <a:stretch/>
        </p:blipFill>
        <p:spPr>
          <a:xfrm>
            <a:off x="3546096" y="3808320"/>
            <a:ext cx="1783720" cy="1579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Google Shape;95;p2">
            <a:extLst>
              <a:ext uri="{FF2B5EF4-FFF2-40B4-BE49-F238E27FC236}">
                <a16:creationId xmlns:a16="http://schemas.microsoft.com/office/drawing/2014/main" id="{7F695653-30B3-2DC5-8440-02D43EE6756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477032" y="4498517"/>
            <a:ext cx="2317072" cy="1748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15;p3">
            <a:extLst>
              <a:ext uri="{FF2B5EF4-FFF2-40B4-BE49-F238E27FC236}">
                <a16:creationId xmlns:a16="http://schemas.microsoft.com/office/drawing/2014/main" id="{3B4BF592-A68F-FF8F-B2ED-FD2E0C60094B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48874" y="5357284"/>
            <a:ext cx="2258318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15;p3">
            <a:extLst>
              <a:ext uri="{FF2B5EF4-FFF2-40B4-BE49-F238E27FC236}">
                <a16:creationId xmlns:a16="http://schemas.microsoft.com/office/drawing/2014/main" id="{52C0FCC4-4738-4E80-22E2-1E395D99ABE1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535786" y="6140697"/>
            <a:ext cx="2258318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15;p3">
            <a:extLst>
              <a:ext uri="{FF2B5EF4-FFF2-40B4-BE49-F238E27FC236}">
                <a16:creationId xmlns:a16="http://schemas.microsoft.com/office/drawing/2014/main" id="{0FC82EF3-CC95-7963-1044-AB8888042250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604327" y="3313371"/>
            <a:ext cx="2258318" cy="2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"/>
          <p:cNvSpPr/>
          <p:nvPr/>
        </p:nvSpPr>
        <p:spPr>
          <a:xfrm rot="5400000">
            <a:off x="-1883450" y="1854900"/>
            <a:ext cx="6864600" cy="3148200"/>
          </a:xfrm>
          <a:prstGeom prst="snip2SameRect">
            <a:avLst>
              <a:gd name="adj1" fmla="val 50000"/>
              <a:gd name="adj2" fmla="val 0"/>
            </a:avLst>
          </a:prstGeom>
          <a:noFill/>
          <a:ln w="12700" cap="flat" cmpd="sng">
            <a:solidFill>
              <a:srgbClr val="FABD0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4"/>
          <p:cNvPicPr preferRelativeResize="0"/>
          <p:nvPr/>
        </p:nvPicPr>
        <p:blipFill rotWithShape="1">
          <a:blip r:embed="rId3">
            <a:alphaModFix/>
          </a:blip>
          <a:srcRect b="19497"/>
          <a:stretch/>
        </p:blipFill>
        <p:spPr>
          <a:xfrm>
            <a:off x="199427" y="2150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4"/>
          <p:cNvPicPr preferRelativeResize="0"/>
          <p:nvPr/>
        </p:nvPicPr>
        <p:blipFill rotWithShape="1">
          <a:blip r:embed="rId6">
            <a:alphaModFix/>
          </a:blip>
          <a:srcRect t="31148" b="32829"/>
          <a:stretch/>
        </p:blipFill>
        <p:spPr>
          <a:xfrm>
            <a:off x="199425" y="883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4"/>
          <p:cNvSpPr txBox="1"/>
          <p:nvPr/>
        </p:nvSpPr>
        <p:spPr>
          <a:xfrm>
            <a:off x="3049550" y="677400"/>
            <a:ext cx="8061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4"/>
          <p:cNvSpPr txBox="1"/>
          <p:nvPr/>
        </p:nvSpPr>
        <p:spPr>
          <a:xfrm>
            <a:off x="3459800" y="453475"/>
            <a:ext cx="54096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4"/>
          <p:cNvPicPr preferRelativeResize="0"/>
          <p:nvPr/>
        </p:nvPicPr>
        <p:blipFill rotWithShape="1">
          <a:blip r:embed="rId7">
            <a:alphaModFix/>
          </a:blip>
          <a:srcRect l="12372" t="23839" r="53361" b="24661"/>
          <a:stretch/>
        </p:blipFill>
        <p:spPr>
          <a:xfrm>
            <a:off x="3181975" y="1892246"/>
            <a:ext cx="4412549" cy="380447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4"/>
          <p:cNvSpPr txBox="1"/>
          <p:nvPr/>
        </p:nvSpPr>
        <p:spPr>
          <a:xfrm>
            <a:off x="3201462" y="499261"/>
            <a:ext cx="627454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200" b="1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Triatge especialitzat</a:t>
            </a:r>
            <a:endParaRPr sz="1400" b="1" i="0" u="none" strike="noStrike" cap="none">
              <a:solidFill>
                <a:srgbClr val="0C4D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4"/>
          <p:cNvPicPr preferRelativeResize="0"/>
          <p:nvPr/>
        </p:nvPicPr>
        <p:blipFill rotWithShape="1">
          <a:blip r:embed="rId8">
            <a:alphaModFix/>
          </a:blip>
          <a:srcRect l="12234" t="61465" r="53572" b="18047"/>
          <a:stretch/>
        </p:blipFill>
        <p:spPr>
          <a:xfrm>
            <a:off x="7575123" y="1917543"/>
            <a:ext cx="3195539" cy="127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"/>
          <p:cNvPicPr preferRelativeResize="0"/>
          <p:nvPr/>
        </p:nvPicPr>
        <p:blipFill rotWithShape="1">
          <a:blip r:embed="rId9">
            <a:alphaModFix/>
          </a:blip>
          <a:srcRect l="54510" t="22289" r="12936" b="50317"/>
          <a:stretch/>
        </p:blipFill>
        <p:spPr>
          <a:xfrm>
            <a:off x="8605140" y="3207434"/>
            <a:ext cx="2855769" cy="160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10">
            <a:alphaModFix/>
          </a:blip>
          <a:srcRect l="54705" t="35288" r="12330" b="50023"/>
          <a:stretch/>
        </p:blipFill>
        <p:spPr>
          <a:xfrm>
            <a:off x="8356716" y="4809485"/>
            <a:ext cx="3104193" cy="92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10">
            <a:alphaModFix/>
          </a:blip>
          <a:srcRect l="54863" t="55377" r="15210" b="40584"/>
          <a:stretch/>
        </p:blipFill>
        <p:spPr>
          <a:xfrm>
            <a:off x="8986776" y="5921957"/>
            <a:ext cx="3142911" cy="282847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4"/>
          <p:cNvSpPr txBox="1"/>
          <p:nvPr/>
        </p:nvSpPr>
        <p:spPr>
          <a:xfrm>
            <a:off x="7653544" y="1565623"/>
            <a:ext cx="355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GID: Demanda aguda d’infermeria</a:t>
            </a:r>
            <a:endParaRPr/>
          </a:p>
        </p:txBody>
      </p:sp>
      <p:sp>
        <p:nvSpPr>
          <p:cNvPr id="172" name="Google Shape;172;p4"/>
          <p:cNvSpPr txBox="1"/>
          <p:nvPr/>
        </p:nvSpPr>
        <p:spPr>
          <a:xfrm>
            <a:off x="3379486" y="1485173"/>
            <a:ext cx="146459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Pediatra</a:t>
            </a:r>
            <a:endParaRPr/>
          </a:p>
        </p:txBody>
      </p:sp>
      <p:sp>
        <p:nvSpPr>
          <p:cNvPr id="173" name="Google Shape;173;p4"/>
          <p:cNvSpPr txBox="1"/>
          <p:nvPr/>
        </p:nvSpPr>
        <p:spPr>
          <a:xfrm>
            <a:off x="7653544" y="3832476"/>
            <a:ext cx="1383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Infermeria</a:t>
            </a:r>
            <a:endParaRPr sz="1600" b="0" i="0" u="none" strike="noStrike" cap="none">
              <a:solidFill>
                <a:srgbClr val="0C4D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4"/>
          <p:cNvSpPr txBox="1"/>
          <p:nvPr/>
        </p:nvSpPr>
        <p:spPr>
          <a:xfrm>
            <a:off x="7713775" y="5046300"/>
            <a:ext cx="69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UAC</a:t>
            </a:r>
            <a:endParaRPr/>
          </a:p>
        </p:txBody>
      </p:sp>
      <p:sp>
        <p:nvSpPr>
          <p:cNvPr id="175" name="Google Shape;175;p4"/>
          <p:cNvSpPr txBox="1"/>
          <p:nvPr/>
        </p:nvSpPr>
        <p:spPr>
          <a:xfrm>
            <a:off x="7485169" y="5862442"/>
            <a:ext cx="177607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Odontopediatria</a:t>
            </a:r>
            <a:endParaRPr sz="1600" b="0" i="0" u="none" strike="noStrike" cap="none">
              <a:solidFill>
                <a:srgbClr val="0C4D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4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4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4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 cap="flat" cmpd="sng">
            <a:solidFill>
              <a:srgbClr val="0C4E8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5"/>
          <p:cNvPicPr preferRelativeResize="0"/>
          <p:nvPr/>
        </p:nvPicPr>
        <p:blipFill rotWithShape="1">
          <a:blip r:embed="rId3">
            <a:alphaModFix/>
          </a:blip>
          <a:srcRect l="25988" t="11473" r="62953" b="64151"/>
          <a:stretch/>
        </p:blipFill>
        <p:spPr>
          <a:xfrm>
            <a:off x="6209894" y="1009380"/>
            <a:ext cx="838501" cy="103229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5"/>
          <p:cNvSpPr/>
          <p:nvPr/>
        </p:nvSpPr>
        <p:spPr>
          <a:xfrm rot="5400000">
            <a:off x="-1883450" y="1854900"/>
            <a:ext cx="6864600" cy="3148200"/>
          </a:xfrm>
          <a:prstGeom prst="snip2SameRect">
            <a:avLst>
              <a:gd name="adj1" fmla="val 50000"/>
              <a:gd name="adj2" fmla="val 0"/>
            </a:avLst>
          </a:prstGeom>
          <a:noFill/>
          <a:ln w="12700" cap="flat" cmpd="sng">
            <a:solidFill>
              <a:srgbClr val="FABD0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5"/>
          <p:cNvPicPr preferRelativeResize="0"/>
          <p:nvPr/>
        </p:nvPicPr>
        <p:blipFill rotWithShape="1">
          <a:blip r:embed="rId4">
            <a:alphaModFix/>
          </a:blip>
          <a:srcRect b="19497"/>
          <a:stretch/>
        </p:blipFill>
        <p:spPr>
          <a:xfrm>
            <a:off x="199427" y="2150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5"/>
          <p:cNvPicPr preferRelativeResize="0"/>
          <p:nvPr/>
        </p:nvPicPr>
        <p:blipFill rotWithShape="1">
          <a:blip r:embed="rId7">
            <a:alphaModFix/>
          </a:blip>
          <a:srcRect t="31148" b="32829"/>
          <a:stretch/>
        </p:blipFill>
        <p:spPr>
          <a:xfrm>
            <a:off x="199425" y="883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5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5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5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 cap="flat" cmpd="sng">
            <a:solidFill>
              <a:srgbClr val="0C4E8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/>
          <p:nvPr/>
        </p:nvSpPr>
        <p:spPr>
          <a:xfrm>
            <a:off x="8298908" y="4349481"/>
            <a:ext cx="1080000" cy="1080000"/>
          </a:xfrm>
          <a:prstGeom prst="ellipse">
            <a:avLst/>
          </a:prstGeom>
          <a:solidFill>
            <a:srgbClr val="139705"/>
          </a:solidFill>
          <a:ln w="25400" cap="flat" cmpd="sng">
            <a:solidFill>
              <a:srgbClr val="1397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3110657" y="493591"/>
            <a:ext cx="755555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200" b="1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Coordinació entre serveis - referents </a:t>
            </a:r>
            <a:endParaRPr/>
          </a:p>
        </p:txBody>
      </p:sp>
      <p:pic>
        <p:nvPicPr>
          <p:cNvPr id="194" name="Google Shape;194;p5" descr="Ilustración de Diseño De Rompecabezas De 9 Piezas y más Vectores Libres de  Derechos de Acoplador - Acoplador, Amarillo - Color, Arreglar - iStock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30761" y="2668312"/>
            <a:ext cx="1736937" cy="1863816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5"/>
          <p:cNvSpPr/>
          <p:nvPr/>
        </p:nvSpPr>
        <p:spPr>
          <a:xfrm>
            <a:off x="6377026" y="4734291"/>
            <a:ext cx="1080000" cy="1080000"/>
          </a:xfrm>
          <a:prstGeom prst="ellipse">
            <a:avLst/>
          </a:prstGeom>
          <a:solidFill>
            <a:srgbClr val="0070EE"/>
          </a:solidFill>
          <a:ln w="25400" cap="flat" cmpd="sng">
            <a:solidFill>
              <a:srgbClr val="007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5"/>
          <p:cNvSpPr/>
          <p:nvPr/>
        </p:nvSpPr>
        <p:spPr>
          <a:xfrm>
            <a:off x="6897347" y="1050721"/>
            <a:ext cx="1080000" cy="1080000"/>
          </a:xfrm>
          <a:prstGeom prst="ellipse">
            <a:avLst/>
          </a:prstGeom>
          <a:solidFill>
            <a:srgbClr val="FBD709"/>
          </a:solidFill>
          <a:ln w="25400" cap="flat" cmpd="sng">
            <a:solidFill>
              <a:srgbClr val="FBD7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5"/>
          <p:cNvSpPr/>
          <p:nvPr/>
        </p:nvSpPr>
        <p:spPr>
          <a:xfrm>
            <a:off x="9102479" y="3176304"/>
            <a:ext cx="1080000" cy="1080000"/>
          </a:xfrm>
          <a:prstGeom prst="ellipse">
            <a:avLst/>
          </a:prstGeom>
          <a:solidFill>
            <a:srgbClr val="FF6600"/>
          </a:solidFill>
          <a:ln w="25400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5"/>
          <p:cNvSpPr/>
          <p:nvPr/>
        </p:nvSpPr>
        <p:spPr>
          <a:xfrm>
            <a:off x="5107117" y="1531373"/>
            <a:ext cx="1080000" cy="1080000"/>
          </a:xfrm>
          <a:prstGeom prst="ellipse">
            <a:avLst/>
          </a:prstGeom>
          <a:solidFill>
            <a:srgbClr val="00CFEE"/>
          </a:solidFill>
          <a:ln w="25400" cap="flat" cmpd="sng">
            <a:solidFill>
              <a:srgbClr val="00CF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5"/>
          <p:cNvPicPr preferRelativeResize="0"/>
          <p:nvPr/>
        </p:nvPicPr>
        <p:blipFill rotWithShape="1">
          <a:blip r:embed="rId9">
            <a:alphaModFix/>
          </a:blip>
          <a:srcRect l="73935" t="27039" r="16821" b="50301"/>
          <a:stretch/>
        </p:blipFill>
        <p:spPr>
          <a:xfrm>
            <a:off x="10427430" y="3134204"/>
            <a:ext cx="958283" cy="1352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5"/>
          <p:cNvPicPr preferRelativeResize="0"/>
          <p:nvPr/>
        </p:nvPicPr>
        <p:blipFill rotWithShape="1">
          <a:blip r:embed="rId3">
            <a:alphaModFix/>
          </a:blip>
          <a:srcRect l="59981" t="11037" r="30187" b="63158"/>
          <a:stretch/>
        </p:blipFill>
        <p:spPr>
          <a:xfrm>
            <a:off x="3967984" y="4275047"/>
            <a:ext cx="868993" cy="126015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5"/>
          <p:cNvSpPr txBox="1"/>
          <p:nvPr/>
        </p:nvSpPr>
        <p:spPr>
          <a:xfrm>
            <a:off x="8563088" y="2812100"/>
            <a:ext cx="31593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Salut mental infanto-juvenil</a:t>
            </a:r>
            <a:endParaRPr/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995757" y="1441014"/>
            <a:ext cx="883180" cy="299414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5"/>
          <p:cNvSpPr txBox="1"/>
          <p:nvPr/>
        </p:nvSpPr>
        <p:spPr>
          <a:xfrm>
            <a:off x="6152767" y="2093386"/>
            <a:ext cx="2078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Desenvolupament infantil i  atenció precoç</a:t>
            </a:r>
            <a:endParaRPr sz="1400" b="0" i="0" u="none" strike="noStrike" cap="none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501160" y="4978839"/>
            <a:ext cx="1047570" cy="590904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5"/>
          <p:cNvSpPr txBox="1"/>
          <p:nvPr/>
        </p:nvSpPr>
        <p:spPr>
          <a:xfrm>
            <a:off x="3195212" y="3443814"/>
            <a:ext cx="17235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Salut i Escola</a:t>
            </a:r>
            <a:endParaRPr sz="1400" b="0" i="0" u="none" strike="noStrike" cap="none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Vacunació escolar</a:t>
            </a:r>
            <a:endParaRPr/>
          </a:p>
        </p:txBody>
      </p:sp>
      <p:grpSp>
        <p:nvGrpSpPr>
          <p:cNvPr id="206" name="Google Shape;206;p5"/>
          <p:cNvGrpSpPr/>
          <p:nvPr/>
        </p:nvGrpSpPr>
        <p:grpSpPr>
          <a:xfrm>
            <a:off x="4972173" y="4332992"/>
            <a:ext cx="1198645" cy="1080000"/>
            <a:chOff x="1356847" y="4396836"/>
            <a:chExt cx="1325607" cy="1155852"/>
          </a:xfrm>
        </p:grpSpPr>
        <p:sp>
          <p:nvSpPr>
            <p:cNvPr id="207" name="Google Shape;207;p5"/>
            <p:cNvSpPr/>
            <p:nvPr/>
          </p:nvSpPr>
          <p:spPr>
            <a:xfrm>
              <a:off x="1387238" y="4396836"/>
              <a:ext cx="1194395" cy="1155852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8" name="Google Shape;208;p5"/>
            <p:cNvPicPr preferRelativeResize="0"/>
            <p:nvPr/>
          </p:nvPicPr>
          <p:blipFill rotWithShape="1">
            <a:blip r:embed="rId12">
              <a:alphaModFix/>
            </a:blip>
            <a:srcRect l="17335" t="21885" r="18283" b="17477"/>
            <a:stretch/>
          </p:blipFill>
          <p:spPr>
            <a:xfrm>
              <a:off x="1497135" y="4915141"/>
              <a:ext cx="1049004" cy="4396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5"/>
            <p:cNvSpPr txBox="1"/>
            <p:nvPr/>
          </p:nvSpPr>
          <p:spPr>
            <a:xfrm>
              <a:off x="1356847" y="4656451"/>
              <a:ext cx="1325607" cy="362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600" b="1" i="0" u="none" strike="noStrike" cap="none">
                  <a:solidFill>
                    <a:srgbClr val="F2F2F2"/>
                  </a:solidFill>
                  <a:latin typeface="Arial"/>
                  <a:ea typeface="Arial"/>
                  <a:cs typeface="Arial"/>
                  <a:sym typeface="Arial"/>
                </a:rPr>
                <a:t>Maternitat</a:t>
              </a:r>
              <a:endParaRPr sz="1600" b="1" i="0" u="none" strike="noStrike" cap="non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" name="Google Shape;210;p5"/>
          <p:cNvSpPr txBox="1"/>
          <p:nvPr/>
        </p:nvSpPr>
        <p:spPr>
          <a:xfrm>
            <a:off x="3454473" y="5447526"/>
            <a:ext cx="197147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Salut materno-infantil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Salut buco-dental</a:t>
            </a:r>
            <a:endParaRPr/>
          </a:p>
        </p:txBody>
      </p:sp>
      <p:sp>
        <p:nvSpPr>
          <p:cNvPr id="211" name="Google Shape;211;p5"/>
          <p:cNvSpPr/>
          <p:nvPr/>
        </p:nvSpPr>
        <p:spPr>
          <a:xfrm>
            <a:off x="4772503" y="2783248"/>
            <a:ext cx="1080000" cy="1080000"/>
          </a:xfrm>
          <a:prstGeom prst="ellipse">
            <a:avLst/>
          </a:prstGeom>
          <a:solidFill>
            <a:srgbClr val="6FC52C"/>
          </a:solidFill>
          <a:ln w="25400" cap="flat" cmpd="sng">
            <a:solidFill>
              <a:srgbClr val="6FC5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5"/>
          <p:cNvSpPr txBox="1"/>
          <p:nvPr/>
        </p:nvSpPr>
        <p:spPr>
          <a:xfrm>
            <a:off x="4836978" y="3129947"/>
            <a:ext cx="95959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1" i="0" u="none" strike="noStrike" cap="non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Escoles</a:t>
            </a:r>
            <a:endParaRPr sz="1600" b="1" i="0" u="none" strike="noStrike" cap="non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5"/>
          <p:cNvSpPr txBox="1"/>
          <p:nvPr/>
        </p:nvSpPr>
        <p:spPr>
          <a:xfrm>
            <a:off x="6187117" y="5829896"/>
            <a:ext cx="254583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Especialitats 2n i 3r nivell</a:t>
            </a:r>
            <a:endParaRPr sz="1400" b="0" i="0" u="none" strike="noStrike" cap="none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5"/>
          <p:cNvPicPr preferRelativeResize="0"/>
          <p:nvPr/>
        </p:nvPicPr>
        <p:blipFill rotWithShape="1">
          <a:blip r:embed="rId13">
            <a:alphaModFix/>
          </a:blip>
          <a:srcRect l="5339" t="12105" r="12636" b="15692"/>
          <a:stretch/>
        </p:blipFill>
        <p:spPr>
          <a:xfrm>
            <a:off x="5278233" y="1785235"/>
            <a:ext cx="737767" cy="56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5"/>
          <p:cNvPicPr preferRelativeResize="0"/>
          <p:nvPr/>
        </p:nvPicPr>
        <p:blipFill rotWithShape="1">
          <a:blip r:embed="rId14">
            <a:alphaModFix/>
          </a:blip>
          <a:srcRect l="44203" t="22887" r="46899" b="56006"/>
          <a:stretch/>
        </p:blipFill>
        <p:spPr>
          <a:xfrm>
            <a:off x="4346173" y="1104176"/>
            <a:ext cx="808992" cy="983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5"/>
          <p:cNvPicPr preferRelativeResize="0"/>
          <p:nvPr/>
        </p:nvPicPr>
        <p:blipFill rotWithShape="1">
          <a:blip r:embed="rId14">
            <a:alphaModFix/>
          </a:blip>
          <a:srcRect l="68194" t="28898" r="24362" b="52343"/>
          <a:stretch/>
        </p:blipFill>
        <p:spPr>
          <a:xfrm>
            <a:off x="3743273" y="2499608"/>
            <a:ext cx="743546" cy="941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5"/>
          <p:cNvPicPr preferRelativeResize="0"/>
          <p:nvPr/>
        </p:nvPicPr>
        <p:blipFill rotWithShape="1">
          <a:blip r:embed="rId14">
            <a:alphaModFix/>
          </a:blip>
          <a:srcRect l="34446" t="20224" r="54360" b="54325"/>
          <a:stretch/>
        </p:blipFill>
        <p:spPr>
          <a:xfrm>
            <a:off x="9384756" y="4474296"/>
            <a:ext cx="947898" cy="1234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5"/>
          <p:cNvPicPr preferRelativeResize="0"/>
          <p:nvPr/>
        </p:nvPicPr>
        <p:blipFill rotWithShape="1">
          <a:blip r:embed="rId15">
            <a:alphaModFix/>
          </a:blip>
          <a:srcRect l="14563" t="18431" r="72284" b="51333"/>
          <a:stretch/>
        </p:blipFill>
        <p:spPr>
          <a:xfrm>
            <a:off x="9353704" y="1578066"/>
            <a:ext cx="942626" cy="11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5"/>
          <p:cNvPicPr preferRelativeResize="0"/>
          <p:nvPr/>
        </p:nvPicPr>
        <p:blipFill rotWithShape="1">
          <a:blip r:embed="rId15">
            <a:alphaModFix/>
          </a:blip>
          <a:srcRect l="51348" t="21957" r="38813" b="51334"/>
          <a:stretch/>
        </p:blipFill>
        <p:spPr>
          <a:xfrm>
            <a:off x="7437347" y="4762084"/>
            <a:ext cx="788794" cy="108479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5"/>
          <p:cNvSpPr/>
          <p:nvPr/>
        </p:nvSpPr>
        <p:spPr>
          <a:xfrm>
            <a:off x="8368337" y="1663245"/>
            <a:ext cx="1080000" cy="1080000"/>
          </a:xfrm>
          <a:prstGeom prst="ellipse">
            <a:avLst/>
          </a:prstGeom>
          <a:solidFill>
            <a:srgbClr val="FA8490"/>
          </a:solidFill>
          <a:ln w="25400" cap="flat" cmpd="sng">
            <a:solidFill>
              <a:srgbClr val="FA84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5"/>
          <p:cNvPicPr preferRelativeResize="0"/>
          <p:nvPr/>
        </p:nvPicPr>
        <p:blipFill rotWithShape="1">
          <a:blip r:embed="rId16">
            <a:alphaModFix/>
          </a:blip>
          <a:srcRect r="3356"/>
          <a:stretch/>
        </p:blipFill>
        <p:spPr>
          <a:xfrm>
            <a:off x="8691154" y="1996685"/>
            <a:ext cx="477065" cy="546437"/>
          </a:xfrm>
          <a:prstGeom prst="rect">
            <a:avLst/>
          </a:prstGeom>
          <a:noFill/>
          <a:ln w="9525" cap="flat" cmpd="sng">
            <a:solidFill>
              <a:srgbClr val="FA849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22" name="Google Shape;222;p5"/>
          <p:cNvSpPr txBox="1"/>
          <p:nvPr/>
        </p:nvSpPr>
        <p:spPr>
          <a:xfrm>
            <a:off x="8548405" y="2455290"/>
            <a:ext cx="127291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1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Cal Muns</a:t>
            </a:r>
            <a:endParaRPr sz="1100" b="1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5"/>
          <p:cNvSpPr txBox="1"/>
          <p:nvPr/>
        </p:nvSpPr>
        <p:spPr>
          <a:xfrm>
            <a:off x="3927500" y="2041798"/>
            <a:ext cx="137281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Hipoacúsies</a:t>
            </a:r>
            <a:endParaRPr sz="1400" b="0" i="0" u="none" strike="noStrike" cap="none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5"/>
          <p:cNvSpPr txBox="1"/>
          <p:nvPr/>
        </p:nvSpPr>
        <p:spPr>
          <a:xfrm>
            <a:off x="8528623" y="1703244"/>
            <a:ext cx="85028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1" i="0" u="none" strike="noStrike" cap="non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CSMIJ</a:t>
            </a:r>
            <a:endParaRPr/>
          </a:p>
        </p:txBody>
      </p:sp>
      <p:sp>
        <p:nvSpPr>
          <p:cNvPr id="225" name="Google Shape;225;p5"/>
          <p:cNvSpPr txBox="1"/>
          <p:nvPr/>
        </p:nvSpPr>
        <p:spPr>
          <a:xfrm>
            <a:off x="8869858" y="5760452"/>
            <a:ext cx="2545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Nutrició infantil</a:t>
            </a:r>
            <a:endParaRPr/>
          </a:p>
        </p:txBody>
      </p:sp>
      <p:sp>
        <p:nvSpPr>
          <p:cNvPr id="226" name="Google Shape;226;p5"/>
          <p:cNvSpPr txBox="1"/>
          <p:nvPr/>
        </p:nvSpPr>
        <p:spPr>
          <a:xfrm>
            <a:off x="8822908" y="6002713"/>
            <a:ext cx="3159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0" i="0" u="none" strike="noStrike" cap="none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Salut mental infanto-juvenil</a:t>
            </a:r>
            <a:endParaRPr/>
          </a:p>
        </p:txBody>
      </p:sp>
      <p:sp>
        <p:nvSpPr>
          <p:cNvPr id="227" name="Google Shape;227;p5"/>
          <p:cNvSpPr txBox="1"/>
          <p:nvPr/>
        </p:nvSpPr>
        <p:spPr>
          <a:xfrm>
            <a:off x="9162686" y="3565406"/>
            <a:ext cx="9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1" i="0" u="none" strike="noStrike" cap="non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Tràmits</a:t>
            </a:r>
            <a:endParaRPr sz="1600" b="1" i="0" u="none" strike="noStrike" cap="non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5"/>
          <p:cNvSpPr txBox="1"/>
          <p:nvPr/>
        </p:nvSpPr>
        <p:spPr>
          <a:xfrm>
            <a:off x="8439688" y="4468055"/>
            <a:ext cx="85028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1" i="0" u="none" strike="noStrike" cap="non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CSMIJ</a:t>
            </a:r>
            <a:endParaRPr/>
          </a:p>
        </p:txBody>
      </p:sp>
      <p:sp>
        <p:nvSpPr>
          <p:cNvPr id="229" name="Google Shape;229;p5"/>
          <p:cNvSpPr txBox="1"/>
          <p:nvPr/>
        </p:nvSpPr>
        <p:spPr>
          <a:xfrm>
            <a:off x="8458283" y="5212835"/>
            <a:ext cx="127291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Cal Muns</a:t>
            </a:r>
            <a:endParaRPr sz="1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672324" y="4777399"/>
            <a:ext cx="385025" cy="38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e834bfafe4_0_1"/>
          <p:cNvSpPr/>
          <p:nvPr/>
        </p:nvSpPr>
        <p:spPr>
          <a:xfrm rot="5400000">
            <a:off x="-2134975" y="2106300"/>
            <a:ext cx="6864600" cy="2645400"/>
          </a:xfrm>
          <a:prstGeom prst="snip2SameRect">
            <a:avLst>
              <a:gd name="adj1" fmla="val 50000"/>
              <a:gd name="adj2" fmla="val 0"/>
            </a:avLst>
          </a:prstGeom>
          <a:noFill/>
          <a:ln w="12700" cap="flat" cmpd="sng">
            <a:solidFill>
              <a:srgbClr val="FABD0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g1e834bfafe4_0_1"/>
          <p:cNvPicPr preferRelativeResize="0"/>
          <p:nvPr/>
        </p:nvPicPr>
        <p:blipFill rotWithShape="1">
          <a:blip r:embed="rId3">
            <a:alphaModFix/>
          </a:blip>
          <a:srcRect b="19497"/>
          <a:stretch/>
        </p:blipFill>
        <p:spPr>
          <a:xfrm>
            <a:off x="7465" y="2164300"/>
            <a:ext cx="2525151" cy="20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1e834bfafe4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896" y="49423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1e834bfafe4_0_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520" y="494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1e834bfafe4_0_1"/>
          <p:cNvPicPr preferRelativeResize="0"/>
          <p:nvPr/>
        </p:nvPicPr>
        <p:blipFill rotWithShape="1">
          <a:blip r:embed="rId6">
            <a:alphaModFix/>
          </a:blip>
          <a:srcRect t="31148" b="32829"/>
          <a:stretch/>
        </p:blipFill>
        <p:spPr>
          <a:xfrm>
            <a:off x="7475" y="897189"/>
            <a:ext cx="2141225" cy="77126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1e834bfafe4_0_1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1e834bfafe4_0_1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1e834bfafe4_0_1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 cap="flat" cmpd="sng">
            <a:solidFill>
              <a:srgbClr val="0C4E8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1e834bfafe4_0_1"/>
          <p:cNvSpPr txBox="1"/>
          <p:nvPr/>
        </p:nvSpPr>
        <p:spPr>
          <a:xfrm>
            <a:off x="3190533" y="499022"/>
            <a:ext cx="555695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200" b="1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Més enllà de les consultes</a:t>
            </a:r>
            <a:endParaRPr/>
          </a:p>
        </p:txBody>
      </p:sp>
      <p:sp>
        <p:nvSpPr>
          <p:cNvPr id="244" name="Google Shape;244;g1e834bfafe4_0_1"/>
          <p:cNvSpPr txBox="1"/>
          <p:nvPr/>
        </p:nvSpPr>
        <p:spPr>
          <a:xfrm>
            <a:off x="2754999" y="1425035"/>
            <a:ext cx="8157869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b="1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Salut comunitària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Tallers     Massatge infantil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    Primers auxilis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    Berenars saludables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                Higiene buco-dental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0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       Col·laboració amb Serveis Socials del barri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b="1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Salut i Escola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 dirty="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C4E8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b="1" i="0" u="none" strike="noStrike" cap="none" dirty="0">
                <a:solidFill>
                  <a:srgbClr val="0C4E84"/>
                </a:solidFill>
                <a:latin typeface="Arial"/>
                <a:ea typeface="Arial"/>
                <a:cs typeface="Arial"/>
                <a:sym typeface="Arial"/>
              </a:rPr>
              <a:t>Recerca i Formació</a:t>
            </a:r>
            <a:endParaRPr dirty="0"/>
          </a:p>
        </p:txBody>
      </p:sp>
      <p:pic>
        <p:nvPicPr>
          <p:cNvPr id="4" name="Google Shape;263;g1e834bfafe4_0_40" descr="Vincles amb primària (@SJDVinclesAPS) / Twitter">
            <a:extLst>
              <a:ext uri="{FF2B5EF4-FFF2-40B4-BE49-F238E27FC236}">
                <a16:creationId xmlns:a16="http://schemas.microsoft.com/office/drawing/2014/main" id="{A3BEEFD3-09A0-BC64-9D1D-CDCC2701FE3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01394" y="5128756"/>
            <a:ext cx="951774" cy="996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64;g1e834bfafe4_0_40">
            <a:extLst>
              <a:ext uri="{FF2B5EF4-FFF2-40B4-BE49-F238E27FC236}">
                <a16:creationId xmlns:a16="http://schemas.microsoft.com/office/drawing/2014/main" id="{778D8D11-C768-0080-378D-DACBDCBF630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34537" r="32810"/>
          <a:stretch/>
        </p:blipFill>
        <p:spPr>
          <a:xfrm>
            <a:off x="8618386" y="5343197"/>
            <a:ext cx="809696" cy="818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65;g1e834bfafe4_0_40">
            <a:extLst>
              <a:ext uri="{FF2B5EF4-FFF2-40B4-BE49-F238E27FC236}">
                <a16:creationId xmlns:a16="http://schemas.microsoft.com/office/drawing/2014/main" id="{F33983CD-5D88-8823-9311-01CB7A304E11}"/>
              </a:ext>
            </a:extLst>
          </p:cNvPr>
          <p:cNvPicPr preferRelativeResize="0"/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9308771" y="5387668"/>
            <a:ext cx="1326673" cy="81853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66;g1e834bfafe4_0_40">
            <a:extLst>
              <a:ext uri="{FF2B5EF4-FFF2-40B4-BE49-F238E27FC236}">
                <a16:creationId xmlns:a16="http://schemas.microsoft.com/office/drawing/2014/main" id="{BA311EB4-386C-60CD-3A28-9323BCF00BE4}"/>
              </a:ext>
            </a:extLst>
          </p:cNvPr>
          <p:cNvSpPr txBox="1"/>
          <p:nvPr/>
        </p:nvSpPr>
        <p:spPr>
          <a:xfrm>
            <a:off x="10278934" y="5135236"/>
            <a:ext cx="1723194" cy="307736"/>
          </a:xfrm>
          <a:prstGeom prst="rect">
            <a:avLst/>
          </a:prstGeom>
          <a:noFill/>
          <a:ln w="9525" cap="sq" cmpd="thickThin">
            <a:solidFill>
              <a:srgbClr val="00CFEE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OBJETIBE</a:t>
            </a:r>
            <a:endParaRPr sz="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b="0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Grupo de Trabajo </a:t>
            </a:r>
            <a:r>
              <a:rPr lang="ca-ES" sz="700" b="0" i="0" u="none" strike="noStrike" cap="none" dirty="0" err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Ibérico</a:t>
            </a:r>
            <a:r>
              <a:rPr lang="ca-ES" sz="700" b="0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 de Enuresis</a:t>
            </a:r>
            <a:endParaRPr sz="700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109F009-BA06-18A3-FEA8-A7DC7FF39307}"/>
              </a:ext>
            </a:extLst>
          </p:cNvPr>
          <p:cNvGrpSpPr/>
          <p:nvPr/>
        </p:nvGrpSpPr>
        <p:grpSpPr>
          <a:xfrm>
            <a:off x="5731648" y="5235496"/>
            <a:ext cx="1689355" cy="792678"/>
            <a:chOff x="8867145" y="3507518"/>
            <a:chExt cx="1689355" cy="792678"/>
          </a:xfrm>
        </p:grpSpPr>
        <p:sp>
          <p:nvSpPr>
            <p:cNvPr id="8" name="Google Shape;267;g1e834bfafe4_0_40">
              <a:extLst>
                <a:ext uri="{FF2B5EF4-FFF2-40B4-BE49-F238E27FC236}">
                  <a16:creationId xmlns:a16="http://schemas.microsoft.com/office/drawing/2014/main" id="{DD099D19-30DB-330D-56A0-E127420CF373}"/>
                </a:ext>
              </a:extLst>
            </p:cNvPr>
            <p:cNvSpPr txBox="1"/>
            <p:nvPr/>
          </p:nvSpPr>
          <p:spPr>
            <a:xfrm>
              <a:off x="8867145" y="3507518"/>
              <a:ext cx="1689355" cy="215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800" b="1" i="0" u="none" strike="noStrike" cap="none">
                  <a:solidFill>
                    <a:srgbClr val="0099C7"/>
                  </a:solidFill>
                  <a:latin typeface="Arial"/>
                  <a:ea typeface="Arial"/>
                  <a:cs typeface="Arial"/>
                  <a:sym typeface="Arial"/>
                </a:rPr>
                <a:t>PEDIATRIA</a:t>
              </a:r>
              <a:endParaRPr sz="700"/>
            </a:p>
          </p:txBody>
        </p:sp>
        <p:pic>
          <p:nvPicPr>
            <p:cNvPr id="9" name="Google Shape;268;g1e834bfafe4_0_40">
              <a:extLst>
                <a:ext uri="{FF2B5EF4-FFF2-40B4-BE49-F238E27FC236}">
                  <a16:creationId xmlns:a16="http://schemas.microsoft.com/office/drawing/2014/main" id="{FF45E210-064A-A00F-EE1F-20ABCD5DE6A0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 l="23631" r="23070" b="52625"/>
            <a:stretch/>
          </p:blipFill>
          <p:spPr>
            <a:xfrm>
              <a:off x="8895595" y="3687192"/>
              <a:ext cx="537468" cy="61300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" name="Google Shape;269;g1e834bfafe4_0_40">
            <a:extLst>
              <a:ext uri="{FF2B5EF4-FFF2-40B4-BE49-F238E27FC236}">
                <a16:creationId xmlns:a16="http://schemas.microsoft.com/office/drawing/2014/main" id="{0710794D-D570-32D0-F040-C5551A69B4F7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64329" y="5326980"/>
            <a:ext cx="642772" cy="939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62;g1e834bfafe4_0_40" descr="SC - Pediatria">
            <a:extLst>
              <a:ext uri="{FF2B5EF4-FFF2-40B4-BE49-F238E27FC236}">
                <a16:creationId xmlns:a16="http://schemas.microsoft.com/office/drawing/2014/main" id="{E93F6A4D-016F-5AF5-BAE4-08E0F7AE58D6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l="12157" t="32070" r="9868" b="11370"/>
          <a:stretch/>
        </p:blipFill>
        <p:spPr>
          <a:xfrm>
            <a:off x="10512110" y="5530833"/>
            <a:ext cx="1064369" cy="462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Taller de massatge infantil — Ajuntament de Ripollet">
            <a:extLst>
              <a:ext uri="{FF2B5EF4-FFF2-40B4-BE49-F238E27FC236}">
                <a16:creationId xmlns:a16="http://schemas.microsoft.com/office/drawing/2014/main" id="{78FAA025-DF1B-FE10-AAE0-91042E12B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281" y="1855204"/>
            <a:ext cx="1954745" cy="136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ECB66DE-2436-8510-ACE0-832546B07F4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28082" y="1855204"/>
            <a:ext cx="2152100" cy="142493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4CA20FB-E258-2D90-2DDE-ED23D64ADFA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27691" y="3450638"/>
            <a:ext cx="2433707" cy="136832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6923CDE-6430-D3F3-48F0-F9ABEDEF49B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03696" y="3514878"/>
            <a:ext cx="1326673" cy="13266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"/>
          <p:cNvSpPr txBox="1"/>
          <p:nvPr/>
        </p:nvSpPr>
        <p:spPr>
          <a:xfrm>
            <a:off x="3671450" y="493591"/>
            <a:ext cx="820765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200" b="1" i="0" u="none" strike="noStrike" cap="none">
                <a:solidFill>
                  <a:srgbClr val="0C4D83"/>
                </a:solidFill>
                <a:latin typeface="Arial"/>
                <a:ea typeface="Arial"/>
                <a:cs typeface="Arial"/>
                <a:sym typeface="Arial"/>
              </a:rPr>
              <a:t>Valoració dels canvis cap a l’autogestió</a:t>
            </a:r>
            <a:endParaRPr sz="1400" b="1" i="0" u="none" strike="noStrike" cap="none">
              <a:solidFill>
                <a:srgbClr val="0C4D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9247" y="1831432"/>
            <a:ext cx="7549868" cy="3525748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6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 w="12700" cap="flat" cmpd="sng">
            <a:solidFill>
              <a:srgbClr val="FABD0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6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6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6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 cap="flat" cmpd="sng">
            <a:solidFill>
              <a:srgbClr val="0C4E8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6"/>
          <p:cNvPicPr preferRelativeResize="0"/>
          <p:nvPr/>
        </p:nvPicPr>
        <p:blipFill rotWithShape="1">
          <a:blip r:embed="rId4">
            <a:alphaModFix/>
          </a:blip>
          <a:srcRect b="19497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6"/>
          <p:cNvPicPr preferRelativeResize="0"/>
          <p:nvPr/>
        </p:nvPicPr>
        <p:blipFill rotWithShape="1">
          <a:blip r:embed="rId7">
            <a:alphaModFix/>
          </a:blip>
          <a:srcRect t="31146" b="32830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</Words>
  <Application>Microsoft Office PowerPoint</Application>
  <PresentationFormat>Panorámica</PresentationFormat>
  <Paragraphs>73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</dc:creator>
  <cp:lastModifiedBy>Almudena Sanchez Vazquez</cp:lastModifiedBy>
  <cp:revision>1</cp:revision>
  <dcterms:created xsi:type="dcterms:W3CDTF">2023-07-05T14:33:06Z</dcterms:created>
  <dcterms:modified xsi:type="dcterms:W3CDTF">2023-10-10T15:09:33Z</dcterms:modified>
</cp:coreProperties>
</file>