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BE2"/>
    <a:srgbClr val="373F51"/>
    <a:srgbClr val="A9BCD0"/>
    <a:srgbClr val="706677"/>
    <a:srgbClr val="A6808C"/>
    <a:srgbClr val="D6CFCB"/>
    <a:srgbClr val="565564"/>
    <a:srgbClr val="CCB7AE"/>
    <a:srgbClr val="FABD0B"/>
    <a:srgbClr val="0C4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2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9A6E2-3730-2119-3175-CD284F927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5D9814-0FF6-2115-7DA8-73FFA109B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8D1A3B-5783-892E-4F6A-8D91A85B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204959-B36F-4200-4E78-F7448EAE2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65DF14-A153-AEFC-A708-2FDB5EA65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3646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CCD6E-79A1-3E4F-9883-011DBB536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286C93-7D39-1115-8519-C5BA54D2D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3E520C-6466-9519-48E9-0A77D5BEE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C3C951-D819-3614-8276-433422DD9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D213A0-3BFB-4A91-FAEA-04BAC68D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0671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10936-FDAC-C877-0591-82325691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3680C9-CAAF-B078-0839-3080FFAA2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0DD472-53C4-982C-0F5A-44D768FE5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AE2EAC-2992-CF0E-3D63-1E3BF627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E06338-526B-E545-1F88-19C7A82D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5614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6E830-A0DD-DBFF-886B-FC0FCFD5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7F3FA4-24E4-B963-9B2E-229C73B2C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5A3122-B596-A64A-C2F1-A31A0112B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E2E622-40E9-645F-4A3F-4AE0D953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7BBCD2-AC15-9E38-181F-408F76D1F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B1C899-1F7C-B780-A466-F66FA3A8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4137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B2F74-E363-A215-E2FB-04613DA0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063528-F83F-2972-74BE-25CB3BC76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064D56-A475-F030-8103-5320A3485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262CB9-82DE-C4E5-708B-2795437CD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B50155B-0583-E055-D7D6-025B0D6B79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995B8B-9AF9-02E9-DE75-4F9A863EA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5E98B2-DA25-AE19-DAB2-D2F0E52B4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F0F5D0C-5161-A1A8-65D7-B7128A41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5935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75D64-6712-35D5-5F0E-14397814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E3EFF0C-40F0-614A-7DA6-61E83B6A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C285C49-8C8A-F22F-8350-6BD2397E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242186-CA06-A6C2-01D5-AC68490A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48051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4591C5C-3183-7505-3FA1-02559A2B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5DDACF-72A7-FDCD-9790-B28D31B7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85074A-2627-86A1-F9C1-C24FEA14F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6921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B192E-94C2-B2D6-D320-A3357008E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4338A0-DC18-C895-AE43-B3444BC73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7682D8-8B43-BEC2-684B-FDBD5EEFB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62DEB2-3A95-74E6-EC4C-51A19123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561B5C-103E-21FB-D637-CC177986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5A2C31-245D-14A8-BCD9-ED56891AE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0808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5D258-A729-475F-DD51-30F423C0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1A640F-DDA6-82F7-021D-900F3BA735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F2EB27-E78F-694E-84F7-F55D88495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FB328C-F4C4-EB1A-38E9-6215D0158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9E3256-989F-9BA5-C352-7C94B93F8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AE3649-66D0-6A81-0156-C2A3F4CF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7010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96934-48BF-549B-A001-AC0E3F43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1A9234-8AB7-6D11-E319-EBF74B29E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0775A0-F2D4-382D-D25C-F1F615E3B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0E84D0-6B1F-B315-3BEC-65C9D2BB3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4E1B8B-A5C0-0EA1-3EC5-6BD9A0DC8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76375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487962D-B989-E8FB-0A03-E2C1F516A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CCEB152-D56D-63CC-E6CC-A826EAF02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4CF78B-D9E0-75C8-5BBB-B87EEA3C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0A594F-E8C8-6E1F-CD40-E7900844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DB4EF4-FA70-9D17-BDA8-EA1958809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8364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EE88184-C3A8-5744-5787-A6CB97D0D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E8994D-E902-6C00-B649-EC6444FF5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89FDAB-EA93-F513-2E92-7ED874C72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C53DC-CFE0-4E77-A5D7-94199C9523E1}" type="datetimeFigureOut">
              <a:rPr lang="ca-ES" smtClean="0"/>
              <a:t>28/9/2023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2849A7-D270-AE87-0651-33566BE1A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EC2C17-250C-39AE-93F4-3951753FE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4142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" y="5188351"/>
            <a:ext cx="1318275" cy="7812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" y="3470307"/>
            <a:ext cx="1602148" cy="13392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54" y="1053424"/>
            <a:ext cx="7460961" cy="4514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1" y="1808287"/>
            <a:ext cx="3510000" cy="12636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8806301"/>
            <a:ext cx="81355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</a:t>
            </a:r>
          </a:p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(Equip 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10881434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7452579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1323986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4270846" y="13960877"/>
            <a:ext cx="5805825" cy="4824300"/>
            <a:chOff x="5939661" y="545197"/>
            <a:chExt cx="5631831" cy="5723636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TÈCNIC DE DADES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96D91EDF-3A1F-2802-93D5-4AB58C3DA18D}"/>
                </a:ext>
              </a:extLst>
            </p:cNvPr>
            <p:cNvSpPr txBox="1"/>
            <p:nvPr/>
          </p:nvSpPr>
          <p:spPr>
            <a:xfrm>
              <a:off x="5939661" y="545197"/>
              <a:ext cx="5622224" cy="839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ca-ES" sz="2000" dirty="0"/>
                <a:t>Els pacients (crònics) que tenen criteri de complexitat són atesos per un equip transversal conformat per:  </a:t>
              </a:r>
              <a:endParaRPr lang="ca-ES" sz="2400" dirty="0"/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8244450" y="2913819"/>
            <a:ext cx="6864743" cy="1030357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906928A-AC40-F05A-8710-56E5E3296632}"/>
              </a:ext>
            </a:extLst>
          </p:cNvPr>
          <p:cNvSpPr txBox="1"/>
          <p:nvPr/>
        </p:nvSpPr>
        <p:spPr>
          <a:xfrm>
            <a:off x="6003876" y="11406090"/>
            <a:ext cx="184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</p:spTree>
    <p:extLst>
      <p:ext uri="{BB962C8B-B14F-4D97-AF65-F5344CB8AC3E}">
        <p14:creationId xmlns:p14="http://schemas.microsoft.com/office/powerpoint/2010/main" val="3937855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1521581"/>
            <a:ext cx="81355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</a:t>
            </a:r>
          </a:p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(Equip 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4246197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292534" y="4898119"/>
            <a:ext cx="184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167859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1323986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4270846" y="13960877"/>
            <a:ext cx="5805825" cy="4824300"/>
            <a:chOff x="5939661" y="545197"/>
            <a:chExt cx="5631831" cy="5723636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TÈCNIC DE DADES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96D91EDF-3A1F-2802-93D5-4AB58C3DA18D}"/>
                </a:ext>
              </a:extLst>
            </p:cNvPr>
            <p:cNvSpPr txBox="1"/>
            <p:nvPr/>
          </p:nvSpPr>
          <p:spPr>
            <a:xfrm>
              <a:off x="5939661" y="545197"/>
              <a:ext cx="5622224" cy="839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ca-ES" sz="2000" dirty="0"/>
                <a:t>Els pacients (crònics) que tenen criteri de complexitat són atesos per un equip transversal conformat per:  </a:t>
              </a:r>
              <a:endParaRPr lang="ca-ES" sz="2400" dirty="0"/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8244450" y="2913819"/>
            <a:ext cx="6864743" cy="1030357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59646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52970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4270846" y="1250717"/>
            <a:ext cx="5805825" cy="4824300"/>
            <a:chOff x="5939661" y="545197"/>
            <a:chExt cx="5631831" cy="5723636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620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/>
                <a:t>TÈCNIC DE DADES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96D91EDF-3A1F-2802-93D5-4AB58C3DA18D}"/>
                </a:ext>
              </a:extLst>
            </p:cNvPr>
            <p:cNvSpPr txBox="1"/>
            <p:nvPr/>
          </p:nvSpPr>
          <p:spPr>
            <a:xfrm>
              <a:off x="5939661" y="545197"/>
              <a:ext cx="5622224" cy="839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ca-ES" sz="2000" dirty="0"/>
                <a:t>Els pacients (crònics) que tenen criteri de complexitat són atesos per un equip transversal conformat per:  </a:t>
              </a:r>
              <a:endParaRPr lang="ca-ES" sz="2400" dirty="0"/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8244450" y="2913819"/>
            <a:ext cx="6864743" cy="1030357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26356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52970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31E8B44-DA88-B58B-B722-DC852E6F2E7C}"/>
              </a:ext>
            </a:extLst>
          </p:cNvPr>
          <p:cNvSpPr/>
          <p:nvPr/>
        </p:nvSpPr>
        <p:spPr>
          <a:xfrm>
            <a:off x="4644382" y="1449770"/>
            <a:ext cx="3731964" cy="520210"/>
          </a:xfrm>
          <a:prstGeom prst="roundRect">
            <a:avLst/>
          </a:prstGeom>
          <a:solidFill>
            <a:srgbClr val="D8D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3852169" y="1447824"/>
            <a:ext cx="5556746" cy="4503900"/>
            <a:chOff x="6181275" y="2031736"/>
            <a:chExt cx="5390217" cy="4186805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TÈCNIC DE DADES</a:t>
              </a: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6924948" y="1594316"/>
            <a:ext cx="6864743" cy="3669361"/>
          </a:xfrm>
          <a:prstGeom prst="snip2SameRect">
            <a:avLst>
              <a:gd name="adj1" fmla="val 16773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D69B6-B461-48E4-76CA-EBA630DFFBA0}"/>
              </a:ext>
            </a:extLst>
          </p:cNvPr>
          <p:cNvSpPr txBox="1"/>
          <p:nvPr/>
        </p:nvSpPr>
        <p:spPr>
          <a:xfrm>
            <a:off x="8884497" y="2744646"/>
            <a:ext cx="3093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Infermera que dona suport al pacient i a    l’equip ATC.</a:t>
            </a:r>
          </a:p>
        </p:txBody>
      </p:sp>
    </p:spTree>
    <p:extLst>
      <p:ext uri="{BB962C8B-B14F-4D97-AF65-F5344CB8AC3E}">
        <p14:creationId xmlns:p14="http://schemas.microsoft.com/office/powerpoint/2010/main" val="1205066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52970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31E8B44-DA88-B58B-B722-DC852E6F2E7C}"/>
              </a:ext>
            </a:extLst>
          </p:cNvPr>
          <p:cNvSpPr/>
          <p:nvPr/>
        </p:nvSpPr>
        <p:spPr>
          <a:xfrm>
            <a:off x="4644382" y="2205560"/>
            <a:ext cx="3731964" cy="520210"/>
          </a:xfrm>
          <a:prstGeom prst="roundRect">
            <a:avLst/>
          </a:prstGeom>
          <a:solidFill>
            <a:srgbClr val="D8D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3852169" y="1447824"/>
            <a:ext cx="5556746" cy="4503900"/>
            <a:chOff x="6181275" y="2031736"/>
            <a:chExt cx="5390217" cy="4186805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TÈCNIC DE DADES</a:t>
              </a: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6924948" y="1594316"/>
            <a:ext cx="6864743" cy="3669361"/>
          </a:xfrm>
          <a:prstGeom prst="snip2SameRect">
            <a:avLst>
              <a:gd name="adj1" fmla="val 16773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D69B6-B461-48E4-76CA-EBA630DFFBA0}"/>
              </a:ext>
            </a:extLst>
          </p:cNvPr>
          <p:cNvSpPr txBox="1"/>
          <p:nvPr/>
        </p:nvSpPr>
        <p:spPr>
          <a:xfrm>
            <a:off x="8810772" y="2133657"/>
            <a:ext cx="3093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Infermera assignada del pacient. </a:t>
            </a:r>
          </a:p>
          <a:p>
            <a:pPr algn="ctr"/>
            <a:endParaRPr lang="ca-E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Gestora de cas</a:t>
            </a:r>
          </a:p>
        </p:txBody>
      </p:sp>
    </p:spTree>
    <p:extLst>
      <p:ext uri="{BB962C8B-B14F-4D97-AF65-F5344CB8AC3E}">
        <p14:creationId xmlns:p14="http://schemas.microsoft.com/office/powerpoint/2010/main" val="2497110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52970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31E8B44-DA88-B58B-B722-DC852E6F2E7C}"/>
              </a:ext>
            </a:extLst>
          </p:cNvPr>
          <p:cNvSpPr/>
          <p:nvPr/>
        </p:nvSpPr>
        <p:spPr>
          <a:xfrm>
            <a:off x="4644382" y="2925650"/>
            <a:ext cx="3731964" cy="520210"/>
          </a:xfrm>
          <a:prstGeom prst="roundRect">
            <a:avLst/>
          </a:prstGeom>
          <a:solidFill>
            <a:srgbClr val="D8D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3852169" y="1447824"/>
            <a:ext cx="5556746" cy="4503900"/>
            <a:chOff x="6181275" y="2031736"/>
            <a:chExt cx="5390217" cy="4186805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TÈCNIC DE DADES</a:t>
              </a: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6924948" y="1594316"/>
            <a:ext cx="6864743" cy="3669361"/>
          </a:xfrm>
          <a:prstGeom prst="snip2SameRect">
            <a:avLst>
              <a:gd name="adj1" fmla="val 16773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D69B6-B461-48E4-76CA-EBA630DFFBA0}"/>
              </a:ext>
            </a:extLst>
          </p:cNvPr>
          <p:cNvSpPr txBox="1"/>
          <p:nvPr/>
        </p:nvSpPr>
        <p:spPr>
          <a:xfrm>
            <a:off x="8884497" y="2744646"/>
            <a:ext cx="3093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Metge/Metgessa assignat del pacient</a:t>
            </a:r>
          </a:p>
        </p:txBody>
      </p:sp>
    </p:spTree>
    <p:extLst>
      <p:ext uri="{BB962C8B-B14F-4D97-AF65-F5344CB8AC3E}">
        <p14:creationId xmlns:p14="http://schemas.microsoft.com/office/powerpoint/2010/main" val="3872526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52970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31E8B44-DA88-B58B-B722-DC852E6F2E7C}"/>
              </a:ext>
            </a:extLst>
          </p:cNvPr>
          <p:cNvSpPr/>
          <p:nvPr/>
        </p:nvSpPr>
        <p:spPr>
          <a:xfrm>
            <a:off x="4644382" y="3684281"/>
            <a:ext cx="3731964" cy="520210"/>
          </a:xfrm>
          <a:prstGeom prst="roundRect">
            <a:avLst/>
          </a:prstGeom>
          <a:solidFill>
            <a:srgbClr val="D8D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3852169" y="1447824"/>
            <a:ext cx="5556746" cy="4503900"/>
            <a:chOff x="6181275" y="2031736"/>
            <a:chExt cx="5390217" cy="4186805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TÈCNIC DE DADES</a:t>
              </a: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6924948" y="1594316"/>
            <a:ext cx="6864743" cy="3669361"/>
          </a:xfrm>
          <a:prstGeom prst="snip2SameRect">
            <a:avLst>
              <a:gd name="adj1" fmla="val 16773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D69B6-B461-48E4-76CA-EBA630DFFBA0}"/>
              </a:ext>
            </a:extLst>
          </p:cNvPr>
          <p:cNvSpPr txBox="1"/>
          <p:nvPr/>
        </p:nvSpPr>
        <p:spPr>
          <a:xfrm>
            <a:off x="8884497" y="2744646"/>
            <a:ext cx="3093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Auxiliar del pacient i </a:t>
            </a:r>
          </a:p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l’equip ATC</a:t>
            </a:r>
          </a:p>
        </p:txBody>
      </p:sp>
    </p:spTree>
    <p:extLst>
      <p:ext uri="{BB962C8B-B14F-4D97-AF65-F5344CB8AC3E}">
        <p14:creationId xmlns:p14="http://schemas.microsoft.com/office/powerpoint/2010/main" val="3875662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52970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31E8B44-DA88-B58B-B722-DC852E6F2E7C}"/>
              </a:ext>
            </a:extLst>
          </p:cNvPr>
          <p:cNvSpPr/>
          <p:nvPr/>
        </p:nvSpPr>
        <p:spPr>
          <a:xfrm>
            <a:off x="4644382" y="4556771"/>
            <a:ext cx="3731964" cy="520210"/>
          </a:xfrm>
          <a:prstGeom prst="roundRect">
            <a:avLst/>
          </a:prstGeom>
          <a:solidFill>
            <a:srgbClr val="D8D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3852169" y="1447824"/>
            <a:ext cx="5556746" cy="4503900"/>
            <a:chOff x="6181275" y="2031736"/>
            <a:chExt cx="5390217" cy="4186805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TÈCNIC DE DADES</a:t>
              </a: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6924948" y="1594316"/>
            <a:ext cx="6864743" cy="3669361"/>
          </a:xfrm>
          <a:prstGeom prst="snip2SameRect">
            <a:avLst>
              <a:gd name="adj1" fmla="val 16773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D69B6-B461-48E4-76CA-EBA630DFFBA0}"/>
              </a:ext>
            </a:extLst>
          </p:cNvPr>
          <p:cNvSpPr txBox="1"/>
          <p:nvPr/>
        </p:nvSpPr>
        <p:spPr>
          <a:xfrm>
            <a:off x="8884497" y="2744646"/>
            <a:ext cx="3093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Administratiu del pacient i </a:t>
            </a:r>
          </a:p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l’equip ATC</a:t>
            </a:r>
          </a:p>
        </p:txBody>
      </p:sp>
    </p:spTree>
    <p:extLst>
      <p:ext uri="{BB962C8B-B14F-4D97-AF65-F5344CB8AC3E}">
        <p14:creationId xmlns:p14="http://schemas.microsoft.com/office/powerpoint/2010/main" val="3121398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52970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31E8B44-DA88-B58B-B722-DC852E6F2E7C}"/>
              </a:ext>
            </a:extLst>
          </p:cNvPr>
          <p:cNvSpPr/>
          <p:nvPr/>
        </p:nvSpPr>
        <p:spPr>
          <a:xfrm>
            <a:off x="4644382" y="5330201"/>
            <a:ext cx="3731964" cy="520210"/>
          </a:xfrm>
          <a:prstGeom prst="roundRect">
            <a:avLst/>
          </a:prstGeom>
          <a:solidFill>
            <a:srgbClr val="D8D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3852169" y="1447824"/>
            <a:ext cx="5556746" cy="4503900"/>
            <a:chOff x="6181275" y="2031736"/>
            <a:chExt cx="5390217" cy="4186805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TÈCNIC DE DADES</a:t>
              </a: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6924948" y="1594316"/>
            <a:ext cx="6864743" cy="3669361"/>
          </a:xfrm>
          <a:prstGeom prst="snip2SameRect">
            <a:avLst>
              <a:gd name="adj1" fmla="val 16773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D69B6-B461-48E4-76CA-EBA630DFFBA0}"/>
              </a:ext>
            </a:extLst>
          </p:cNvPr>
          <p:cNvSpPr txBox="1"/>
          <p:nvPr/>
        </p:nvSpPr>
        <p:spPr>
          <a:xfrm>
            <a:off x="8884497" y="2744646"/>
            <a:ext cx="3093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Professional de perfil tecnològic que complementa el suport a l’equip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FD804D-71C3-6B42-C348-F9CF22701570}"/>
              </a:ext>
            </a:extLst>
          </p:cNvPr>
          <p:cNvSpPr txBox="1"/>
          <p:nvPr/>
        </p:nvSpPr>
        <p:spPr>
          <a:xfrm>
            <a:off x="3647847" y="8786932"/>
            <a:ext cx="66184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Vetlla per la continuïtat d’atenció al pacient i per complementar el suport a la resta de l’equip en totes les tasques assistencials i no assistencials:</a:t>
            </a:r>
          </a:p>
          <a:p>
            <a:pPr algn="just"/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Activitat coordinada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Proactivitat</a:t>
            </a: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Assoliment d’objectius assistencials, objectius d’avaluació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Coordinació amb segon i tercer nivell i amb servei socials</a:t>
            </a:r>
          </a:p>
          <a:p>
            <a:endParaRPr lang="ca-E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26DDF62-EB04-F792-0C47-DA9A9D012126}"/>
              </a:ext>
            </a:extLst>
          </p:cNvPr>
          <p:cNvSpPr txBox="1"/>
          <p:nvPr/>
        </p:nvSpPr>
        <p:spPr>
          <a:xfrm>
            <a:off x="3307504" y="821086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</p:spTree>
    <p:extLst>
      <p:ext uri="{BB962C8B-B14F-4D97-AF65-F5344CB8AC3E}">
        <p14:creationId xmlns:p14="http://schemas.microsoft.com/office/powerpoint/2010/main" val="1939723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-6890275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31E8B44-DA88-B58B-B722-DC852E6F2E7C}"/>
              </a:ext>
            </a:extLst>
          </p:cNvPr>
          <p:cNvSpPr/>
          <p:nvPr/>
        </p:nvSpPr>
        <p:spPr>
          <a:xfrm>
            <a:off x="4644382" y="-1965949"/>
            <a:ext cx="3731964" cy="520210"/>
          </a:xfrm>
          <a:prstGeom prst="roundRect">
            <a:avLst/>
          </a:prstGeom>
          <a:solidFill>
            <a:srgbClr val="D8D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3852169" y="-5972151"/>
            <a:ext cx="5556746" cy="4503900"/>
            <a:chOff x="6181275" y="2031736"/>
            <a:chExt cx="5390217" cy="4186805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TÈCNIC DE DADES</a:t>
              </a: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8303893" y="2973259"/>
            <a:ext cx="6864743" cy="911471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D69B6-B461-48E4-76CA-EBA630DFFBA0}"/>
              </a:ext>
            </a:extLst>
          </p:cNvPr>
          <p:cNvSpPr txBox="1"/>
          <p:nvPr/>
        </p:nvSpPr>
        <p:spPr>
          <a:xfrm>
            <a:off x="12361123" y="2744646"/>
            <a:ext cx="3093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Figura de perfil tecnològic que complementa el suport a l’equip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FD804D-71C3-6B42-C348-F9CF22701570}"/>
              </a:ext>
            </a:extLst>
          </p:cNvPr>
          <p:cNvSpPr txBox="1"/>
          <p:nvPr/>
        </p:nvSpPr>
        <p:spPr>
          <a:xfrm>
            <a:off x="4095522" y="1509832"/>
            <a:ext cx="66184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Vetlla per la continuïtat d’atenció al pacient i per complementar el suport a la resta de l’equip en totes les tasques assistencials i no assistencials:</a:t>
            </a:r>
          </a:p>
          <a:p>
            <a:pPr algn="just"/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Activitat coordinada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Proactivitat</a:t>
            </a: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Assoliment d’objectius assistencials, objectius d’avaluació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Coordinació amb segon i tercer nivell i amb servei socials</a:t>
            </a:r>
          </a:p>
          <a:p>
            <a:endParaRPr lang="ca-E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26DDF62-EB04-F792-0C47-DA9A9D012126}"/>
              </a:ext>
            </a:extLst>
          </p:cNvPr>
          <p:cNvSpPr txBox="1"/>
          <p:nvPr/>
        </p:nvSpPr>
        <p:spPr>
          <a:xfrm>
            <a:off x="3307504" y="78136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pic>
        <p:nvPicPr>
          <p:cNvPr id="12" name="Imagen 11" descr="EBA Centelles - EBA Centelles">
            <a:extLst>
              <a:ext uri="{FF2B5EF4-FFF2-40B4-BE49-F238E27FC236}">
                <a16:creationId xmlns:a16="http://schemas.microsoft.com/office/drawing/2014/main" id="{A2B32FD6-FA9D-6773-191C-D704F63EE8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1051341"/>
            <a:ext cx="1261588" cy="656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2405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9" y="5290909"/>
            <a:ext cx="934588" cy="553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9" y="5177223"/>
            <a:ext cx="934588" cy="7812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26" y="2306563"/>
            <a:ext cx="3698969" cy="22381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" y="659024"/>
            <a:ext cx="2191111" cy="7888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1F3DEF3-F79D-0286-4AF3-7F286F6E2F91}"/>
              </a:ext>
            </a:extLst>
          </p:cNvPr>
          <p:cNvSpPr txBox="1"/>
          <p:nvPr/>
        </p:nvSpPr>
        <p:spPr>
          <a:xfrm>
            <a:off x="3144996" y="-5092579"/>
            <a:ext cx="8135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MODEL D’ATENCIÓ TRANSVERSAL A LA COMPLEXITAT (MATC)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9F71B0-9203-A19B-9312-0080262B4A67}"/>
              </a:ext>
            </a:extLst>
          </p:cNvPr>
          <p:cNvSpPr txBox="1"/>
          <p:nvPr/>
        </p:nvSpPr>
        <p:spPr>
          <a:xfrm>
            <a:off x="4078692" y="-3017446"/>
            <a:ext cx="7079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Continuïtat en l’atenció als pacients d’alta complexitat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7E63A0-1D06-CC78-8700-9CD31C5ADF71}"/>
              </a:ext>
            </a:extLst>
          </p:cNvPr>
          <p:cNvSpPr txBox="1"/>
          <p:nvPr/>
        </p:nvSpPr>
        <p:spPr>
          <a:xfrm>
            <a:off x="6577151" y="-1747568"/>
            <a:ext cx="127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EBA Centelles</a:t>
            </a:r>
          </a:p>
        </p:txBody>
      </p:sp>
      <p:pic>
        <p:nvPicPr>
          <p:cNvPr id="23" name="Imagen 22" descr="EBA Centelles - EBA Centelles">
            <a:extLst>
              <a:ext uri="{FF2B5EF4-FFF2-40B4-BE49-F238E27FC236}">
                <a16:creationId xmlns:a16="http://schemas.microsoft.com/office/drawing/2014/main" id="{C3CA50F0-33B4-D4E0-0640-A1153D12B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6446301"/>
            <a:ext cx="1261588" cy="6569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FC0F6AE-B417-FD2B-862F-BA2C46C8331D}"/>
              </a:ext>
            </a:extLst>
          </p:cNvPr>
          <p:cNvSpPr txBox="1"/>
          <p:nvPr/>
        </p:nvSpPr>
        <p:spPr>
          <a:xfrm>
            <a:off x="3144997" y="-6890275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31E8B44-DA88-B58B-B722-DC852E6F2E7C}"/>
              </a:ext>
            </a:extLst>
          </p:cNvPr>
          <p:cNvSpPr/>
          <p:nvPr/>
        </p:nvSpPr>
        <p:spPr>
          <a:xfrm>
            <a:off x="4644382" y="-1965949"/>
            <a:ext cx="3731964" cy="520210"/>
          </a:xfrm>
          <a:prstGeom prst="roundRect">
            <a:avLst/>
          </a:prstGeom>
          <a:solidFill>
            <a:srgbClr val="D8D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2281D91-F630-6230-4B2F-5BEEEEA08A8C}"/>
              </a:ext>
            </a:extLst>
          </p:cNvPr>
          <p:cNvGrpSpPr/>
          <p:nvPr/>
        </p:nvGrpSpPr>
        <p:grpSpPr>
          <a:xfrm>
            <a:off x="3852169" y="-5972151"/>
            <a:ext cx="5556746" cy="4503900"/>
            <a:chOff x="6181275" y="2031736"/>
            <a:chExt cx="5390217" cy="4186805"/>
          </a:xfrm>
        </p:grpSpPr>
        <p:pic>
          <p:nvPicPr>
            <p:cNvPr id="26" name="Gráfico 25" descr="Estadísticas con relleno sólido">
              <a:extLst>
                <a:ext uri="{FF2B5EF4-FFF2-40B4-BE49-F238E27FC236}">
                  <a16:creationId xmlns:a16="http://schemas.microsoft.com/office/drawing/2014/main" id="{5FB2CC49-1D12-FEA9-6A14-692C5A35C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02299" y="5606542"/>
              <a:ext cx="612000" cy="611999"/>
            </a:xfrm>
            <a:prstGeom prst="rect">
              <a:avLst/>
            </a:prstGeom>
          </p:spPr>
        </p:pic>
        <p:pic>
          <p:nvPicPr>
            <p:cNvPr id="27" name="Gráfico 26" descr="Latido con relleno sólido">
              <a:extLst>
                <a:ext uri="{FF2B5EF4-FFF2-40B4-BE49-F238E27FC236}">
                  <a16:creationId xmlns:a16="http://schemas.microsoft.com/office/drawing/2014/main" id="{7BDE76AC-05D8-FE44-E645-4067CEA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1275" y="4171354"/>
              <a:ext cx="612000" cy="612000"/>
            </a:xfrm>
            <a:prstGeom prst="rect">
              <a:avLst/>
            </a:prstGeom>
          </p:spPr>
        </p:pic>
        <p:pic>
          <p:nvPicPr>
            <p:cNvPr id="28" name="Gráfico 27" descr="Médico con relleno sólido">
              <a:extLst>
                <a:ext uri="{FF2B5EF4-FFF2-40B4-BE49-F238E27FC236}">
                  <a16:creationId xmlns:a16="http://schemas.microsoft.com/office/drawing/2014/main" id="{13717525-1BC1-5750-28F7-00A183DD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81275" y="4887583"/>
              <a:ext cx="612000" cy="611999"/>
            </a:xfrm>
            <a:prstGeom prst="rect">
              <a:avLst/>
            </a:prstGeom>
          </p:spPr>
        </p:pic>
        <p:pic>
          <p:nvPicPr>
            <p:cNvPr id="29" name="Gráfico 28" descr="Corazón con pulso con relleno sólido">
              <a:extLst>
                <a:ext uri="{FF2B5EF4-FFF2-40B4-BE49-F238E27FC236}">
                  <a16:creationId xmlns:a16="http://schemas.microsoft.com/office/drawing/2014/main" id="{1BEBAACA-EC3D-7E1A-8CEA-0703F509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02299" y="3455125"/>
              <a:ext cx="612000" cy="612000"/>
            </a:xfrm>
            <a:prstGeom prst="rect">
              <a:avLst/>
            </a:prstGeom>
          </p:spPr>
        </p:pic>
        <p:pic>
          <p:nvPicPr>
            <p:cNvPr id="30" name="Gráfico 29" descr="Brindis con relleno sólido">
              <a:extLst>
                <a:ext uri="{FF2B5EF4-FFF2-40B4-BE49-F238E27FC236}">
                  <a16:creationId xmlns:a16="http://schemas.microsoft.com/office/drawing/2014/main" id="{E26FE73A-3F42-B24B-03FC-9A17C3679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1275" y="2031736"/>
              <a:ext cx="612000" cy="611999"/>
            </a:xfrm>
            <a:prstGeom prst="rect">
              <a:avLst/>
            </a:prstGeom>
          </p:spPr>
        </p:pic>
        <p:pic>
          <p:nvPicPr>
            <p:cNvPr id="31" name="Gráfico 30" descr="Estetoscopio con relleno sólido">
              <a:extLst>
                <a:ext uri="{FF2B5EF4-FFF2-40B4-BE49-F238E27FC236}">
                  <a16:creationId xmlns:a16="http://schemas.microsoft.com/office/drawing/2014/main" id="{211030AB-414C-0AB6-2682-264601E0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02299" y="2759193"/>
              <a:ext cx="612000" cy="612000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22D8EBB-0BCD-54AA-6DCE-91F1B68135E1}"/>
                </a:ext>
              </a:extLst>
            </p:cNvPr>
            <p:cNvSpPr txBox="1"/>
            <p:nvPr/>
          </p:nvSpPr>
          <p:spPr>
            <a:xfrm>
              <a:off x="6964751" y="204216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COORDINADORA DE SUPORT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743BE0C-7496-0DAB-8EB3-1AAC341D1350}"/>
                </a:ext>
              </a:extLst>
            </p:cNvPr>
            <p:cNvSpPr txBox="1"/>
            <p:nvPr/>
          </p:nvSpPr>
          <p:spPr>
            <a:xfrm>
              <a:off x="6964751" y="2759941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INFERMER/A DEL PACIENT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3B54DFB6-05DB-7C9A-B2CB-18FF6587A1D9}"/>
                </a:ext>
              </a:extLst>
            </p:cNvPr>
            <p:cNvSpPr txBox="1"/>
            <p:nvPr/>
          </p:nvSpPr>
          <p:spPr>
            <a:xfrm>
              <a:off x="6964751" y="3434377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METGE/METGESSA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2FF84918-7190-A67E-DD2B-3081CF73BDFF}"/>
                </a:ext>
              </a:extLst>
            </p:cNvPr>
            <p:cNvSpPr txBox="1"/>
            <p:nvPr/>
          </p:nvSpPr>
          <p:spPr>
            <a:xfrm>
              <a:off x="6964751" y="416015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TCAI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0F430A7-1EFC-B222-A8E4-20EDF990D79D}"/>
                </a:ext>
              </a:extLst>
            </p:cNvPr>
            <p:cNvSpPr txBox="1"/>
            <p:nvPr/>
          </p:nvSpPr>
          <p:spPr>
            <a:xfrm>
              <a:off x="6964751" y="4929612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ASSISTENT CLÍNIC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7ECDEF4-ADFD-9D8D-0255-BC49D2E3EA63}"/>
                </a:ext>
              </a:extLst>
            </p:cNvPr>
            <p:cNvSpPr txBox="1"/>
            <p:nvPr/>
          </p:nvSpPr>
          <p:spPr>
            <a:xfrm>
              <a:off x="6964751" y="5648075"/>
              <a:ext cx="4606741" cy="42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400" dirty="0"/>
                <a:t>TÈCNIC DE DADES</a:t>
              </a: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4567160" y="2736686"/>
            <a:ext cx="5781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72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8303893" y="2973259"/>
            <a:ext cx="6864743" cy="911471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D69B6-B461-48E4-76CA-EBA630DFFBA0}"/>
              </a:ext>
            </a:extLst>
          </p:cNvPr>
          <p:cNvSpPr txBox="1"/>
          <p:nvPr/>
        </p:nvSpPr>
        <p:spPr>
          <a:xfrm>
            <a:off x="12361123" y="2744646"/>
            <a:ext cx="3093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Figura de perfil tecnològic que complementa el suport a l’equip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FD804D-71C3-6B42-C348-F9CF22701570}"/>
              </a:ext>
            </a:extLst>
          </p:cNvPr>
          <p:cNvSpPr txBox="1"/>
          <p:nvPr/>
        </p:nvSpPr>
        <p:spPr>
          <a:xfrm>
            <a:off x="4095523" y="-7523678"/>
            <a:ext cx="660769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Vetlla per la continuïtat d’atenció al pacient i per complementar el suport a la resta de l’equip en totes les tasques assistencials i no assistencials per l’atenció al pacient:</a:t>
            </a:r>
          </a:p>
          <a:p>
            <a:pPr algn="just"/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Activitat coordinada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Proactivitat</a:t>
            </a: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Assoliment d’objectius assistencials, objectius d’avaluació</a:t>
            </a:r>
          </a:p>
          <a:p>
            <a:endParaRPr lang="ca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dirty="0">
                <a:latin typeface="Verdana" panose="020B0604030504040204" pitchFamily="34" charset="0"/>
                <a:ea typeface="Verdana" panose="020B0604030504040204" pitchFamily="34" charset="0"/>
              </a:rPr>
              <a:t>Coordinació amb segon i tercer nivell i amb servei socials</a:t>
            </a:r>
          </a:p>
          <a:p>
            <a:endParaRPr lang="ca-E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26DDF62-EB04-F792-0C47-DA9A9D012126}"/>
              </a:ext>
            </a:extLst>
          </p:cNvPr>
          <p:cNvSpPr txBox="1"/>
          <p:nvPr/>
        </p:nvSpPr>
        <p:spPr>
          <a:xfrm>
            <a:off x="3307504" y="-2876240"/>
            <a:ext cx="7558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latin typeface="Verdana" panose="020B0604030504040204" pitchFamily="34" charset="0"/>
                <a:ea typeface="Verdana" panose="020B0604030504040204" pitchFamily="34" charset="0"/>
              </a:rPr>
              <a:t>EL MODEL</a:t>
            </a:r>
          </a:p>
        </p:txBody>
      </p:sp>
      <p:pic>
        <p:nvPicPr>
          <p:cNvPr id="12" name="Imagen 11" descr="EBA Centelles - EBA Centelles">
            <a:extLst>
              <a:ext uri="{FF2B5EF4-FFF2-40B4-BE49-F238E27FC236}">
                <a16:creationId xmlns:a16="http://schemas.microsoft.com/office/drawing/2014/main" id="{4FB8B576-176E-6D1E-FA56-CB155B77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167859"/>
            <a:ext cx="1261588" cy="656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3137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BD5CAFB4-6790-2851-8FAD-FCAAB198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" y="5188351"/>
            <a:ext cx="1318275" cy="7812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90067-6B8B-011E-6C1E-49F21A07D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" y="3470307"/>
            <a:ext cx="1602148" cy="13392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56D03D-C1CB-330E-DF25-13346DC72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54" y="1053424"/>
            <a:ext cx="7460961" cy="4514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9D96AA-62C1-B39F-4212-B31CF79F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1" y="1808287"/>
            <a:ext cx="3510000" cy="126360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AEF3BD1D-B173-986A-4506-69C7AE35CA86}"/>
              </a:ext>
            </a:extLst>
          </p:cNvPr>
          <p:cNvSpPr txBox="1"/>
          <p:nvPr/>
        </p:nvSpPr>
        <p:spPr>
          <a:xfrm>
            <a:off x="5463777" y="20755512"/>
            <a:ext cx="3945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latin typeface="Verdana" panose="020B0604030504040204" pitchFamily="34" charset="0"/>
                <a:ea typeface="Verdana" panose="020B0604030504040204" pitchFamily="34" charset="0"/>
              </a:rPr>
              <a:t>GRÀCIES!</a:t>
            </a:r>
          </a:p>
        </p:txBody>
      </p:sp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A70F9ED0-7D90-CF52-45AA-58601FAD567B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Trapecio 3">
            <a:extLst>
              <a:ext uri="{FF2B5EF4-FFF2-40B4-BE49-F238E27FC236}">
                <a16:creationId xmlns:a16="http://schemas.microsoft.com/office/drawing/2014/main" id="{94125AF7-8F7D-0A03-007F-DE4AFE76DB06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6">
            <a:extLst>
              <a:ext uri="{FF2B5EF4-FFF2-40B4-BE49-F238E27FC236}">
                <a16:creationId xmlns:a16="http://schemas.microsoft.com/office/drawing/2014/main" id="{43D5798B-0BDD-61E5-E81F-92D65767B13C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9" name="Trapecio 8">
            <a:extLst>
              <a:ext uri="{FF2B5EF4-FFF2-40B4-BE49-F238E27FC236}">
                <a16:creationId xmlns:a16="http://schemas.microsoft.com/office/drawing/2014/main" id="{EFA11EFE-7BEF-4F6B-6E30-846BBB4FB84E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4" name="Rectángulo: esquinas superiores cortadas 13">
            <a:extLst>
              <a:ext uri="{FF2B5EF4-FFF2-40B4-BE49-F238E27FC236}">
                <a16:creationId xmlns:a16="http://schemas.microsoft.com/office/drawing/2014/main" id="{05D0549F-2D8E-11E6-714F-990B59386571}"/>
              </a:ext>
            </a:extLst>
          </p:cNvPr>
          <p:cNvSpPr/>
          <p:nvPr/>
        </p:nvSpPr>
        <p:spPr>
          <a:xfrm rot="16200000">
            <a:off x="8244450" y="2913819"/>
            <a:ext cx="6864743" cy="1030357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pic>
        <p:nvPicPr>
          <p:cNvPr id="5" name="Imagen 4" descr="EBA Centelles - EBA Centelles">
            <a:extLst>
              <a:ext uri="{FF2B5EF4-FFF2-40B4-BE49-F238E27FC236}">
                <a16:creationId xmlns:a16="http://schemas.microsoft.com/office/drawing/2014/main" id="{90262A98-973A-A6F2-96BB-646A5AB6BC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04" y="-949741"/>
            <a:ext cx="1261588" cy="656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26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702</Words>
  <Application>Microsoft Office PowerPoint</Application>
  <PresentationFormat>Panorámica</PresentationFormat>
  <Paragraphs>169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</dc:creator>
  <cp:lastModifiedBy>Gerard Simon Codina</cp:lastModifiedBy>
  <cp:revision>21</cp:revision>
  <dcterms:created xsi:type="dcterms:W3CDTF">2023-07-05T14:33:06Z</dcterms:created>
  <dcterms:modified xsi:type="dcterms:W3CDTF">2023-09-28T15:40:12Z</dcterms:modified>
</cp:coreProperties>
</file>