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5" r:id="rId4"/>
    <p:sldId id="266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67" r:id="rId15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D0B"/>
    <a:srgbClr val="0C4E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9A6E2-3730-2119-3175-CD284F9278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5D9814-0FF6-2115-7DA8-73FFA109B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8D1A3B-5783-892E-4F6A-8D91A85B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2/10/2023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204959-B36F-4200-4E78-F7448EAE2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65DF14-A153-AEFC-A708-2FDB5EA65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36464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FCCD6E-79A1-3E4F-9883-011DBB536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286C93-7D39-1115-8519-C5BA54D2D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3E520C-6466-9519-48E9-0A77D5BEE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2/10/2023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C3C951-D819-3614-8276-433422DD9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D213A0-3BFB-4A91-FAEA-04BAC68DB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06713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10936-FDAC-C877-0591-82325691C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3680C9-CAAF-B078-0839-3080FFAA2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0DD472-53C4-982C-0F5A-44D768FE5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2/10/2023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AE2EAC-2992-CF0E-3D63-1E3BF6274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E06338-526B-E545-1F88-19C7A82DA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56143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D6E830-A0DD-DBFF-886B-FC0FCFD51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7F3FA4-24E4-B963-9B2E-229C73B2C8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5A3122-B596-A64A-C2F1-A31A0112B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5E2E622-40E9-645F-4A3F-4AE0D9532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2/10/2023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7BBCD2-AC15-9E38-181F-408F76D1F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B1C899-1F7C-B780-A466-F66FA3A86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41376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B2F74-E363-A215-E2FB-04613DA08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063528-F83F-2972-74BE-25CB3BC76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5064D56-A475-F030-8103-5320A3485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9262CB9-82DE-C4E5-708B-2795437CD1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B50155B-0583-E055-D7D6-025B0D6B79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1995B8B-9AF9-02E9-DE75-4F9A863EA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2/10/2023</a:t>
            </a:fld>
            <a:endParaRPr lang="ca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5E98B2-DA25-AE19-DAB2-D2F0E52B4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F0F5D0C-5161-A1A8-65D7-B7128A41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59359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75D64-6712-35D5-5F0E-14397814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E3EFF0C-40F0-614A-7DA6-61E83B6A1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2/10/2023</a:t>
            </a:fld>
            <a:endParaRPr lang="ca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C285C49-8C8A-F22F-8350-6BD2397E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3242186-CA06-A6C2-01D5-AC68490A2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48051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4591C5C-3183-7505-3FA1-02559A2B5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2/10/2023</a:t>
            </a:fld>
            <a:endParaRPr lang="ca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A5DDACF-72A7-FDCD-9790-B28D31B7B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985074A-2627-86A1-F9C1-C24FEA14F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6921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1B192E-94C2-B2D6-D320-A3357008E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4338A0-DC18-C895-AE43-B3444BC73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7682D8-8B43-BEC2-684B-FDBD5EEFB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62DEB2-3A95-74E6-EC4C-51A19123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2/10/2023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561B5C-103E-21FB-D637-CC1779865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55A2C31-245D-14A8-BCD9-ED56891AE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08085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F5D258-A729-475F-DD51-30F423C0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61A640F-DDA6-82F7-021D-900F3BA735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FF2EB27-E78F-694E-84F7-F55D88495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FB328C-F4C4-EB1A-38E9-6215D0158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2/10/2023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9E3256-989F-9BA5-C352-7C94B93F8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1AE3649-66D0-6A81-0156-C2A3F4CF5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70106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196934-48BF-549B-A001-AC0E3F43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11A9234-8AB7-6D11-E319-EBF74B29E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0775A0-F2D4-382D-D25C-F1F615E3B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2/10/2023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0E84D0-6B1F-B315-3BEC-65C9D2BB3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4E1B8B-A5C0-0EA1-3EC5-6BD9A0DC8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76375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487962D-B989-E8FB-0A03-E2C1F516AA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CCEB152-D56D-63CC-E6CC-A826EAF02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4CF78B-D9E0-75C8-5BBB-B87EEA3C4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53DC-CFE0-4E77-A5D7-94199C9523E1}" type="datetimeFigureOut">
              <a:rPr lang="ca-ES" smtClean="0"/>
              <a:t>2/10/2023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0A594F-E8C8-6E1F-CD40-E79008445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DB4EF4-FA70-9D17-BDA8-EA1958809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83649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EE88184-C3A8-5744-5787-A6CB97D0D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E8994D-E902-6C00-B649-EC6444FF5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89FDAB-EA93-F513-2E92-7ED874C725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C53DC-CFE0-4E77-A5D7-94199C9523E1}" type="datetimeFigureOut">
              <a:rPr lang="ca-ES" smtClean="0"/>
              <a:t>2/10/2023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2849A7-D270-AE87-0651-33566BE1AE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EC2C17-250C-39AE-93F4-3951753FED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195EB-8338-4E8D-84DA-E0AAD80509C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41423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E5F95CE-1FCC-953A-4D5D-D691D17BAB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4"/>
          <a:stretch/>
        </p:blipFill>
        <p:spPr>
          <a:xfrm>
            <a:off x="2728155" y="1053426"/>
            <a:ext cx="7457336" cy="4515061"/>
          </a:xfrm>
          <a:prstGeom prst="rect">
            <a:avLst/>
          </a:prstGeom>
        </p:spPr>
      </p:pic>
      <p:sp>
        <p:nvSpPr>
          <p:cNvPr id="5" name="Rectángulo: esquinas superiores cortadas 4">
            <a:extLst>
              <a:ext uri="{FF2B5EF4-FFF2-40B4-BE49-F238E27FC236}">
                <a16:creationId xmlns:a16="http://schemas.microsoft.com/office/drawing/2014/main" id="{333EACED-0F36-684C-3A60-8215A4C27EA2}"/>
              </a:ext>
            </a:extLst>
          </p:cNvPr>
          <p:cNvSpPr/>
          <p:nvPr/>
        </p:nvSpPr>
        <p:spPr>
          <a:xfrm rot="16200000">
            <a:off x="8244450" y="2913819"/>
            <a:ext cx="6864743" cy="1030357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Rectángulo: esquinas superiores cortadas 7">
            <a:extLst>
              <a:ext uri="{FF2B5EF4-FFF2-40B4-BE49-F238E27FC236}">
                <a16:creationId xmlns:a16="http://schemas.microsoft.com/office/drawing/2014/main" id="{680F61CF-0AC1-B2CD-CE1B-F8F7B7AAAF35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27DE6039-FAB6-EC04-79C6-E0A002235D54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2" name="Trapecio 11">
            <a:extLst>
              <a:ext uri="{FF2B5EF4-FFF2-40B4-BE49-F238E27FC236}">
                <a16:creationId xmlns:a16="http://schemas.microsoft.com/office/drawing/2014/main" id="{C1FE6CB1-14CC-8B8D-BCA5-20B0BAA784BD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3" name="Trapecio 12">
            <a:extLst>
              <a:ext uri="{FF2B5EF4-FFF2-40B4-BE49-F238E27FC236}">
                <a16:creationId xmlns:a16="http://schemas.microsoft.com/office/drawing/2014/main" id="{E7737700-B65E-0A90-9344-6224006DA365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456FADD-7BE0-1ABC-622E-E1BE6C36C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8" y="3460662"/>
            <a:ext cx="1599740" cy="133791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B301821-0703-2A8D-B166-02F2B4ED9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4" y="5188351"/>
            <a:ext cx="1316797" cy="77954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DC46443-285D-346F-8AFE-4DC2EE46FC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40501" y="1808287"/>
            <a:ext cx="3505200" cy="126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55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8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1" y="5764696"/>
            <a:ext cx="992159" cy="8297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45" y="5912407"/>
            <a:ext cx="752130" cy="44526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56126E26-B3B3-7086-5BCB-C2CF01F35F51}"/>
              </a:ext>
            </a:extLst>
          </p:cNvPr>
          <p:cNvSpPr txBox="1"/>
          <p:nvPr/>
        </p:nvSpPr>
        <p:spPr>
          <a:xfrm>
            <a:off x="3983932" y="2146851"/>
            <a:ext cx="69474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000" b="1" dirty="0">
                <a:solidFill>
                  <a:srgbClr val="0C4E84"/>
                </a:solidFill>
              </a:rPr>
              <a:t>TAULA DE PROGRAMACIÓ PER MOTIUS</a:t>
            </a:r>
          </a:p>
          <a:p>
            <a:r>
              <a:rPr lang="ca-ES" sz="4000" b="1" dirty="0">
                <a:solidFill>
                  <a:srgbClr val="0C4E84"/>
                </a:solidFill>
              </a:rPr>
              <a:t>EAP DRETA EIXAMPLE</a:t>
            </a:r>
          </a:p>
          <a:p>
            <a:endParaRPr lang="ca-ES" sz="4000" b="1" dirty="0">
              <a:solidFill>
                <a:srgbClr val="0C4E84"/>
              </a:solidFill>
            </a:endParaRPr>
          </a:p>
          <a:p>
            <a:endParaRPr lang="ca-ES" sz="4000" b="1" dirty="0">
              <a:solidFill>
                <a:srgbClr val="0C4E84"/>
              </a:solidFill>
            </a:endParaRPr>
          </a:p>
          <a:p>
            <a:r>
              <a:rPr lang="ca-ES" sz="4000" b="1" dirty="0">
                <a:solidFill>
                  <a:srgbClr val="0C4E84"/>
                </a:solidFill>
              </a:rPr>
              <a:t>Sigfredo Cabral Rivera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296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8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1" y="5764696"/>
            <a:ext cx="992159" cy="8297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45" y="5912407"/>
            <a:ext cx="752130" cy="44526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56126E26-B3B3-7086-5BCB-C2CF01F35F51}"/>
              </a:ext>
            </a:extLst>
          </p:cNvPr>
          <p:cNvSpPr txBox="1"/>
          <p:nvPr/>
        </p:nvSpPr>
        <p:spPr>
          <a:xfrm>
            <a:off x="4300455" y="1068795"/>
            <a:ext cx="69474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solidFill>
                  <a:srgbClr val="0C4E84"/>
                </a:solidFill>
              </a:rPr>
              <a:t>E</a:t>
            </a:r>
            <a:r>
              <a:rPr lang="ca-ES" sz="4000" dirty="0" err="1">
                <a:solidFill>
                  <a:srgbClr val="0C4E84"/>
                </a:solidFill>
              </a:rPr>
              <a:t>quip</a:t>
            </a:r>
            <a:r>
              <a:rPr lang="ca-ES" sz="4000" dirty="0">
                <a:solidFill>
                  <a:srgbClr val="0C4E84"/>
                </a:solidFill>
              </a:rPr>
              <a:t> de treball</a:t>
            </a:r>
          </a:p>
          <a:p>
            <a:endParaRPr lang="ca-ES" sz="4000" dirty="0">
              <a:solidFill>
                <a:srgbClr val="0C4E84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1483C13-FEFD-5370-1FAE-EE4C21FB0C23}"/>
              </a:ext>
            </a:extLst>
          </p:cNvPr>
          <p:cNvSpPr txBox="1"/>
          <p:nvPr/>
        </p:nvSpPr>
        <p:spPr>
          <a:xfrm>
            <a:off x="4300455" y="2104496"/>
            <a:ext cx="694745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1080" indent="-181080" algn="just">
              <a:lnSpc>
                <a:spcPct val="100000"/>
              </a:lnSpc>
              <a:spcBef>
                <a:spcPts val="360"/>
              </a:spcBef>
              <a:buClr>
                <a:srgbClr val="4F4C20"/>
              </a:buClr>
              <a:buFont typeface="Arial"/>
              <a:buChar char="•"/>
            </a:pPr>
            <a:r>
              <a:rPr lang="ca-ES" sz="2400" b="0" strike="noStrike" spc="-1" dirty="0">
                <a:solidFill>
                  <a:srgbClr val="4F4C20"/>
                </a:solidFill>
                <a:latin typeface="Arial"/>
              </a:rPr>
              <a:t>Direcció</a:t>
            </a:r>
            <a:endParaRPr lang="ca-ES" sz="2400" b="0" strike="noStrike" spc="-1" dirty="0">
              <a:latin typeface="Arial"/>
            </a:endParaRPr>
          </a:p>
          <a:p>
            <a:pPr marL="181080" indent="-181080" algn="just">
              <a:lnSpc>
                <a:spcPct val="100000"/>
              </a:lnSpc>
              <a:spcBef>
                <a:spcPts val="360"/>
              </a:spcBef>
              <a:buClr>
                <a:srgbClr val="4F4C20"/>
              </a:buClr>
              <a:buFont typeface="Arial"/>
              <a:buChar char="•"/>
            </a:pPr>
            <a:r>
              <a:rPr lang="ca-ES" sz="2400" b="0" strike="noStrike" spc="-1" dirty="0">
                <a:solidFill>
                  <a:srgbClr val="4F4C20"/>
                </a:solidFill>
                <a:latin typeface="Arial"/>
              </a:rPr>
              <a:t>Atenció a l’Usuari</a:t>
            </a:r>
            <a:endParaRPr lang="ca-ES" sz="2400" b="0" strike="noStrike" spc="-1" dirty="0">
              <a:latin typeface="Arial"/>
            </a:endParaRPr>
          </a:p>
          <a:p>
            <a:pPr marL="181080" indent="-181080" algn="just">
              <a:lnSpc>
                <a:spcPct val="100000"/>
              </a:lnSpc>
              <a:spcBef>
                <a:spcPts val="360"/>
              </a:spcBef>
              <a:buClr>
                <a:srgbClr val="4F4C20"/>
              </a:buClr>
              <a:buFont typeface="Arial"/>
              <a:buChar char="•"/>
            </a:pPr>
            <a:r>
              <a:rPr lang="ca-ES" sz="2400" b="0" strike="noStrike" spc="-1" dirty="0">
                <a:solidFill>
                  <a:srgbClr val="4F4C20"/>
                </a:solidFill>
                <a:latin typeface="Arial"/>
              </a:rPr>
              <a:t>Estament Infermeria</a:t>
            </a:r>
            <a:endParaRPr lang="ca-ES" sz="2400" b="0" strike="noStrike" spc="-1" dirty="0">
              <a:latin typeface="Arial"/>
            </a:endParaRPr>
          </a:p>
          <a:p>
            <a:pPr marL="181080" indent="-181080" algn="just">
              <a:lnSpc>
                <a:spcPct val="100000"/>
              </a:lnSpc>
              <a:spcBef>
                <a:spcPts val="360"/>
              </a:spcBef>
              <a:buClr>
                <a:srgbClr val="4F4C20"/>
              </a:buClr>
              <a:buFont typeface="Arial"/>
              <a:buChar char="•"/>
            </a:pPr>
            <a:r>
              <a:rPr lang="ca-ES" sz="2400" b="0" strike="noStrike" spc="-1" dirty="0">
                <a:solidFill>
                  <a:srgbClr val="4F4C20"/>
                </a:solidFill>
                <a:latin typeface="Arial"/>
              </a:rPr>
              <a:t>Estament de Medicina</a:t>
            </a:r>
            <a:endParaRPr lang="ca-ES" sz="2400" b="0" strike="noStrike" spc="-1" dirty="0">
              <a:latin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36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8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1" y="5764696"/>
            <a:ext cx="992159" cy="8297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45" y="5912407"/>
            <a:ext cx="752130" cy="44526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</p:spPr>
      </p:pic>
      <p:sp>
        <p:nvSpPr>
          <p:cNvPr id="4" name="PlaceHolder 2">
            <a:extLst>
              <a:ext uri="{FF2B5EF4-FFF2-40B4-BE49-F238E27FC236}">
                <a16:creationId xmlns:a16="http://schemas.microsoft.com/office/drawing/2014/main" id="{4704D3F0-7017-FADE-D327-B3B5636CC760}"/>
              </a:ext>
            </a:extLst>
          </p:cNvPr>
          <p:cNvSpPr txBox="1">
            <a:spLocks/>
          </p:cNvSpPr>
          <p:nvPr/>
        </p:nvSpPr>
        <p:spPr>
          <a:xfrm>
            <a:off x="3253902" y="987744"/>
            <a:ext cx="8286120" cy="689760"/>
          </a:xfrm>
          <a:prstGeom prst="rect">
            <a:avLst/>
          </a:prstGeom>
          <a:noFill/>
          <a:ln w="0">
            <a:noFill/>
          </a:ln>
        </p:spPr>
        <p:txBody>
          <a:bodyPr vert="horz" lIns="36000" tIns="36000" rIns="9000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ca-ES" sz="2800" spc="-1" dirty="0">
                <a:solidFill>
                  <a:srgbClr val="34656C"/>
                </a:solidFill>
                <a:latin typeface="Arial"/>
              </a:rPr>
              <a:t>Objectiu </a:t>
            </a:r>
            <a:endParaRPr lang="ca-ES" sz="2800" spc="-1" dirty="0">
              <a:latin typeface="Arial"/>
            </a:endParaRPr>
          </a:p>
        </p:txBody>
      </p:sp>
      <p:sp>
        <p:nvSpPr>
          <p:cNvPr id="6" name="PlaceHolder 1">
            <a:extLst>
              <a:ext uri="{FF2B5EF4-FFF2-40B4-BE49-F238E27FC236}">
                <a16:creationId xmlns:a16="http://schemas.microsoft.com/office/drawing/2014/main" id="{55B0C27B-7AB0-D5E3-789E-B9598CB0A29E}"/>
              </a:ext>
            </a:extLst>
          </p:cNvPr>
          <p:cNvSpPr txBox="1">
            <a:spLocks/>
          </p:cNvSpPr>
          <p:nvPr/>
        </p:nvSpPr>
        <p:spPr>
          <a:xfrm>
            <a:off x="3703622" y="1950663"/>
            <a:ext cx="8286120" cy="4103640"/>
          </a:xfrm>
          <a:prstGeom prst="rect">
            <a:avLst/>
          </a:prstGeom>
          <a:noFill/>
          <a:ln w="0">
            <a:noFill/>
          </a:ln>
        </p:spPr>
        <p:txBody>
          <a:bodyPr vert="horz" lIns="36000" tIns="45000" rIns="0" bIns="4500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879"/>
              </a:spcBef>
              <a:tabLst>
                <a:tab pos="0" algn="l"/>
              </a:tabLst>
            </a:pPr>
            <a:endParaRPr lang="ca-ES" sz="3200" spc="-1" dirty="0"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879"/>
              </a:spcBef>
              <a:buClr>
                <a:srgbClr val="4F4C20"/>
              </a:buClr>
              <a:buFont typeface="Wingdings" charset="2"/>
              <a:buChar char=""/>
              <a:tabLst>
                <a:tab pos="0" algn="l"/>
              </a:tabLst>
            </a:pPr>
            <a:r>
              <a:rPr lang="es-ES" sz="2000" spc="-1" dirty="0" err="1">
                <a:solidFill>
                  <a:srgbClr val="666666"/>
                </a:solidFill>
                <a:latin typeface="Arial"/>
              </a:rPr>
              <a:t>Reducció</a:t>
            </a:r>
            <a:r>
              <a:rPr lang="es-ES" sz="2000" spc="-1" dirty="0">
                <a:solidFill>
                  <a:srgbClr val="666666"/>
                </a:solidFill>
                <a:latin typeface="Arial"/>
              </a:rPr>
              <a:t> de visites </a:t>
            </a:r>
            <a:r>
              <a:rPr lang="es-ES" sz="2000" spc="-1" dirty="0" err="1">
                <a:solidFill>
                  <a:srgbClr val="666666"/>
                </a:solidFill>
                <a:latin typeface="Arial"/>
              </a:rPr>
              <a:t>forçades</a:t>
            </a:r>
            <a:r>
              <a:rPr lang="es-ES" sz="2000" spc="-1" dirty="0">
                <a:solidFill>
                  <a:srgbClr val="666666"/>
                </a:solidFill>
                <a:latin typeface="Arial"/>
              </a:rPr>
              <a:t> no </a:t>
            </a:r>
            <a:r>
              <a:rPr lang="es-ES" sz="2000" spc="-1" dirty="0" err="1">
                <a:solidFill>
                  <a:srgbClr val="666666"/>
                </a:solidFill>
                <a:latin typeface="Arial"/>
              </a:rPr>
              <a:t>presencials</a:t>
            </a:r>
            <a:r>
              <a:rPr lang="es-ES" sz="2000" spc="-1" dirty="0">
                <a:solidFill>
                  <a:srgbClr val="666666"/>
                </a:solidFill>
                <a:latin typeface="Arial"/>
              </a:rPr>
              <a:t> a </a:t>
            </a:r>
            <a:r>
              <a:rPr lang="es-ES" sz="2000" spc="-1" dirty="0" err="1">
                <a:solidFill>
                  <a:srgbClr val="666666"/>
                </a:solidFill>
                <a:latin typeface="Arial"/>
              </a:rPr>
              <a:t>l’agenda</a:t>
            </a:r>
            <a:r>
              <a:rPr lang="es-ES" sz="2000" spc="-1" dirty="0">
                <a:solidFill>
                  <a:srgbClr val="666666"/>
                </a:solidFill>
                <a:latin typeface="Arial"/>
              </a:rPr>
              <a:t> en un 20% a </a:t>
            </a:r>
            <a:r>
              <a:rPr lang="es-ES" sz="2000" spc="-1" dirty="0" err="1">
                <a:solidFill>
                  <a:srgbClr val="666666"/>
                </a:solidFill>
                <a:latin typeface="Arial"/>
              </a:rPr>
              <a:t>l’any</a:t>
            </a:r>
            <a:r>
              <a:rPr lang="es-ES" sz="2000" spc="-1" dirty="0">
                <a:solidFill>
                  <a:srgbClr val="666666"/>
                </a:solidFill>
                <a:latin typeface="Arial"/>
              </a:rPr>
              <a:t> 2022.</a:t>
            </a:r>
            <a:endParaRPr lang="ca-ES" sz="2000" spc="-1" dirty="0"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879"/>
              </a:spcBef>
              <a:buClr>
                <a:srgbClr val="4F4C20"/>
              </a:buClr>
              <a:buFont typeface="Wingdings" charset="2"/>
              <a:buChar char=""/>
              <a:tabLst>
                <a:tab pos="0" algn="l"/>
              </a:tabLst>
            </a:pPr>
            <a:r>
              <a:rPr lang="es-ES" sz="2000" spc="-1" dirty="0" err="1">
                <a:solidFill>
                  <a:srgbClr val="666666"/>
                </a:solidFill>
                <a:latin typeface="Arial"/>
              </a:rPr>
              <a:t>Millorar</a:t>
            </a:r>
            <a:r>
              <a:rPr lang="es-ES" sz="2000" spc="-1" dirty="0">
                <a:solidFill>
                  <a:srgbClr val="666666"/>
                </a:solidFill>
                <a:latin typeface="Arial"/>
              </a:rPr>
              <a:t> </a:t>
            </a:r>
            <a:r>
              <a:rPr lang="es-ES" sz="2000" spc="-1" dirty="0" err="1">
                <a:solidFill>
                  <a:srgbClr val="666666"/>
                </a:solidFill>
                <a:latin typeface="Arial"/>
              </a:rPr>
              <a:t>l’accessibilitat</a:t>
            </a:r>
            <a:r>
              <a:rPr lang="es-ES" sz="2000" spc="-1" dirty="0">
                <a:solidFill>
                  <a:srgbClr val="666666"/>
                </a:solidFill>
                <a:latin typeface="Arial"/>
              </a:rPr>
              <a:t> de les visites </a:t>
            </a:r>
            <a:r>
              <a:rPr lang="es-ES" sz="2000" spc="-1" dirty="0" err="1">
                <a:solidFill>
                  <a:srgbClr val="666666"/>
                </a:solidFill>
                <a:latin typeface="Arial"/>
              </a:rPr>
              <a:t>presencials</a:t>
            </a:r>
            <a:r>
              <a:rPr lang="es-ES" sz="2000" spc="-1" dirty="0">
                <a:solidFill>
                  <a:srgbClr val="666666"/>
                </a:solidFill>
                <a:latin typeface="Arial"/>
              </a:rPr>
              <a:t> i no </a:t>
            </a:r>
            <a:r>
              <a:rPr lang="es-ES" sz="2000" spc="-1" dirty="0" err="1">
                <a:solidFill>
                  <a:srgbClr val="666666"/>
                </a:solidFill>
                <a:latin typeface="Arial"/>
              </a:rPr>
              <a:t>presencials</a:t>
            </a:r>
            <a:r>
              <a:rPr lang="es-ES" sz="2000" spc="-1" dirty="0">
                <a:solidFill>
                  <a:srgbClr val="666666"/>
                </a:solidFill>
                <a:latin typeface="Arial"/>
              </a:rPr>
              <a:t> un 30% durante </a:t>
            </a:r>
            <a:r>
              <a:rPr lang="es-ES" sz="2000" spc="-1" dirty="0" err="1">
                <a:solidFill>
                  <a:srgbClr val="666666"/>
                </a:solidFill>
                <a:latin typeface="Arial"/>
              </a:rPr>
              <a:t>l’any</a:t>
            </a:r>
            <a:r>
              <a:rPr lang="es-ES" sz="2000" spc="-1" dirty="0">
                <a:solidFill>
                  <a:srgbClr val="666666"/>
                </a:solidFill>
                <a:latin typeface="Arial"/>
              </a:rPr>
              <a:t> 2022.</a:t>
            </a:r>
            <a:r>
              <a:rPr lang="es-ES" sz="2000" b="1" spc="-1" dirty="0">
                <a:solidFill>
                  <a:srgbClr val="666666"/>
                </a:solidFill>
                <a:latin typeface="Arial"/>
              </a:rPr>
              <a:t> </a:t>
            </a:r>
            <a:endParaRPr lang="ca-ES" sz="20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8509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8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1" y="5764696"/>
            <a:ext cx="992159" cy="8297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45" y="5912407"/>
            <a:ext cx="752130" cy="44526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</p:spPr>
      </p:pic>
      <p:sp>
        <p:nvSpPr>
          <p:cNvPr id="7" name="PlaceHolder 1">
            <a:extLst>
              <a:ext uri="{FF2B5EF4-FFF2-40B4-BE49-F238E27FC236}">
                <a16:creationId xmlns:a16="http://schemas.microsoft.com/office/drawing/2014/main" id="{4E43C360-9F97-5A41-91B1-792605657C06}"/>
              </a:ext>
            </a:extLst>
          </p:cNvPr>
          <p:cNvSpPr txBox="1">
            <a:spLocks/>
          </p:cNvSpPr>
          <p:nvPr/>
        </p:nvSpPr>
        <p:spPr>
          <a:xfrm>
            <a:off x="3631121" y="877247"/>
            <a:ext cx="8286120" cy="689760"/>
          </a:xfrm>
          <a:prstGeom prst="rect">
            <a:avLst/>
          </a:prstGeom>
          <a:noFill/>
          <a:ln w="0">
            <a:noFill/>
          </a:ln>
        </p:spPr>
        <p:txBody>
          <a:bodyPr vert="horz" lIns="36000" tIns="36000" rIns="3600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ca-ES" sz="2800" spc="-1" dirty="0">
                <a:solidFill>
                  <a:srgbClr val="34656C"/>
                </a:solidFill>
                <a:latin typeface="Arial"/>
              </a:rPr>
              <a:t>Situació actual</a:t>
            </a:r>
            <a:endParaRPr lang="ca-ES" sz="2800" spc="-1" dirty="0">
              <a:latin typeface="Arial"/>
            </a:endParaRPr>
          </a:p>
        </p:txBody>
      </p:sp>
      <p:sp>
        <p:nvSpPr>
          <p:cNvPr id="9" name="PlaceHolder 3">
            <a:extLst>
              <a:ext uri="{FF2B5EF4-FFF2-40B4-BE49-F238E27FC236}">
                <a16:creationId xmlns:a16="http://schemas.microsoft.com/office/drawing/2014/main" id="{79FE9A10-9D53-4AF9-B569-CA2354FC79E7}"/>
              </a:ext>
            </a:extLst>
          </p:cNvPr>
          <p:cNvSpPr txBox="1">
            <a:spLocks/>
          </p:cNvSpPr>
          <p:nvPr/>
        </p:nvSpPr>
        <p:spPr>
          <a:xfrm>
            <a:off x="3703622" y="1950663"/>
            <a:ext cx="8286120" cy="3891240"/>
          </a:xfrm>
          <a:prstGeom prst="rect">
            <a:avLst/>
          </a:prstGeom>
          <a:noFill/>
          <a:ln w="0">
            <a:noFill/>
          </a:ln>
        </p:spPr>
        <p:txBody>
          <a:bodyPr vert="horz" lIns="36000" tIns="45000" rIns="0" bIns="4500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1080" indent="-181080" algn="just">
              <a:lnSpc>
                <a:spcPct val="100000"/>
              </a:lnSpc>
              <a:spcBef>
                <a:spcPts val="360"/>
              </a:spcBef>
              <a:buClr>
                <a:srgbClr val="4F4C20"/>
              </a:buClr>
              <a:buFont typeface="Arial"/>
              <a:buChar char="•"/>
            </a:pPr>
            <a:r>
              <a:rPr lang="ca-ES" sz="1800" spc="-1" dirty="0">
                <a:solidFill>
                  <a:srgbClr val="4F4C20"/>
                </a:solidFill>
                <a:latin typeface="Arial"/>
              </a:rPr>
              <a:t>Es disposava d’un procediment intern específic de gestió de la demanda aguda, estandarditzat , però per la resta de visites no es disposava d’un algoritme de programació concret ( 2019). </a:t>
            </a:r>
            <a:endParaRPr lang="ca-ES" sz="1800" spc="-1" dirty="0">
              <a:latin typeface="Arial"/>
            </a:endParaRPr>
          </a:p>
          <a:p>
            <a:pPr marL="181080" indent="-181080" algn="just">
              <a:lnSpc>
                <a:spcPct val="100000"/>
              </a:lnSpc>
              <a:spcBef>
                <a:spcPts val="360"/>
              </a:spcBef>
              <a:buClr>
                <a:srgbClr val="4F4C20"/>
              </a:buClr>
              <a:buFont typeface="Arial"/>
              <a:buChar char="•"/>
            </a:pPr>
            <a:r>
              <a:rPr lang="ca-ES" sz="1800" spc="-1" dirty="0">
                <a:solidFill>
                  <a:srgbClr val="4F4C20"/>
                </a:solidFill>
                <a:latin typeface="Arial"/>
              </a:rPr>
              <a:t>Programació de visites 9e segons la necessitat del pacient.</a:t>
            </a:r>
            <a:endParaRPr lang="ca-ES" sz="1800" spc="-1" dirty="0">
              <a:latin typeface="Arial"/>
            </a:endParaRPr>
          </a:p>
          <a:p>
            <a:pPr marL="181080" indent="-181080" algn="just">
              <a:lnSpc>
                <a:spcPct val="100000"/>
              </a:lnSpc>
              <a:spcBef>
                <a:spcPts val="360"/>
              </a:spcBef>
              <a:buClr>
                <a:srgbClr val="4F4C20"/>
              </a:buClr>
              <a:buFont typeface="Arial"/>
              <a:buChar char="•"/>
            </a:pPr>
            <a:r>
              <a:rPr lang="ca-ES" sz="1800" spc="-1" dirty="0">
                <a:solidFill>
                  <a:srgbClr val="4F4C20"/>
                </a:solidFill>
                <a:latin typeface="Arial"/>
              </a:rPr>
              <a:t>Variabilitat de programació, sent professional-depenent.</a:t>
            </a:r>
            <a:endParaRPr lang="ca-ES" sz="1800" spc="-1" dirty="0">
              <a:latin typeface="Arial"/>
            </a:endParaRPr>
          </a:p>
          <a:p>
            <a:pPr marL="181080" indent="-181080" algn="just">
              <a:lnSpc>
                <a:spcPct val="100000"/>
              </a:lnSpc>
              <a:spcBef>
                <a:spcPts val="360"/>
              </a:spcBef>
              <a:buClr>
                <a:srgbClr val="4F4C20"/>
              </a:buClr>
              <a:buFont typeface="Arial"/>
              <a:buChar char="•"/>
            </a:pPr>
            <a:r>
              <a:rPr lang="ca-ES" sz="1800" spc="-1" dirty="0">
                <a:solidFill>
                  <a:srgbClr val="4F4C20"/>
                </a:solidFill>
                <a:latin typeface="Arial"/>
              </a:rPr>
              <a:t>Elevada pressió assistencial amb insatisfacció.</a:t>
            </a:r>
            <a:endParaRPr lang="ca-ES" sz="1800" spc="-1" dirty="0">
              <a:latin typeface="Arial"/>
            </a:endParaRPr>
          </a:p>
          <a:p>
            <a:pPr marL="181080" indent="-181080" algn="just">
              <a:lnSpc>
                <a:spcPct val="100000"/>
              </a:lnSpc>
              <a:spcBef>
                <a:spcPts val="360"/>
              </a:spcBef>
              <a:buClr>
                <a:srgbClr val="4F4C20"/>
              </a:buClr>
              <a:buFont typeface="Arial"/>
              <a:buChar char="•"/>
            </a:pPr>
            <a:r>
              <a:rPr lang="ca-ES" sz="1800" spc="-1" dirty="0">
                <a:solidFill>
                  <a:srgbClr val="4F4C20"/>
                </a:solidFill>
                <a:latin typeface="Arial"/>
              </a:rPr>
              <a:t>Ocupació d’agenda de visites a l’agenda de  Medicina que podia resoldre un altre professional.</a:t>
            </a:r>
            <a:endParaRPr lang="ca-ES" sz="1800" spc="-1" dirty="0">
              <a:latin typeface="Arial"/>
            </a:endParaRPr>
          </a:p>
          <a:p>
            <a:pPr marL="181080" indent="-181080" algn="just">
              <a:lnSpc>
                <a:spcPct val="100000"/>
              </a:lnSpc>
              <a:spcBef>
                <a:spcPts val="360"/>
              </a:spcBef>
              <a:buClr>
                <a:srgbClr val="4F4C20"/>
              </a:buClr>
              <a:buFont typeface="Arial"/>
              <a:buChar char="•"/>
            </a:pPr>
            <a:endParaRPr lang="ca-ES" sz="1800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  <a:buClr>
                <a:srgbClr val="4F4C20"/>
              </a:buClr>
            </a:pPr>
            <a:endParaRPr lang="ca-ES" sz="1800" spc="-1" dirty="0">
              <a:latin typeface="Arial"/>
            </a:endParaRPr>
          </a:p>
          <a:p>
            <a:pPr marL="181080" indent="-181080" algn="just">
              <a:lnSpc>
                <a:spcPct val="100000"/>
              </a:lnSpc>
              <a:spcBef>
                <a:spcPts val="360"/>
              </a:spcBef>
              <a:buClr>
                <a:srgbClr val="4F4C20"/>
              </a:buClr>
              <a:buFont typeface="Arial"/>
              <a:buChar char="•"/>
            </a:pPr>
            <a:endParaRPr lang="ca-ES" sz="1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7819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8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1" y="5764696"/>
            <a:ext cx="992159" cy="8297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45" y="5912407"/>
            <a:ext cx="752130" cy="44526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</p:spPr>
      </p:pic>
      <p:sp>
        <p:nvSpPr>
          <p:cNvPr id="7" name="PlaceHolder 2">
            <a:extLst>
              <a:ext uri="{FF2B5EF4-FFF2-40B4-BE49-F238E27FC236}">
                <a16:creationId xmlns:a16="http://schemas.microsoft.com/office/drawing/2014/main" id="{66643386-81B4-9AB6-C797-864B505AD8AB}"/>
              </a:ext>
            </a:extLst>
          </p:cNvPr>
          <p:cNvSpPr txBox="1">
            <a:spLocks/>
          </p:cNvSpPr>
          <p:nvPr/>
        </p:nvSpPr>
        <p:spPr>
          <a:xfrm>
            <a:off x="3095640" y="1295924"/>
            <a:ext cx="8286120" cy="382320"/>
          </a:xfrm>
          <a:prstGeom prst="rect">
            <a:avLst/>
          </a:prstGeom>
          <a:noFill/>
          <a:ln w="0">
            <a:noFill/>
          </a:ln>
        </p:spPr>
        <p:txBody>
          <a:bodyPr vert="horz" lIns="36000" tIns="36000" rIns="0" bIns="3600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2000" spc="-1">
                <a:solidFill>
                  <a:srgbClr val="28B5B5"/>
                </a:solidFill>
                <a:latin typeface="Arial"/>
              </a:rPr>
              <a:t>Anàlisi de les causes arrel</a:t>
            </a:r>
            <a:endParaRPr lang="ca-ES" sz="2000" spc="-1" dirty="0">
              <a:latin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C943D73-C896-9147-0532-C79385D4C50E}"/>
              </a:ext>
            </a:extLst>
          </p:cNvPr>
          <p:cNvPicPr/>
          <p:nvPr/>
        </p:nvPicPr>
        <p:blipFill>
          <a:blip r:embed="rId6"/>
          <a:stretch/>
        </p:blipFill>
        <p:spPr>
          <a:xfrm rot="10200">
            <a:off x="4186129" y="1931787"/>
            <a:ext cx="6503853" cy="4238157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292891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8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1" y="5764696"/>
            <a:ext cx="992159" cy="8297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45" y="5912407"/>
            <a:ext cx="752130" cy="44526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</p:spPr>
      </p:pic>
      <p:sp>
        <p:nvSpPr>
          <p:cNvPr id="7" name="PlaceHolder 1">
            <a:extLst>
              <a:ext uri="{FF2B5EF4-FFF2-40B4-BE49-F238E27FC236}">
                <a16:creationId xmlns:a16="http://schemas.microsoft.com/office/drawing/2014/main" id="{88B139D7-AE28-E311-BFD2-35BE5FC0F372}"/>
              </a:ext>
            </a:extLst>
          </p:cNvPr>
          <p:cNvSpPr txBox="1">
            <a:spLocks/>
          </p:cNvSpPr>
          <p:nvPr/>
        </p:nvSpPr>
        <p:spPr>
          <a:xfrm>
            <a:off x="3637721" y="973350"/>
            <a:ext cx="8286120" cy="689760"/>
          </a:xfrm>
          <a:prstGeom prst="rect">
            <a:avLst/>
          </a:prstGeom>
          <a:noFill/>
          <a:ln w="0">
            <a:noFill/>
          </a:ln>
        </p:spPr>
        <p:txBody>
          <a:bodyPr vert="horz" lIns="36000" tIns="36000" rIns="3600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ca-ES" sz="2800" spc="-1" dirty="0">
                <a:solidFill>
                  <a:srgbClr val="34656C"/>
                </a:solidFill>
                <a:latin typeface="Arial"/>
              </a:rPr>
              <a:t>Situació proposada i resultats</a:t>
            </a:r>
            <a:endParaRPr lang="ca-ES" sz="2800" spc="-1" dirty="0">
              <a:latin typeface="Arial"/>
            </a:endParaRPr>
          </a:p>
        </p:txBody>
      </p:sp>
      <p:sp>
        <p:nvSpPr>
          <p:cNvPr id="9" name="PlaceHolder 3">
            <a:extLst>
              <a:ext uri="{FF2B5EF4-FFF2-40B4-BE49-F238E27FC236}">
                <a16:creationId xmlns:a16="http://schemas.microsoft.com/office/drawing/2014/main" id="{99BA1D66-7EF8-D3E8-2457-671BB27B0BB2}"/>
              </a:ext>
            </a:extLst>
          </p:cNvPr>
          <p:cNvSpPr txBox="1">
            <a:spLocks/>
          </p:cNvSpPr>
          <p:nvPr/>
        </p:nvSpPr>
        <p:spPr>
          <a:xfrm>
            <a:off x="3703622" y="2243797"/>
            <a:ext cx="8286120" cy="3891240"/>
          </a:xfrm>
          <a:prstGeom prst="rect">
            <a:avLst/>
          </a:prstGeom>
          <a:noFill/>
          <a:ln w="0">
            <a:noFill/>
          </a:ln>
        </p:spPr>
        <p:txBody>
          <a:bodyPr vert="horz" lIns="36000" tIns="45000" rIns="0" bIns="4500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32400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ca-ES" sz="1800" spc="-1">
                <a:latin typeface="Arial"/>
              </a:rPr>
              <a:t>Mapa de programació per motius que permeti programar per totes les vies de programació possible, incloent via web. </a:t>
            </a:r>
            <a:endParaRPr lang="ca-ES" sz="1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963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8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1" y="5764696"/>
            <a:ext cx="992159" cy="8297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45" y="5912407"/>
            <a:ext cx="752130" cy="44526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</p:spPr>
      </p:pic>
      <p:sp>
        <p:nvSpPr>
          <p:cNvPr id="7" name="PlaceHolder 2">
            <a:extLst>
              <a:ext uri="{FF2B5EF4-FFF2-40B4-BE49-F238E27FC236}">
                <a16:creationId xmlns:a16="http://schemas.microsoft.com/office/drawing/2014/main" id="{DF5C3ECA-FE17-A848-E3B2-7CEFE400B21E}"/>
              </a:ext>
            </a:extLst>
          </p:cNvPr>
          <p:cNvSpPr txBox="1">
            <a:spLocks/>
          </p:cNvSpPr>
          <p:nvPr/>
        </p:nvSpPr>
        <p:spPr>
          <a:xfrm>
            <a:off x="2937378" y="698070"/>
            <a:ext cx="8286120" cy="382320"/>
          </a:xfrm>
          <a:prstGeom prst="rect">
            <a:avLst/>
          </a:prstGeom>
          <a:noFill/>
          <a:ln w="0">
            <a:noFill/>
          </a:ln>
        </p:spPr>
        <p:txBody>
          <a:bodyPr vert="horz" lIns="36000" tIns="36000" rIns="0" bIns="3600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2000" spc="-1" dirty="0">
                <a:solidFill>
                  <a:srgbClr val="28B5B5"/>
                </a:solidFill>
                <a:latin typeface="Arial"/>
              </a:rPr>
              <a:t>Pla d’implementació</a:t>
            </a:r>
            <a:endParaRPr lang="ca-ES" sz="2000" spc="-1" dirty="0">
              <a:latin typeface="Arial"/>
            </a:endParaRPr>
          </a:p>
        </p:txBody>
      </p:sp>
      <p:graphicFrame>
        <p:nvGraphicFramePr>
          <p:cNvPr id="9" name="Tabla 5">
            <a:extLst>
              <a:ext uri="{FF2B5EF4-FFF2-40B4-BE49-F238E27FC236}">
                <a16:creationId xmlns:a16="http://schemas.microsoft.com/office/drawing/2014/main" id="{1FF0D8D7-FF29-19C5-7A36-243B965422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0504723"/>
              </p:ext>
            </p:extLst>
          </p:nvPr>
        </p:nvGraphicFramePr>
        <p:xfrm>
          <a:off x="3963832" y="1284870"/>
          <a:ext cx="7595065" cy="4937760"/>
        </p:xfrm>
        <a:graphic>
          <a:graphicData uri="http://schemas.openxmlformats.org/drawingml/2006/table">
            <a:tbl>
              <a:tblPr/>
              <a:tblGrid>
                <a:gridCol w="2507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9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9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84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15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a-ES" sz="10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Fases d’implementació del Projecte</a:t>
                      </a:r>
                      <a:endParaRPr lang="ca-ES" sz="1000" b="0" strike="noStrike" spc="-1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34656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a-ES" sz="10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Responsable i l’acció</a:t>
                      </a:r>
                      <a:endParaRPr lang="ca-ES" sz="10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34656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a-ES" sz="10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Acció</a:t>
                      </a:r>
                      <a:endParaRPr lang="ca-ES" sz="1000" b="0" strike="noStrike" spc="-1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34656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a-ES" sz="10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Estat</a:t>
                      </a:r>
                      <a:endParaRPr lang="ca-ES" sz="1000" b="0" strike="noStrike" spc="-1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3465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77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000" b="1" strike="noStrike" spc="-1" dirty="0">
                          <a:solidFill>
                            <a:srgbClr val="4F4C20"/>
                          </a:solidFill>
                          <a:latin typeface="Arial"/>
                          <a:ea typeface="DejaVu Sans"/>
                        </a:rPr>
                        <a:t>FASE 1: Validació de la taula de programació per motius</a:t>
                      </a:r>
                      <a:endParaRPr lang="ca-ES" sz="1000" b="1" strike="noStrike" spc="-1" dirty="0"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ca-ES" sz="1000" b="1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a-ES" sz="1000" b="0" strike="noStrike" spc="-1">
                          <a:solidFill>
                            <a:srgbClr val="4F4C20"/>
                          </a:solidFill>
                          <a:latin typeface="Arial"/>
                          <a:ea typeface="DejaVu Sans"/>
                        </a:rPr>
                        <a:t>Atenció a l’usuari i Direcció </a:t>
                      </a:r>
                      <a:endParaRPr lang="ca-ES" sz="1000" b="0" strike="noStrike" spc="-1"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ca-ES" sz="1000" b="0" strike="noStrike" spc="-1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D3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000" b="0" strike="noStrike" spc="-1" dirty="0">
                          <a:solidFill>
                            <a:srgbClr val="333333"/>
                          </a:solidFill>
                          <a:latin typeface="Arial"/>
                        </a:rPr>
                        <a:t>Revisar la taula motiu per motiu i detectar discrepàncies actuals</a:t>
                      </a:r>
                      <a:endParaRPr lang="ca-ES" sz="1000" b="0" strike="noStrike" spc="-1" dirty="0">
                        <a:solidFill>
                          <a:srgbClr val="333333"/>
                        </a:solidFill>
                        <a:latin typeface="Times New Roman"/>
                      </a:endParaRPr>
                    </a:p>
                    <a:p>
                      <a:endParaRPr lang="ca-ES" sz="1000" b="0" strike="noStrike" spc="-1" dirty="0">
                        <a:solidFill>
                          <a:srgbClr val="333333"/>
                        </a:solidFill>
                        <a:latin typeface="Times New Roman"/>
                      </a:endParaRPr>
                    </a:p>
                    <a:p>
                      <a:r>
                        <a:rPr lang="ca-ES" sz="1000" b="0" strike="noStrike" spc="-1" dirty="0">
                          <a:solidFill>
                            <a:srgbClr val="333333"/>
                          </a:solidFill>
                          <a:latin typeface="Arial"/>
                        </a:rPr>
                        <a:t>Compartir amb la resta de l’equip la validació.</a:t>
                      </a:r>
                      <a:endParaRPr lang="ca-ES" sz="1000" b="0" strike="noStrike" spc="-1" dirty="0">
                        <a:solidFill>
                          <a:srgbClr val="333333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a-ES" sz="1000" b="0" strike="noStrike" spc="-1" dirty="0">
                          <a:solidFill>
                            <a:srgbClr val="4F4C20"/>
                          </a:solidFill>
                          <a:latin typeface="Arial"/>
                          <a:ea typeface="DejaVu Sans"/>
                        </a:rPr>
                        <a:t>Realitzat</a:t>
                      </a:r>
                      <a:endParaRPr lang="ca-ES" sz="10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19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a-ES" sz="1000" b="1" strike="noStrike" spc="-1">
                          <a:solidFill>
                            <a:srgbClr val="4F4C20"/>
                          </a:solidFill>
                          <a:latin typeface="Arial"/>
                          <a:ea typeface="DejaVu Sans"/>
                        </a:rPr>
                        <a:t>FASE 2: Detecció de necessitats formatives de l’equip</a:t>
                      </a:r>
                      <a:endParaRPr lang="ca-ES" sz="1000" b="1" strike="noStrike" spc="-1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a-ES" sz="1000" b="0" strike="noStrike" spc="-1">
                          <a:solidFill>
                            <a:srgbClr val="4F4C20"/>
                          </a:solidFill>
                          <a:latin typeface="Arial"/>
                          <a:ea typeface="DejaVu Sans"/>
                        </a:rPr>
                        <a:t>Direcció</a:t>
                      </a:r>
                      <a:endParaRPr lang="ca-ES" sz="1000" b="0" strike="noStrike" spc="-1"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ca-ES" sz="1000" b="0" strike="noStrike" spc="-1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000" b="0" strike="noStrike" spc="-1" dirty="0">
                          <a:solidFill>
                            <a:srgbClr val="333333"/>
                          </a:solidFill>
                          <a:latin typeface="Arial"/>
                        </a:rPr>
                        <a:t>Completar matriu de desenvolupament de cada rol professional.</a:t>
                      </a:r>
                    </a:p>
                    <a:p>
                      <a:endParaRPr lang="ca-ES" sz="1000" b="0" strike="noStrike" spc="-1" dirty="0">
                        <a:solidFill>
                          <a:srgbClr val="333333"/>
                        </a:solidFill>
                        <a:latin typeface="Arial"/>
                      </a:endParaRPr>
                    </a:p>
                    <a:p>
                      <a:r>
                        <a:rPr lang="ca-ES" sz="1000" b="0" strike="noStrike" spc="-1" dirty="0">
                          <a:solidFill>
                            <a:srgbClr val="333333"/>
                          </a:solidFill>
                          <a:latin typeface="Arial"/>
                        </a:rPr>
                        <a:t>Elaboració d’un pla de formació.</a:t>
                      </a:r>
                    </a:p>
                    <a:p>
                      <a:endParaRPr lang="ca-ES" sz="1000" b="0" strike="noStrike" spc="-1" dirty="0">
                        <a:solidFill>
                          <a:srgbClr val="333333"/>
                        </a:solidFill>
                        <a:latin typeface="Arial"/>
                      </a:endParaRPr>
                    </a:p>
                    <a:p>
                      <a:r>
                        <a:rPr lang="ca-ES" sz="1000" b="0" strike="noStrike" spc="-1" dirty="0" err="1">
                          <a:solidFill>
                            <a:srgbClr val="333333"/>
                          </a:solidFill>
                          <a:latin typeface="Arial"/>
                        </a:rPr>
                        <a:t>Calendarització</a:t>
                      </a:r>
                      <a:endParaRPr lang="ca-ES" sz="1000" b="0" strike="noStrike" spc="-1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a-ES" sz="1000" b="0" strike="noStrike" spc="-1" dirty="0">
                          <a:solidFill>
                            <a:srgbClr val="4F4C20"/>
                          </a:solidFill>
                          <a:latin typeface="Arial"/>
                          <a:ea typeface="DejaVu Sans"/>
                        </a:rPr>
                        <a:t>Realitzat</a:t>
                      </a:r>
                      <a:endParaRPr lang="ca-ES" sz="10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4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000" b="1" strike="noStrike" spc="-1">
                          <a:solidFill>
                            <a:srgbClr val="4F4C20"/>
                          </a:solidFill>
                          <a:latin typeface="Arial"/>
                          <a:ea typeface="DejaVu Sans"/>
                        </a:rPr>
                        <a:t>FASE 3: Implementació i seguiment </a:t>
                      </a:r>
                      <a:endParaRPr lang="ca-ES" sz="1000" b="1" strike="noStrike" spc="-1"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ca-ES" sz="1000" b="1" strike="noStrike" spc="-1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a-ES" sz="1000" b="0" strike="noStrike" spc="-1">
                          <a:solidFill>
                            <a:srgbClr val="4F4C20"/>
                          </a:solidFill>
                          <a:latin typeface="Arial"/>
                          <a:ea typeface="DejaVu Sans"/>
                        </a:rPr>
                        <a:t>Direcció</a:t>
                      </a:r>
                      <a:endParaRPr lang="ca-ES" sz="1000" b="0" strike="noStrike" spc="-1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D3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000" b="0" strike="noStrike" spc="-1" dirty="0">
                          <a:solidFill>
                            <a:srgbClr val="333333"/>
                          </a:solidFill>
                          <a:latin typeface="Arial"/>
                        </a:rPr>
                        <a:t>Algoritme de circuits segons agendes</a:t>
                      </a:r>
                    </a:p>
                    <a:p>
                      <a:endParaRPr lang="ca-ES" sz="1000" b="0" strike="noStrike" spc="-1" dirty="0">
                        <a:solidFill>
                          <a:srgbClr val="333333"/>
                        </a:solidFill>
                        <a:latin typeface="Arial"/>
                      </a:endParaRPr>
                    </a:p>
                    <a:p>
                      <a:r>
                        <a:rPr lang="ca-ES" sz="1000" b="0" strike="noStrike" spc="-1" dirty="0">
                          <a:solidFill>
                            <a:srgbClr val="333333"/>
                          </a:solidFill>
                          <a:latin typeface="Arial"/>
                        </a:rPr>
                        <a:t>Posada en marxa de la taula «temporal»</a:t>
                      </a:r>
                    </a:p>
                    <a:p>
                      <a:endParaRPr lang="ca-ES" sz="1000" b="0" strike="noStrike" spc="-1" dirty="0">
                        <a:solidFill>
                          <a:srgbClr val="333333"/>
                        </a:solidFill>
                        <a:latin typeface="Arial"/>
                      </a:endParaRPr>
                    </a:p>
                    <a:p>
                      <a:r>
                        <a:rPr lang="ca-ES" sz="1000" b="0" strike="noStrike" spc="-1" dirty="0">
                          <a:solidFill>
                            <a:srgbClr val="333333"/>
                          </a:solidFill>
                          <a:latin typeface="Arial"/>
                        </a:rPr>
                        <a:t>Seguiment i indicadors</a:t>
                      </a:r>
                    </a:p>
                    <a:p>
                      <a:endParaRPr lang="ca-ES" sz="1000" b="0" strike="noStrike" spc="-1" dirty="0">
                        <a:solidFill>
                          <a:srgbClr val="333333"/>
                        </a:solidFill>
                        <a:latin typeface="Arial"/>
                      </a:endParaRPr>
                    </a:p>
                    <a:p>
                      <a:r>
                        <a:rPr lang="ca-ES" sz="1000" b="0" strike="noStrike" spc="-1" dirty="0">
                          <a:solidFill>
                            <a:srgbClr val="333333"/>
                          </a:solidFill>
                          <a:latin typeface="Arial"/>
                        </a:rPr>
                        <a:t>Actualització de la matriu de desenvolupament professional</a:t>
                      </a:r>
                    </a:p>
                    <a:p>
                      <a:endParaRPr lang="ca-ES" sz="1000" b="0" strike="noStrike" spc="-1" dirty="0">
                        <a:solidFill>
                          <a:srgbClr val="333333"/>
                        </a:solidFill>
                        <a:latin typeface="Arial"/>
                      </a:endParaRPr>
                    </a:p>
                    <a:p>
                      <a:r>
                        <a:rPr lang="ca-ES" sz="1000" b="0" strike="noStrike" spc="-1" dirty="0">
                          <a:solidFill>
                            <a:srgbClr val="333333"/>
                          </a:solidFill>
                          <a:latin typeface="Arial"/>
                        </a:rPr>
                        <a:t>Ajust de la taula segons evolució de la formació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a-ES" sz="1000" b="0" strike="noStrike" spc="-1" dirty="0">
                          <a:solidFill>
                            <a:srgbClr val="4F4C20"/>
                          </a:solidFill>
                          <a:latin typeface="Arial"/>
                          <a:ea typeface="DejaVu Sans"/>
                        </a:rPr>
                        <a:t>En </a:t>
                      </a:r>
                      <a:r>
                        <a:rPr lang="ca-ES" sz="1000" b="0" strike="noStrike" spc="-1" dirty="0" err="1">
                          <a:solidFill>
                            <a:srgbClr val="4F4C20"/>
                          </a:solidFill>
                          <a:latin typeface="Arial"/>
                          <a:ea typeface="DejaVu Sans"/>
                        </a:rPr>
                        <a:t>procès</a:t>
                      </a:r>
                      <a:endParaRPr lang="ca-ES" sz="10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7186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8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1" y="5764696"/>
            <a:ext cx="992159" cy="8297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45" y="5912407"/>
            <a:ext cx="752130" cy="44526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</p:spPr>
      </p:pic>
      <p:sp>
        <p:nvSpPr>
          <p:cNvPr id="4" name="PlaceHolder 3">
            <a:extLst>
              <a:ext uri="{FF2B5EF4-FFF2-40B4-BE49-F238E27FC236}">
                <a16:creationId xmlns:a16="http://schemas.microsoft.com/office/drawing/2014/main" id="{D9F059A2-2B72-DD1B-4662-D9EADF5C2990}"/>
              </a:ext>
            </a:extLst>
          </p:cNvPr>
          <p:cNvSpPr txBox="1">
            <a:spLocks/>
          </p:cNvSpPr>
          <p:nvPr/>
        </p:nvSpPr>
        <p:spPr>
          <a:xfrm>
            <a:off x="3236317" y="851614"/>
            <a:ext cx="8286120" cy="3891240"/>
          </a:xfrm>
          <a:prstGeom prst="rect">
            <a:avLst/>
          </a:prstGeom>
          <a:noFill/>
          <a:ln w="0">
            <a:noFill/>
          </a:ln>
        </p:spPr>
        <p:txBody>
          <a:bodyPr vert="horz" lIns="36000" tIns="45000" rIns="0" bIns="4500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1800" b="1" spc="-1">
                <a:solidFill>
                  <a:srgbClr val="333333"/>
                </a:solidFill>
                <a:latin typeface="Arial"/>
              </a:rPr>
              <a:t>Projecte intern de 9E mitjançant la metodologia lean-healthcare ( A3), novembre 2022. </a:t>
            </a: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a-ES" sz="1800" b="1" spc="-1" dirty="0">
              <a:solidFill>
                <a:srgbClr val="333333"/>
              </a:solidFill>
              <a:latin typeface="Arial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A6ACFB6-D970-E4F1-B8AC-E4CD6CD4D04A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759449" y="1660087"/>
            <a:ext cx="7020000" cy="425232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662826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8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1" y="5764696"/>
            <a:ext cx="992159" cy="8297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45" y="5912407"/>
            <a:ext cx="752130" cy="44526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</p:spPr>
      </p:pic>
      <p:sp>
        <p:nvSpPr>
          <p:cNvPr id="4" name="PlaceHolder 2">
            <a:extLst>
              <a:ext uri="{FF2B5EF4-FFF2-40B4-BE49-F238E27FC236}">
                <a16:creationId xmlns:a16="http://schemas.microsoft.com/office/drawing/2014/main" id="{9FDA856F-EC43-2C56-696F-E2E29FD55C92}"/>
              </a:ext>
            </a:extLst>
          </p:cNvPr>
          <p:cNvSpPr txBox="1">
            <a:spLocks/>
          </p:cNvSpPr>
          <p:nvPr/>
        </p:nvSpPr>
        <p:spPr>
          <a:xfrm>
            <a:off x="2919794" y="889428"/>
            <a:ext cx="8286120" cy="382320"/>
          </a:xfrm>
          <a:prstGeom prst="rect">
            <a:avLst/>
          </a:prstGeom>
          <a:noFill/>
          <a:ln w="0">
            <a:noFill/>
          </a:ln>
        </p:spPr>
        <p:txBody>
          <a:bodyPr vert="horz" lIns="36000" tIns="36000" rIns="0" bIns="3600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2000" spc="-1">
                <a:solidFill>
                  <a:srgbClr val="28B5B5"/>
                </a:solidFill>
                <a:latin typeface="Arial"/>
              </a:rPr>
              <a:t>Indicadors i avaluació de l’impacte</a:t>
            </a:r>
            <a:endParaRPr lang="ca-ES" sz="2000" spc="-1" dirty="0">
              <a:latin typeface="Arial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B8346880-8BFF-0AA0-5288-7047CD01A83B}"/>
              </a:ext>
            </a:extLst>
          </p:cNvPr>
          <p:cNvSpPr txBox="1">
            <a:spLocks/>
          </p:cNvSpPr>
          <p:nvPr/>
        </p:nvSpPr>
        <p:spPr>
          <a:xfrm>
            <a:off x="3703622" y="1875172"/>
            <a:ext cx="8286120" cy="3891240"/>
          </a:xfrm>
          <a:prstGeom prst="rect">
            <a:avLst/>
          </a:prstGeom>
          <a:noFill/>
          <a:ln w="0">
            <a:noFill/>
          </a:ln>
        </p:spPr>
        <p:txBody>
          <a:bodyPr vert="horz" lIns="36000" tIns="45000" rIns="0" bIns="4500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400" spc="-1">
                <a:solidFill>
                  <a:srgbClr val="333333"/>
                </a:solidFill>
                <a:latin typeface="Arial"/>
              </a:rPr>
              <a:t>Reducció d’un 20% de les 9e forçades.</a:t>
            </a: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400" spc="-1">
                <a:solidFill>
                  <a:srgbClr val="333333"/>
                </a:solidFill>
                <a:latin typeface="Arial"/>
              </a:rPr>
              <a:t>Pendent de valoració de l’impacte a l’accessibilitat de les 9C.</a:t>
            </a: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400" spc="-1">
                <a:solidFill>
                  <a:srgbClr val="333333"/>
                </a:solidFill>
                <a:latin typeface="Arial"/>
              </a:rPr>
              <a:t>Enquesta de satisfacció interna post-implementació a tot l’estament d’Atenció a l’Usuari.</a:t>
            </a:r>
            <a:endParaRPr lang="ca-ES" sz="2400" spc="-1" dirty="0">
              <a:solidFill>
                <a:srgbClr val="33333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0482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8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1" y="5764696"/>
            <a:ext cx="992159" cy="8297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45" y="5912407"/>
            <a:ext cx="752130" cy="44526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</p:spPr>
      </p:pic>
      <p:sp>
        <p:nvSpPr>
          <p:cNvPr id="4" name="PlaceHolder 2">
            <a:extLst>
              <a:ext uri="{FF2B5EF4-FFF2-40B4-BE49-F238E27FC236}">
                <a16:creationId xmlns:a16="http://schemas.microsoft.com/office/drawing/2014/main" id="{9FDA856F-EC43-2C56-696F-E2E29FD55C92}"/>
              </a:ext>
            </a:extLst>
          </p:cNvPr>
          <p:cNvSpPr txBox="1">
            <a:spLocks/>
          </p:cNvSpPr>
          <p:nvPr/>
        </p:nvSpPr>
        <p:spPr>
          <a:xfrm>
            <a:off x="2919794" y="889428"/>
            <a:ext cx="8286120" cy="382320"/>
          </a:xfrm>
          <a:prstGeom prst="rect">
            <a:avLst/>
          </a:prstGeom>
          <a:noFill/>
          <a:ln w="0">
            <a:noFill/>
          </a:ln>
        </p:spPr>
        <p:txBody>
          <a:bodyPr vert="horz" lIns="36000" tIns="36000" rIns="0" bIns="3600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2000" spc="-1">
                <a:solidFill>
                  <a:srgbClr val="28B5B5"/>
                </a:solidFill>
                <a:latin typeface="Arial"/>
              </a:rPr>
              <a:t>Indicadors i avaluació de l’impacte</a:t>
            </a:r>
            <a:endParaRPr lang="ca-ES" sz="2000" spc="-1" dirty="0">
              <a:latin typeface="Arial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1BB3759A-7B59-6D4C-117F-CCA8D6FB06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2667206"/>
              </p:ext>
            </p:extLst>
          </p:nvPr>
        </p:nvGraphicFramePr>
        <p:xfrm>
          <a:off x="2811847" y="1908736"/>
          <a:ext cx="4002840" cy="4111920"/>
        </p:xfrm>
        <a:graphic>
          <a:graphicData uri="http://schemas.openxmlformats.org/drawingml/2006/table">
            <a:tbl>
              <a:tblPr/>
              <a:tblGrid>
                <a:gridCol w="4002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3480">
                <a:tc>
                  <a:txBody>
                    <a:bodyPr/>
                    <a:lstStyle/>
                    <a:p>
                      <a:r>
                        <a:rPr lang="ca-ES" sz="1050" b="1" strike="noStrike" spc="-1">
                          <a:latin typeface="Arial"/>
                        </a:rPr>
                        <a:t>És útil la taula de planificació?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198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480">
                <a:tc>
                  <a:txBody>
                    <a:bodyPr/>
                    <a:lstStyle/>
                    <a:p>
                      <a:r>
                        <a:rPr lang="ca-ES" sz="1050" b="1" strike="noStrike" spc="-1" dirty="0">
                          <a:latin typeface="Arial"/>
                        </a:rPr>
                        <a:t>Creus que han incrementat les incidències de programació amb la taula?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33A3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480">
                <a:tc>
                  <a:txBody>
                    <a:bodyPr/>
                    <a:lstStyle/>
                    <a:p>
                      <a:r>
                        <a:rPr lang="ca-ES" sz="1050" b="1" strike="noStrike" spc="-1">
                          <a:latin typeface="Arial"/>
                        </a:rPr>
                        <a:t>Arran de la implantació de la taula heu detectat més conflictes amb els usuaris?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7B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480">
                <a:tc>
                  <a:txBody>
                    <a:bodyPr/>
                    <a:lstStyle/>
                    <a:p>
                      <a:r>
                        <a:rPr lang="ca-ES" sz="1050" b="1" strike="noStrike" spc="-1">
                          <a:latin typeface="Arial"/>
                        </a:rPr>
                        <a:t>Arran de la implantació de la taula heu detectat més conflictes amb els professionals? 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33A3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0680">
                <a:tc>
                  <a:txBody>
                    <a:bodyPr/>
                    <a:lstStyle/>
                    <a:p>
                      <a:r>
                        <a:rPr lang="ca-ES" sz="1050" b="1" strike="noStrike" spc="-1">
                          <a:latin typeface="Arial"/>
                        </a:rPr>
                        <a:t>El format imprès de la taula us resulta àgil per a la programació?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7B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480">
                <a:tc>
                  <a:txBody>
                    <a:bodyPr/>
                    <a:lstStyle/>
                    <a:p>
                      <a:r>
                        <a:rPr lang="ca-ES" sz="1050" b="1" strike="noStrike" spc="-1">
                          <a:latin typeface="Arial"/>
                        </a:rPr>
                        <a:t>Us agrada aquest sistema de programació?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33A3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3840">
                <a:tc>
                  <a:txBody>
                    <a:bodyPr/>
                    <a:lstStyle/>
                    <a:p>
                      <a:r>
                        <a:rPr lang="ca-ES" sz="1050" b="1" strike="noStrike" spc="-1" dirty="0">
                          <a:latin typeface="Arial"/>
                        </a:rPr>
                        <a:t>Creieu que s'han reduït les visites forçades després d'implantar l'ús de la taula en el nostre centre?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7B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6D8D0EFE-2D67-88CE-39CC-041B05185029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6937379" y="1908736"/>
            <a:ext cx="5220360" cy="3600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40739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8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1" y="5764696"/>
            <a:ext cx="992159" cy="8297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45" y="5912407"/>
            <a:ext cx="752130" cy="44526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</p:spPr>
      </p:pic>
      <p:sp>
        <p:nvSpPr>
          <p:cNvPr id="4" name="PlaceHolder 2">
            <a:extLst>
              <a:ext uri="{FF2B5EF4-FFF2-40B4-BE49-F238E27FC236}">
                <a16:creationId xmlns:a16="http://schemas.microsoft.com/office/drawing/2014/main" id="{9FDA856F-EC43-2C56-696F-E2E29FD55C92}"/>
              </a:ext>
            </a:extLst>
          </p:cNvPr>
          <p:cNvSpPr txBox="1">
            <a:spLocks/>
          </p:cNvSpPr>
          <p:nvPr/>
        </p:nvSpPr>
        <p:spPr>
          <a:xfrm>
            <a:off x="2919794" y="889428"/>
            <a:ext cx="8286120" cy="382320"/>
          </a:xfrm>
          <a:prstGeom prst="rect">
            <a:avLst/>
          </a:prstGeom>
          <a:noFill/>
          <a:ln w="0">
            <a:noFill/>
          </a:ln>
        </p:spPr>
        <p:txBody>
          <a:bodyPr vert="horz" lIns="36000" tIns="36000" rIns="0" bIns="3600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2000" b="0" strike="noStrike" spc="-1" dirty="0">
                <a:solidFill>
                  <a:srgbClr val="34656C"/>
                </a:solidFill>
                <a:latin typeface="Arial"/>
              </a:rPr>
              <a:t>Lliçons apreses</a:t>
            </a:r>
            <a:endParaRPr lang="ca-ES" sz="2000" spc="-1" dirty="0">
              <a:latin typeface="Arial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B8346880-8BFF-0AA0-5288-7047CD01A83B}"/>
              </a:ext>
            </a:extLst>
          </p:cNvPr>
          <p:cNvSpPr txBox="1">
            <a:spLocks/>
          </p:cNvSpPr>
          <p:nvPr/>
        </p:nvSpPr>
        <p:spPr>
          <a:xfrm>
            <a:off x="3905880" y="1916722"/>
            <a:ext cx="7991649" cy="3847973"/>
          </a:xfrm>
          <a:prstGeom prst="rect">
            <a:avLst/>
          </a:prstGeom>
          <a:noFill/>
          <a:ln w="0">
            <a:noFill/>
          </a:ln>
        </p:spPr>
        <p:txBody>
          <a:bodyPr vert="horz" lIns="36000" tIns="45000" rIns="0" bIns="4500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1080" indent="-181080" algn="just">
              <a:lnSpc>
                <a:spcPct val="100000"/>
              </a:lnSpc>
              <a:spcBef>
                <a:spcPts val="360"/>
              </a:spcBef>
              <a:buClr>
                <a:srgbClr val="4F4C20"/>
              </a:buClr>
              <a:buFont typeface="Arial"/>
              <a:buChar char="•"/>
            </a:pPr>
            <a:r>
              <a:rPr lang="ca-ES" sz="2400" b="0" strike="noStrike" spc="-1" dirty="0">
                <a:solidFill>
                  <a:srgbClr val="4F4C20"/>
                </a:solidFill>
                <a:latin typeface="Arial"/>
              </a:rPr>
              <a:t>Es pot reduir la variabilitat interprofessional amb l’estandardització i millorar l’accessibilitat de l’agenda.</a:t>
            </a:r>
            <a:endParaRPr lang="ca-ES" sz="2400" b="0" strike="noStrike" spc="-1" dirty="0">
              <a:latin typeface="Arial"/>
            </a:endParaRPr>
          </a:p>
          <a:p>
            <a:pPr marL="181080" indent="-181080" algn="just">
              <a:lnSpc>
                <a:spcPct val="100000"/>
              </a:lnSpc>
              <a:spcBef>
                <a:spcPts val="360"/>
              </a:spcBef>
              <a:buClr>
                <a:srgbClr val="4F4C20"/>
              </a:buClr>
              <a:buFont typeface="Arial"/>
              <a:buChar char="•"/>
            </a:pPr>
            <a:r>
              <a:rPr lang="ca-ES" sz="2400" b="0" strike="noStrike" spc="-1" dirty="0">
                <a:solidFill>
                  <a:srgbClr val="4F4C20"/>
                </a:solidFill>
                <a:latin typeface="Arial"/>
              </a:rPr>
              <a:t>Durant el </a:t>
            </a:r>
            <a:r>
              <a:rPr lang="ca-ES" sz="2400" b="0" strike="noStrike" spc="-1" dirty="0" err="1">
                <a:solidFill>
                  <a:srgbClr val="4F4C20"/>
                </a:solidFill>
                <a:latin typeface="Arial"/>
              </a:rPr>
              <a:t>procès</a:t>
            </a:r>
            <a:r>
              <a:rPr lang="ca-ES" sz="2400" b="0" strike="noStrike" spc="-1" dirty="0">
                <a:solidFill>
                  <a:srgbClr val="4F4C20"/>
                </a:solidFill>
                <a:latin typeface="Arial"/>
              </a:rPr>
              <a:t> de re-educació dels  pacients s’incrementa la seva insatisfacció.</a:t>
            </a:r>
            <a:endParaRPr lang="ca-ES" sz="2400" b="0" strike="noStrike" spc="-1" dirty="0">
              <a:latin typeface="Arial"/>
            </a:endParaRPr>
          </a:p>
          <a:p>
            <a:pPr marL="181080" indent="-181080" algn="just">
              <a:lnSpc>
                <a:spcPct val="100000"/>
              </a:lnSpc>
              <a:spcBef>
                <a:spcPts val="360"/>
              </a:spcBef>
              <a:buClr>
                <a:srgbClr val="4F4C20"/>
              </a:buClr>
              <a:buFont typeface="Arial"/>
              <a:buChar char="•"/>
            </a:pPr>
            <a:r>
              <a:rPr lang="ca-ES" sz="2400" b="0" strike="noStrike" spc="-1" dirty="0">
                <a:solidFill>
                  <a:srgbClr val="4F4C20"/>
                </a:solidFill>
                <a:latin typeface="Arial"/>
              </a:rPr>
              <a:t>Algun dels motius de programació té excepcions que no estan reconegudes encara a la matriu. Per aquest motiu, es important anar actualitzant la matriu de desenvolupament professional. </a:t>
            </a:r>
            <a:endParaRPr lang="ca-ES" sz="2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5247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superiores cortadas 1">
            <a:extLst>
              <a:ext uri="{FF2B5EF4-FFF2-40B4-BE49-F238E27FC236}">
                <a16:creationId xmlns:a16="http://schemas.microsoft.com/office/drawing/2014/main" id="{5DFC9F4D-6025-6D1A-91E7-DA4DECD48998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0BCF4AA3-75F4-D703-C144-D32097437EE8}"/>
              </a:ext>
            </a:extLst>
          </p:cNvPr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8" name="Trapecio 7">
            <a:extLst>
              <a:ext uri="{FF2B5EF4-FFF2-40B4-BE49-F238E27FC236}">
                <a16:creationId xmlns:a16="http://schemas.microsoft.com/office/drawing/2014/main" id="{D18C86C9-22AF-788B-6E77-B24FA294A618}"/>
              </a:ext>
            </a:extLst>
          </p:cNvPr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E5B3F530-7DC8-1049-0CAE-FAB8D46B6894}"/>
              </a:ext>
            </a:extLst>
          </p:cNvPr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859EE9-1ED9-7FD1-CB6D-58ADDFEA7B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8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E6DE18-7E4B-0ECA-4437-A6BCE89BA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1" y="5764696"/>
            <a:ext cx="992159" cy="8297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F678B0-0C82-0F4F-E55E-BB7B2F649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45" y="5912407"/>
            <a:ext cx="752130" cy="44526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EBC291-E83F-04BF-D2A5-C35340270C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</p:spPr>
      </p:pic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815F14C1-2173-A34F-9801-154E92F074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0566242"/>
              </p:ext>
            </p:extLst>
          </p:nvPr>
        </p:nvGraphicFramePr>
        <p:xfrm>
          <a:off x="4930825" y="494269"/>
          <a:ext cx="3833813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6" imgW="8019773" imgH="11334404" progId="AcroExch.Document.DC">
                  <p:embed/>
                </p:oleObj>
              </mc:Choice>
              <mc:Fallback>
                <p:oleObj name="Acrobat Document" r:id="rId6" imgW="8019773" imgH="1133440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30825" y="494269"/>
                        <a:ext cx="3833813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8188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E5F95CE-1FCC-953A-4D5D-D691D17BAB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4"/>
          <a:stretch/>
        </p:blipFill>
        <p:spPr>
          <a:xfrm>
            <a:off x="2728155" y="1053426"/>
            <a:ext cx="7457336" cy="4515061"/>
          </a:xfrm>
          <a:prstGeom prst="rect">
            <a:avLst/>
          </a:prstGeom>
        </p:spPr>
      </p:pic>
      <p:sp>
        <p:nvSpPr>
          <p:cNvPr id="5" name="Rectángulo: esquinas superiores cortadas 4">
            <a:extLst>
              <a:ext uri="{FF2B5EF4-FFF2-40B4-BE49-F238E27FC236}">
                <a16:creationId xmlns:a16="http://schemas.microsoft.com/office/drawing/2014/main" id="{333EACED-0F36-684C-3A60-8215A4C27EA2}"/>
              </a:ext>
            </a:extLst>
          </p:cNvPr>
          <p:cNvSpPr/>
          <p:nvPr/>
        </p:nvSpPr>
        <p:spPr>
          <a:xfrm rot="16200000">
            <a:off x="8244450" y="2913819"/>
            <a:ext cx="6864743" cy="1030357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0C4E84"/>
          </a:solidFill>
          <a:ln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Rectángulo: esquinas superiores cortadas 7">
            <a:extLst>
              <a:ext uri="{FF2B5EF4-FFF2-40B4-BE49-F238E27FC236}">
                <a16:creationId xmlns:a16="http://schemas.microsoft.com/office/drawing/2014/main" id="{680F61CF-0AC1-B2CD-CE1B-F8F7B7AAAF35}"/>
              </a:ext>
            </a:extLst>
          </p:cNvPr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solidFill>
              <a:srgbClr val="FAB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1" name="Trapecio 10">
            <a:extLst>
              <a:ext uri="{FF2B5EF4-FFF2-40B4-BE49-F238E27FC236}">
                <a16:creationId xmlns:a16="http://schemas.microsoft.com/office/drawing/2014/main" id="{27DE6039-FAB6-EC04-79C6-E0A002235D54}"/>
              </a:ext>
            </a:extLst>
          </p:cNvPr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2" name="Trapecio 11">
            <a:extLst>
              <a:ext uri="{FF2B5EF4-FFF2-40B4-BE49-F238E27FC236}">
                <a16:creationId xmlns:a16="http://schemas.microsoft.com/office/drawing/2014/main" id="{C1FE6CB1-14CC-8B8D-BCA5-20B0BAA784BD}"/>
              </a:ext>
            </a:extLst>
          </p:cNvPr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name="adj" fmla="val 97114"/>
            </a:avLst>
          </a:prstGeom>
          <a:solidFill>
            <a:srgbClr val="FABD0B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sp>
        <p:nvSpPr>
          <p:cNvPr id="13" name="Trapecio 12">
            <a:extLst>
              <a:ext uri="{FF2B5EF4-FFF2-40B4-BE49-F238E27FC236}">
                <a16:creationId xmlns:a16="http://schemas.microsoft.com/office/drawing/2014/main" id="{E7737700-B65E-0A90-9344-6224006DA365}"/>
              </a:ext>
            </a:extLst>
          </p:cNvPr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name="adj" fmla="val 97114"/>
            </a:avLst>
          </a:prstGeom>
          <a:noFill/>
          <a:ln w="19050">
            <a:solidFill>
              <a:srgbClr val="0C4E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0C4E84"/>
              </a:solidFill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456FADD-7BE0-1ABC-622E-E1BE6C36C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8" y="3460662"/>
            <a:ext cx="1599740" cy="133791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B301821-0703-2A8D-B166-02F2B4ED9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4" y="5188351"/>
            <a:ext cx="1316797" cy="77954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DC46443-285D-346F-8AFE-4DC2EE46FC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7" b="32831"/>
          <a:stretch/>
        </p:blipFill>
        <p:spPr>
          <a:xfrm>
            <a:off x="40501" y="1808287"/>
            <a:ext cx="3505200" cy="126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075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476</Words>
  <Application>Microsoft Office PowerPoint</Application>
  <PresentationFormat>Panorámica</PresentationFormat>
  <Paragraphs>72</Paragraphs>
  <Slides>14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Tema de Office</vt:lpstr>
      <vt:lpstr>Adobe Acrobat Document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</dc:creator>
  <cp:lastModifiedBy>Sigfredo Cabral</cp:lastModifiedBy>
  <cp:revision>8</cp:revision>
  <dcterms:created xsi:type="dcterms:W3CDTF">2023-07-05T14:33:06Z</dcterms:created>
  <dcterms:modified xsi:type="dcterms:W3CDTF">2023-10-02T09:55:04Z</dcterms:modified>
</cp:coreProperties>
</file>