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hnr7ZSoA759uhlLL2J1vX2GFBu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841f1dcd81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/>
              <a:t>Explicar que el CD hi ha una cinquantena d’usuaris que mantenien el seu equip de salut habitual i que en cas de descompensació es traslladava l’usuari al CAP per tal de ser atès </a:t>
            </a:r>
            <a:endParaRPr/>
          </a:p>
        </p:txBody>
      </p:sp>
      <p:sp>
        <p:nvSpPr>
          <p:cNvPr id="126" name="Google Shape;126;g2841f1dcd81_0_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80bd6f7eec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280bd6f7eec_0_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80bd6f7ee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g280bd6f7eec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80bd6f7eec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g280bd6f7eec_0_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80bd6f7eec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g280bd6f7eec_0_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849b44d50f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g2849b44d50f_1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841f1dcd81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g2841f1dcd81_0_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849b44d50f_1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g2849b44d50f_1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28dcb172c5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g28dcb172c52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16.jpg"/><Relationship Id="rId5" Type="http://schemas.openxmlformats.org/officeDocument/2006/relationships/image" Target="../media/image11.jpg"/><Relationship Id="rId6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16.jpg"/><Relationship Id="rId5" Type="http://schemas.openxmlformats.org/officeDocument/2006/relationships/image" Target="../media/image11.jpg"/><Relationship Id="rId6" Type="http://schemas.openxmlformats.org/officeDocument/2006/relationships/image" Target="../media/image2.png"/><Relationship Id="rId7" Type="http://schemas.openxmlformats.org/officeDocument/2006/relationships/image" Target="../media/image9.jpg"/><Relationship Id="rId8" Type="http://schemas.openxmlformats.org/officeDocument/2006/relationships/image" Target="../media/image1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16.jpg"/><Relationship Id="rId5" Type="http://schemas.openxmlformats.org/officeDocument/2006/relationships/image" Target="../media/image11.jpg"/><Relationship Id="rId6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16.jpg"/><Relationship Id="rId5" Type="http://schemas.openxmlformats.org/officeDocument/2006/relationships/image" Target="../media/image11.jpg"/><Relationship Id="rId6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Relationship Id="rId4" Type="http://schemas.openxmlformats.org/officeDocument/2006/relationships/image" Target="../media/image16.jpg"/><Relationship Id="rId5" Type="http://schemas.openxmlformats.org/officeDocument/2006/relationships/image" Target="../media/image11.jpg"/><Relationship Id="rId6" Type="http://schemas.openxmlformats.org/officeDocument/2006/relationships/image" Target="../media/image2.png"/><Relationship Id="rId7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Relationship Id="rId4" Type="http://schemas.openxmlformats.org/officeDocument/2006/relationships/image" Target="../media/image16.jpg"/><Relationship Id="rId5" Type="http://schemas.openxmlformats.org/officeDocument/2006/relationships/image" Target="../media/image11.jpg"/><Relationship Id="rId6" Type="http://schemas.openxmlformats.org/officeDocument/2006/relationships/image" Target="../media/image2.png"/><Relationship Id="rId7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Relationship Id="rId4" Type="http://schemas.openxmlformats.org/officeDocument/2006/relationships/image" Target="../media/image16.jpg"/><Relationship Id="rId5" Type="http://schemas.openxmlformats.org/officeDocument/2006/relationships/image" Target="../media/image11.jpg"/><Relationship Id="rId6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Relationship Id="rId4" Type="http://schemas.openxmlformats.org/officeDocument/2006/relationships/image" Target="../media/image16.jpg"/><Relationship Id="rId5" Type="http://schemas.openxmlformats.org/officeDocument/2006/relationships/image" Target="../media/image11.jpg"/><Relationship Id="rId6" Type="http://schemas.openxmlformats.org/officeDocument/2006/relationships/image" Target="../media/image2.png"/><Relationship Id="rId7" Type="http://schemas.openxmlformats.org/officeDocument/2006/relationships/image" Target="../media/image7.png"/><Relationship Id="rId8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Relationship Id="rId4" Type="http://schemas.openxmlformats.org/officeDocument/2006/relationships/image" Target="../media/image16.jpg"/><Relationship Id="rId5" Type="http://schemas.openxmlformats.org/officeDocument/2006/relationships/image" Target="../media/image11.jpg"/><Relationship Id="rId6" Type="http://schemas.openxmlformats.org/officeDocument/2006/relationships/image" Target="../media/image2.png"/><Relationship Id="rId7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Relationship Id="rId4" Type="http://schemas.openxmlformats.org/officeDocument/2006/relationships/image" Target="../media/image16.jpg"/><Relationship Id="rId5" Type="http://schemas.openxmlformats.org/officeDocument/2006/relationships/image" Target="../media/image11.jpg"/><Relationship Id="rId6" Type="http://schemas.openxmlformats.org/officeDocument/2006/relationships/image" Target="../media/image2.png"/><Relationship Id="rId7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Relationship Id="rId4" Type="http://schemas.openxmlformats.org/officeDocument/2006/relationships/image" Target="../media/image16.jpg"/><Relationship Id="rId5" Type="http://schemas.openxmlformats.org/officeDocument/2006/relationships/image" Target="../media/image11.jpg"/><Relationship Id="rId6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Relationship Id="rId4" Type="http://schemas.openxmlformats.org/officeDocument/2006/relationships/image" Target="../media/image16.jpg"/><Relationship Id="rId5" Type="http://schemas.openxmlformats.org/officeDocument/2006/relationships/image" Target="../media/image11.jpg"/><Relationship Id="rId6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g"/><Relationship Id="rId4" Type="http://schemas.openxmlformats.org/officeDocument/2006/relationships/image" Target="../media/image16.jpg"/><Relationship Id="rId5" Type="http://schemas.openxmlformats.org/officeDocument/2006/relationships/image" Target="../media/image11.jpg"/><Relationship Id="rId6" Type="http://schemas.openxmlformats.org/officeDocument/2006/relationships/image" Target="../media/image2.png"/><Relationship Id="rId7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jpg"/><Relationship Id="rId4" Type="http://schemas.openxmlformats.org/officeDocument/2006/relationships/image" Target="../media/image16.jpg"/><Relationship Id="rId5" Type="http://schemas.openxmlformats.org/officeDocument/2006/relationships/image" Target="../media/image11.jpg"/><Relationship Id="rId6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17904" l="0" r="0" t="0"/>
          <a:stretch/>
        </p:blipFill>
        <p:spPr>
          <a:xfrm>
            <a:off x="2728155" y="1053426"/>
            <a:ext cx="7457336" cy="451506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/>
          <p:nvPr/>
        </p:nvSpPr>
        <p:spPr>
          <a:xfrm rot="-5400000">
            <a:off x="8244450" y="2913819"/>
            <a:ext cx="6864743" cy="1030357"/>
          </a:xfrm>
          <a:prstGeom prst="snip2SameRect">
            <a:avLst>
              <a:gd fmla="val 50000" name="adj1"/>
              <a:gd fmla="val 0" name="adj2"/>
            </a:avLst>
          </a:prstGeom>
          <a:solidFill>
            <a:srgbClr val="0C4E84"/>
          </a:solidFill>
          <a:ln cap="flat" cmpd="sng" w="1270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 rot="10800000">
            <a:off x="2484483" y="-6742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2484483" y="6357668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6823063" y="6357668"/>
            <a:ext cx="3972340" cy="52021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9998" y="3460662"/>
            <a:ext cx="1599740" cy="1337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9464" y="5188351"/>
            <a:ext cx="1316797" cy="779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 rotWithShape="1">
          <a:blip r:embed="rId6">
            <a:alphaModFix/>
          </a:blip>
          <a:srcRect b="32830" l="0" r="0" t="31147"/>
          <a:stretch/>
        </p:blipFill>
        <p:spPr>
          <a:xfrm>
            <a:off x="40501" y="1808287"/>
            <a:ext cx="3505200" cy="1262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2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95745" y="5912407"/>
            <a:ext cx="752130" cy="4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"/>
          <p:cNvSpPr txBox="1"/>
          <p:nvPr/>
        </p:nvSpPr>
        <p:spPr>
          <a:xfrm>
            <a:off x="4231630" y="1063908"/>
            <a:ext cx="69474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5300">
                <a:solidFill>
                  <a:srgbClr val="0C4E84"/>
                </a:solidFill>
                <a:latin typeface="Calibri"/>
                <a:ea typeface="Calibri"/>
                <a:cs typeface="Calibri"/>
                <a:sym typeface="Calibri"/>
              </a:rPr>
              <a:t>Enfoc domiciliari en un Centre de Dia </a:t>
            </a:r>
            <a:endParaRPr sz="2700"/>
          </a:p>
        </p:txBody>
      </p:sp>
      <p:sp>
        <p:nvSpPr>
          <p:cNvPr id="105" name="Google Shape;105;p2"/>
          <p:cNvSpPr txBox="1"/>
          <p:nvPr/>
        </p:nvSpPr>
        <p:spPr>
          <a:xfrm>
            <a:off x="4301930" y="2722214"/>
            <a:ext cx="6947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3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Equip multidisciplinar</a:t>
            </a:r>
            <a:endParaRPr sz="1700"/>
          </a:p>
        </p:txBody>
      </p:sp>
      <p:sp>
        <p:nvSpPr>
          <p:cNvPr id="106" name="Google Shape;106;p2"/>
          <p:cNvSpPr txBox="1"/>
          <p:nvPr/>
        </p:nvSpPr>
        <p:spPr>
          <a:xfrm>
            <a:off x="4358755" y="3495555"/>
            <a:ext cx="69474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ABS Alt Camp Oest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CAP Alcover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7" name="Google Shape;107;p2"/>
          <p:cNvPicPr preferRelativeResize="0"/>
          <p:nvPr/>
        </p:nvPicPr>
        <p:blipFill rotWithShape="1">
          <a:blip r:embed="rId6">
            <a:alphaModFix/>
          </a:blip>
          <a:srcRect b="32830" l="0" r="0" t="31147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31624" y="4530468"/>
            <a:ext cx="2108601" cy="1182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69450" y="4473450"/>
            <a:ext cx="2164506" cy="110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"/>
          <p:cNvSpPr/>
          <p:nvPr/>
        </p:nvSpPr>
        <p:spPr>
          <a:xfrm rot="5400000">
            <a:off x="-1639979" y="1649184"/>
            <a:ext cx="6864600" cy="3669300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3"/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3"/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8" name="Google Shape;118;p3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95745" y="5912407"/>
            <a:ext cx="752130" cy="4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3"/>
          <p:cNvSpPr txBox="1"/>
          <p:nvPr/>
        </p:nvSpPr>
        <p:spPr>
          <a:xfrm>
            <a:off x="3550330" y="603370"/>
            <a:ext cx="6947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4000">
                <a:solidFill>
                  <a:srgbClr val="0C4E84"/>
                </a:solidFill>
                <a:latin typeface="Calibri"/>
                <a:ea typeface="Calibri"/>
                <a:cs typeface="Calibri"/>
                <a:sym typeface="Calibri"/>
              </a:rPr>
              <a:t>Qui som…</a:t>
            </a:r>
            <a:endParaRPr/>
          </a:p>
        </p:txBody>
      </p:sp>
      <p:sp>
        <p:nvSpPr>
          <p:cNvPr id="122" name="Google Shape;122;p3"/>
          <p:cNvSpPr txBox="1"/>
          <p:nvPr/>
        </p:nvSpPr>
        <p:spPr>
          <a:xfrm>
            <a:off x="3801850" y="1311375"/>
            <a:ext cx="8292000" cy="4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l’anàlisi de la situació interna de la nostra </a:t>
            </a:r>
            <a:r>
              <a:rPr lang="ca-E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Àrea Bàsica ens trobàvem: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Char char="●"/>
            </a:pPr>
            <a:r>
              <a:rPr lang="ca-ES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àrea rural amb un índex d’envelliment i una taxa de dependència elevades.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Char char="●"/>
            </a:pPr>
            <a:r>
              <a:rPr lang="ca-ES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municipis amb moltes barreres arquitectòniques i necessitats d’atenció domiciliària especials.</a:t>
            </a:r>
            <a:r>
              <a:rPr lang="ca-ES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Char char="●"/>
            </a:pPr>
            <a:r>
              <a:rPr lang="ca-ES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demandes constants i variades als serveis sanitaris, ingressos injustificats, duplicitat d’atenció…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nostres </a:t>
            </a:r>
            <a:r>
              <a:rPr b="1" lang="ca-E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fortaleses</a:t>
            </a:r>
            <a:r>
              <a:rPr lang="ca-E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eren la </a:t>
            </a:r>
            <a:r>
              <a:rPr i="1" lang="ca-E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disponibilitat d’un equip d’atenció domiciliària per pacients MACA amb Treballadora Social</a:t>
            </a:r>
            <a:r>
              <a:rPr lang="ca-E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preparat per oferir </a:t>
            </a:r>
            <a:r>
              <a:rPr i="1" lang="ca-E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atenció pal.liativa</a:t>
            </a:r>
            <a:r>
              <a:rPr lang="ca-E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amb </a:t>
            </a:r>
            <a:r>
              <a:rPr i="1" lang="ca-E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capacitat d’adaptació als canvis</a:t>
            </a:r>
            <a:r>
              <a:rPr lang="ca-E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 la voluntat de la direcció d’assegurar la </a:t>
            </a:r>
            <a:r>
              <a:rPr i="1" lang="ca-E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Longitudinalitat</a:t>
            </a:r>
            <a:r>
              <a:rPr lang="ca-E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 les necessitats del </a:t>
            </a:r>
            <a:r>
              <a:rPr i="1" lang="ca-E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Model d’Atenció Domiciliària integrada de Catalunya.</a:t>
            </a:r>
            <a:r>
              <a:rPr i="1" lang="ca-E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i="1"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3" name="Google Shape;123;p3"/>
          <p:cNvPicPr preferRelativeResize="0"/>
          <p:nvPr/>
        </p:nvPicPr>
        <p:blipFill rotWithShape="1">
          <a:blip r:embed="rId6">
            <a:alphaModFix/>
          </a:blip>
          <a:srcRect b="32830" l="0" r="0" t="31147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841f1dcd81_0_59"/>
          <p:cNvSpPr/>
          <p:nvPr/>
        </p:nvSpPr>
        <p:spPr>
          <a:xfrm rot="5400000">
            <a:off x="-1639979" y="1649184"/>
            <a:ext cx="6864600" cy="3669300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g2841f1dcd81_0_59"/>
          <p:cNvSpPr/>
          <p:nvPr/>
        </p:nvSpPr>
        <p:spPr>
          <a:xfrm rot="10800000">
            <a:off x="3801881" y="-6810"/>
            <a:ext cx="3972300" cy="500400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2841f1dcd81_0_59"/>
          <p:cNvSpPr/>
          <p:nvPr/>
        </p:nvSpPr>
        <p:spPr>
          <a:xfrm>
            <a:off x="3801841" y="6364184"/>
            <a:ext cx="3972300" cy="500400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2841f1dcd81_0_59"/>
          <p:cNvSpPr/>
          <p:nvPr/>
        </p:nvSpPr>
        <p:spPr>
          <a:xfrm>
            <a:off x="8219660" y="6354245"/>
            <a:ext cx="3972300" cy="52020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2" name="Google Shape;132;g2841f1dcd81_0_59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34261" y="2146851"/>
            <a:ext cx="3516073" cy="2087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2841f1dcd81_0_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g2841f1dcd81_0_5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95745" y="5912407"/>
            <a:ext cx="752132" cy="4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g2841f1dcd81_0_59"/>
          <p:cNvSpPr txBox="1"/>
          <p:nvPr/>
        </p:nvSpPr>
        <p:spPr>
          <a:xfrm>
            <a:off x="4300455" y="1068795"/>
            <a:ext cx="6947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4000">
                <a:solidFill>
                  <a:srgbClr val="0C4E84"/>
                </a:solidFill>
                <a:latin typeface="Calibri"/>
                <a:ea typeface="Calibri"/>
                <a:cs typeface="Calibri"/>
                <a:sym typeface="Calibri"/>
              </a:rPr>
              <a:t>D’on partíem …</a:t>
            </a:r>
            <a:endParaRPr/>
          </a:p>
        </p:txBody>
      </p:sp>
      <p:sp>
        <p:nvSpPr>
          <p:cNvPr id="136" name="Google Shape;136;g2841f1dcd81_0_59"/>
          <p:cNvSpPr txBox="1"/>
          <p:nvPr/>
        </p:nvSpPr>
        <p:spPr>
          <a:xfrm>
            <a:off x="4300450" y="2104500"/>
            <a:ext cx="7230000" cy="30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Teníem una mostra de 50 usuaris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mitja d’edat va ser de 80,21 amb un 76,3% dones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44% tenien un grau de dependència de II o més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 van fer 158 consultes urgents en 6 mesos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114 al CAP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31 urgències hospital referència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 ingressos </a:t>
            </a: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hospitalaris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 urgències a ATC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" name="Google Shape;137;g2841f1dcd81_0_59"/>
          <p:cNvPicPr preferRelativeResize="0"/>
          <p:nvPr/>
        </p:nvPicPr>
        <p:blipFill rotWithShape="1">
          <a:blip r:embed="rId6">
            <a:alphaModFix/>
          </a:blip>
          <a:srcRect b="32830" l="0" r="0" t="31148"/>
          <a:stretch/>
        </p:blipFill>
        <p:spPr>
          <a:xfrm>
            <a:off x="132480" y="493591"/>
            <a:ext cx="1987865" cy="716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80bd6f7eec_0_35"/>
          <p:cNvSpPr/>
          <p:nvPr/>
        </p:nvSpPr>
        <p:spPr>
          <a:xfrm rot="5400000">
            <a:off x="-1629229" y="1590909"/>
            <a:ext cx="6864600" cy="3669300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g280bd6f7eec_0_35"/>
          <p:cNvSpPr/>
          <p:nvPr/>
        </p:nvSpPr>
        <p:spPr>
          <a:xfrm rot="10800000">
            <a:off x="3801881" y="-6810"/>
            <a:ext cx="3972300" cy="500400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g280bd6f7eec_0_35"/>
          <p:cNvSpPr/>
          <p:nvPr/>
        </p:nvSpPr>
        <p:spPr>
          <a:xfrm>
            <a:off x="3801841" y="6364184"/>
            <a:ext cx="3972300" cy="500400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g280bd6f7eec_0_35"/>
          <p:cNvSpPr/>
          <p:nvPr/>
        </p:nvSpPr>
        <p:spPr>
          <a:xfrm>
            <a:off x="8219660" y="6354245"/>
            <a:ext cx="3972300" cy="52020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6" name="Google Shape;146;g280bd6f7eec_0_35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34261" y="2146851"/>
            <a:ext cx="3516073" cy="2087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g280bd6f7eec_0_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g280bd6f7eec_0_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95745" y="5912407"/>
            <a:ext cx="752132" cy="4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280bd6f7eec_0_35"/>
          <p:cNvSpPr txBox="1"/>
          <p:nvPr/>
        </p:nvSpPr>
        <p:spPr>
          <a:xfrm>
            <a:off x="4745934" y="1766742"/>
            <a:ext cx="6947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0" name="Google Shape;150;g280bd6f7eec_0_35"/>
          <p:cNvPicPr preferRelativeResize="0"/>
          <p:nvPr/>
        </p:nvPicPr>
        <p:blipFill rotWithShape="1">
          <a:blip r:embed="rId6">
            <a:alphaModFix/>
          </a:blip>
          <a:srcRect b="32830" l="0" r="0" t="31148"/>
          <a:stretch/>
        </p:blipFill>
        <p:spPr>
          <a:xfrm>
            <a:off x="132480" y="493591"/>
            <a:ext cx="1987865" cy="716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g280bd6f7eec_0_3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957851" y="1410100"/>
            <a:ext cx="7164600" cy="4149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g280bd6f7eec_0_35"/>
          <p:cNvSpPr txBox="1"/>
          <p:nvPr/>
        </p:nvSpPr>
        <p:spPr>
          <a:xfrm>
            <a:off x="6741425" y="2214775"/>
            <a:ext cx="5925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>
                <a:latin typeface="Calibri"/>
                <a:ea typeface="Calibri"/>
                <a:cs typeface="Calibri"/>
                <a:sym typeface="Calibri"/>
              </a:rPr>
              <a:t>31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g280bd6f7eec_0_35"/>
          <p:cNvSpPr txBox="1"/>
          <p:nvPr/>
        </p:nvSpPr>
        <p:spPr>
          <a:xfrm>
            <a:off x="5430050" y="2457475"/>
            <a:ext cx="524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latin typeface="Calibri"/>
                <a:ea typeface="Calibri"/>
                <a:cs typeface="Calibri"/>
                <a:sym typeface="Calibri"/>
              </a:rPr>
              <a:t>15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80bd6f7eec_0_5"/>
          <p:cNvSpPr/>
          <p:nvPr/>
        </p:nvSpPr>
        <p:spPr>
          <a:xfrm rot="5400000">
            <a:off x="-1629229" y="1590909"/>
            <a:ext cx="6864600" cy="3669300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g280bd6f7eec_0_5"/>
          <p:cNvSpPr/>
          <p:nvPr/>
        </p:nvSpPr>
        <p:spPr>
          <a:xfrm rot="10800000">
            <a:off x="3801881" y="-6810"/>
            <a:ext cx="3972300" cy="500400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g280bd6f7eec_0_5"/>
          <p:cNvSpPr/>
          <p:nvPr/>
        </p:nvSpPr>
        <p:spPr>
          <a:xfrm>
            <a:off x="3801841" y="6364184"/>
            <a:ext cx="3972300" cy="500400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g280bd6f7eec_0_5"/>
          <p:cNvSpPr/>
          <p:nvPr/>
        </p:nvSpPr>
        <p:spPr>
          <a:xfrm>
            <a:off x="8219660" y="6354245"/>
            <a:ext cx="3972300" cy="52020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280bd6f7eec_0_5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34261" y="2146851"/>
            <a:ext cx="3516073" cy="2087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280bd6f7eec_0_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280bd6f7eec_0_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95745" y="5912407"/>
            <a:ext cx="752132" cy="4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g280bd6f7eec_0_5"/>
          <p:cNvSpPr txBox="1"/>
          <p:nvPr/>
        </p:nvSpPr>
        <p:spPr>
          <a:xfrm>
            <a:off x="4300455" y="1068795"/>
            <a:ext cx="6947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4000">
                <a:solidFill>
                  <a:srgbClr val="0C4E84"/>
                </a:solidFill>
                <a:latin typeface="Calibri"/>
                <a:ea typeface="Calibri"/>
                <a:cs typeface="Calibri"/>
                <a:sym typeface="Calibri"/>
              </a:rPr>
              <a:t>Què vam fer…</a:t>
            </a:r>
            <a:endParaRPr/>
          </a:p>
        </p:txBody>
      </p:sp>
      <p:sp>
        <p:nvSpPr>
          <p:cNvPr id="166" name="Google Shape;166;g280bd6f7eec_0_5"/>
          <p:cNvSpPr txBox="1"/>
          <p:nvPr/>
        </p:nvSpPr>
        <p:spPr>
          <a:xfrm>
            <a:off x="4300455" y="2191921"/>
            <a:ext cx="69474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 va instaurar un equip interdisciplinari fixe compost per Treball Social, Infermeria i Medicina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7" name="Google Shape;167;g280bd6f7eec_0_5"/>
          <p:cNvPicPr preferRelativeResize="0"/>
          <p:nvPr/>
        </p:nvPicPr>
        <p:blipFill rotWithShape="1">
          <a:blip r:embed="rId6">
            <a:alphaModFix/>
          </a:blip>
          <a:srcRect b="32830" l="0" r="0" t="31148"/>
          <a:stretch/>
        </p:blipFill>
        <p:spPr>
          <a:xfrm>
            <a:off x="132480" y="493591"/>
            <a:ext cx="1987865" cy="716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g280bd6f7eec_0_5"/>
          <p:cNvPicPr preferRelativeResize="0"/>
          <p:nvPr/>
        </p:nvPicPr>
        <p:blipFill rotWithShape="1">
          <a:blip r:embed="rId7">
            <a:alphaModFix/>
          </a:blip>
          <a:srcRect b="34703" l="0" r="0" t="22110"/>
          <a:stretch/>
        </p:blipFill>
        <p:spPr>
          <a:xfrm>
            <a:off x="5348775" y="3394250"/>
            <a:ext cx="4116975" cy="237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80bd6f7eec_0_19"/>
          <p:cNvSpPr/>
          <p:nvPr/>
        </p:nvSpPr>
        <p:spPr>
          <a:xfrm rot="5400000">
            <a:off x="-1629229" y="1590909"/>
            <a:ext cx="6864600" cy="3669300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g280bd6f7eec_0_19"/>
          <p:cNvSpPr/>
          <p:nvPr/>
        </p:nvSpPr>
        <p:spPr>
          <a:xfrm rot="10800000">
            <a:off x="3801881" y="-6810"/>
            <a:ext cx="3972300" cy="500400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g280bd6f7eec_0_19"/>
          <p:cNvSpPr/>
          <p:nvPr/>
        </p:nvSpPr>
        <p:spPr>
          <a:xfrm>
            <a:off x="3801841" y="6364184"/>
            <a:ext cx="3972300" cy="500400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g280bd6f7eec_0_19"/>
          <p:cNvSpPr/>
          <p:nvPr/>
        </p:nvSpPr>
        <p:spPr>
          <a:xfrm>
            <a:off x="8219660" y="6354245"/>
            <a:ext cx="3972300" cy="52020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7" name="Google Shape;177;g280bd6f7eec_0_19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34261" y="2146851"/>
            <a:ext cx="3516073" cy="2087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g280bd6f7eec_0_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g280bd6f7eec_0_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95745" y="5912407"/>
            <a:ext cx="752132" cy="4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g280bd6f7eec_0_19"/>
          <p:cNvSpPr txBox="1"/>
          <p:nvPr/>
        </p:nvSpPr>
        <p:spPr>
          <a:xfrm>
            <a:off x="4300455" y="1068795"/>
            <a:ext cx="6947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4000">
                <a:solidFill>
                  <a:srgbClr val="0C4E84"/>
                </a:solidFill>
                <a:latin typeface="Calibri"/>
                <a:ea typeface="Calibri"/>
                <a:cs typeface="Calibri"/>
                <a:sym typeface="Calibri"/>
              </a:rPr>
              <a:t>On som …</a:t>
            </a:r>
            <a:endParaRPr/>
          </a:p>
        </p:txBody>
      </p:sp>
      <p:sp>
        <p:nvSpPr>
          <p:cNvPr id="181" name="Google Shape;181;g280bd6f7eec_0_19"/>
          <p:cNvSpPr txBox="1"/>
          <p:nvPr/>
        </p:nvSpPr>
        <p:spPr>
          <a:xfrm>
            <a:off x="4300455" y="2104496"/>
            <a:ext cx="6947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g280bd6f7eec_0_19"/>
          <p:cNvSpPr txBox="1"/>
          <p:nvPr/>
        </p:nvSpPr>
        <p:spPr>
          <a:xfrm>
            <a:off x="4300455" y="4619429"/>
            <a:ext cx="6947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3" name="Google Shape;183;g280bd6f7eec_0_19"/>
          <p:cNvPicPr preferRelativeResize="0"/>
          <p:nvPr/>
        </p:nvPicPr>
        <p:blipFill rotWithShape="1">
          <a:blip r:embed="rId6">
            <a:alphaModFix/>
          </a:blip>
          <a:srcRect b="32830" l="0" r="0" t="31148"/>
          <a:stretch/>
        </p:blipFill>
        <p:spPr>
          <a:xfrm>
            <a:off x="132480" y="493591"/>
            <a:ext cx="1987865" cy="716048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g280bd6f7eec_0_19"/>
          <p:cNvSpPr txBox="1"/>
          <p:nvPr/>
        </p:nvSpPr>
        <p:spPr>
          <a:xfrm>
            <a:off x="4446175" y="2029375"/>
            <a:ext cx="7230000" cy="30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Mostra actual de</a:t>
            </a: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60 usuaris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mitja d’edat va ser de 80,95 amb un 70,3% dones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58% tenen un grau de dependència de II o més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darrers 6 mesos s’han fet: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28 al </a:t>
            </a: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CAP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 urgències hospital referència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ingressos hospitalaris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 urgències a ATC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80bd6f7eec_0_48"/>
          <p:cNvSpPr/>
          <p:nvPr/>
        </p:nvSpPr>
        <p:spPr>
          <a:xfrm rot="5400000">
            <a:off x="-1629229" y="1590909"/>
            <a:ext cx="6864600" cy="3669300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g280bd6f7eec_0_48"/>
          <p:cNvSpPr/>
          <p:nvPr/>
        </p:nvSpPr>
        <p:spPr>
          <a:xfrm rot="10800000">
            <a:off x="3801881" y="-6810"/>
            <a:ext cx="3972300" cy="500400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g280bd6f7eec_0_48"/>
          <p:cNvSpPr/>
          <p:nvPr/>
        </p:nvSpPr>
        <p:spPr>
          <a:xfrm>
            <a:off x="3801841" y="6364184"/>
            <a:ext cx="3972300" cy="500400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g280bd6f7eec_0_48"/>
          <p:cNvSpPr/>
          <p:nvPr/>
        </p:nvSpPr>
        <p:spPr>
          <a:xfrm>
            <a:off x="8219660" y="6354245"/>
            <a:ext cx="3972300" cy="52020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3" name="Google Shape;193;g280bd6f7eec_0_48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34261" y="2146851"/>
            <a:ext cx="3516073" cy="2087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g280bd6f7eec_0_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g280bd6f7eec_0_4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95745" y="5912407"/>
            <a:ext cx="752132" cy="4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g280bd6f7eec_0_48"/>
          <p:cNvSpPr txBox="1"/>
          <p:nvPr/>
        </p:nvSpPr>
        <p:spPr>
          <a:xfrm>
            <a:off x="4745934" y="1766742"/>
            <a:ext cx="6947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7" name="Google Shape;197;g280bd6f7eec_0_48"/>
          <p:cNvPicPr preferRelativeResize="0"/>
          <p:nvPr/>
        </p:nvPicPr>
        <p:blipFill rotWithShape="1">
          <a:blip r:embed="rId6">
            <a:alphaModFix/>
          </a:blip>
          <a:srcRect b="32830" l="0" r="0" t="31148"/>
          <a:stretch/>
        </p:blipFill>
        <p:spPr>
          <a:xfrm>
            <a:off x="132480" y="493591"/>
            <a:ext cx="1987865" cy="716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g280bd6f7eec_0_4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35967" y="942712"/>
            <a:ext cx="6287100" cy="339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g280bd6f7eec_0_48"/>
          <p:cNvPicPr preferRelativeResize="0"/>
          <p:nvPr/>
        </p:nvPicPr>
        <p:blipFill rotWithShape="1">
          <a:blip r:embed="rId8">
            <a:alphaModFix/>
          </a:blip>
          <a:srcRect b="19917" l="65227" r="0" t="16731"/>
          <a:stretch/>
        </p:blipFill>
        <p:spPr>
          <a:xfrm>
            <a:off x="9088568" y="1513362"/>
            <a:ext cx="2138997" cy="2255583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280bd6f7eec_0_48"/>
          <p:cNvSpPr txBox="1"/>
          <p:nvPr/>
        </p:nvSpPr>
        <p:spPr>
          <a:xfrm>
            <a:off x="7629579" y="2441049"/>
            <a:ext cx="705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 0,084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    12</a:t>
            </a:r>
            <a:endParaRPr sz="1200"/>
          </a:p>
        </p:txBody>
      </p:sp>
      <p:sp>
        <p:nvSpPr>
          <p:cNvPr id="201" name="Google Shape;201;g280bd6f7eec_0_48"/>
          <p:cNvSpPr txBox="1"/>
          <p:nvPr/>
        </p:nvSpPr>
        <p:spPr>
          <a:xfrm>
            <a:off x="6315148" y="3347700"/>
            <a:ext cx="992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 0,0</a:t>
            </a:r>
            <a:r>
              <a:rPr lang="ca-ES" sz="1200">
                <a:solidFill>
                  <a:schemeClr val="lt1"/>
                </a:solidFill>
              </a:rPr>
              <a:t>001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g280bd6f7eec_0_48"/>
          <p:cNvSpPr txBox="1"/>
          <p:nvPr/>
        </p:nvSpPr>
        <p:spPr>
          <a:xfrm>
            <a:off x="6870850" y="4096213"/>
            <a:ext cx="903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>
                <a:latin typeface="Calibri"/>
                <a:ea typeface="Calibri"/>
                <a:cs typeface="Calibri"/>
                <a:sym typeface="Calibri"/>
              </a:rPr>
              <a:t>2022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g280bd6f7eec_0_48"/>
          <p:cNvSpPr txBox="1"/>
          <p:nvPr/>
        </p:nvSpPr>
        <p:spPr>
          <a:xfrm>
            <a:off x="4154755" y="5205854"/>
            <a:ext cx="6947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g280bd6f7eec_0_48"/>
          <p:cNvSpPr txBox="1"/>
          <p:nvPr/>
        </p:nvSpPr>
        <p:spPr>
          <a:xfrm>
            <a:off x="6937249" y="1593190"/>
            <a:ext cx="10806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 0,000001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849b44d50f_1_1"/>
          <p:cNvSpPr/>
          <p:nvPr/>
        </p:nvSpPr>
        <p:spPr>
          <a:xfrm rot="5400000">
            <a:off x="-1629229" y="1590909"/>
            <a:ext cx="6864600" cy="3669300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g2849b44d50f_1_1"/>
          <p:cNvSpPr/>
          <p:nvPr/>
        </p:nvSpPr>
        <p:spPr>
          <a:xfrm rot="10800000">
            <a:off x="3801881" y="-6810"/>
            <a:ext cx="3972300" cy="500400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g2849b44d50f_1_1"/>
          <p:cNvSpPr/>
          <p:nvPr/>
        </p:nvSpPr>
        <p:spPr>
          <a:xfrm>
            <a:off x="3801841" y="6364184"/>
            <a:ext cx="3972300" cy="500400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g2849b44d50f_1_1"/>
          <p:cNvSpPr/>
          <p:nvPr/>
        </p:nvSpPr>
        <p:spPr>
          <a:xfrm>
            <a:off x="8219660" y="6354245"/>
            <a:ext cx="3972300" cy="52020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3" name="Google Shape;213;g2849b44d50f_1_1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34261" y="2146851"/>
            <a:ext cx="3516073" cy="2087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g2849b44d50f_1_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g2849b44d50f_1_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95745" y="5912407"/>
            <a:ext cx="752132" cy="4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g2849b44d50f_1_1"/>
          <p:cNvSpPr txBox="1"/>
          <p:nvPr/>
        </p:nvSpPr>
        <p:spPr>
          <a:xfrm>
            <a:off x="4300455" y="2104496"/>
            <a:ext cx="6947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g2849b44d50f_1_1"/>
          <p:cNvSpPr txBox="1"/>
          <p:nvPr/>
        </p:nvSpPr>
        <p:spPr>
          <a:xfrm>
            <a:off x="4300455" y="4619429"/>
            <a:ext cx="6947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8" name="Google Shape;218;g2849b44d50f_1_1"/>
          <p:cNvPicPr preferRelativeResize="0"/>
          <p:nvPr/>
        </p:nvPicPr>
        <p:blipFill rotWithShape="1">
          <a:blip r:embed="rId6">
            <a:alphaModFix/>
          </a:blip>
          <a:srcRect b="32830" l="0" r="0" t="31148"/>
          <a:stretch/>
        </p:blipFill>
        <p:spPr>
          <a:xfrm>
            <a:off x="132480" y="493591"/>
            <a:ext cx="1987865" cy="716048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g2849b44d50f_1_1"/>
          <p:cNvSpPr txBox="1"/>
          <p:nvPr/>
        </p:nvSpPr>
        <p:spPr>
          <a:xfrm>
            <a:off x="4530225" y="4935125"/>
            <a:ext cx="6947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>
                <a:solidFill>
                  <a:srgbClr val="FABD0B"/>
                </a:solidFill>
                <a:latin typeface="Calibri"/>
                <a:ea typeface="Calibri"/>
                <a:cs typeface="Calibri"/>
                <a:sym typeface="Calibri"/>
              </a:rPr>
              <a:t>Representa una disminució del 70% de les consultes urgents amb una disminució dels ingressos  del 76%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20" name="Google Shape;220;g2849b44d50f_1_1"/>
          <p:cNvPicPr preferRelativeResize="0"/>
          <p:nvPr/>
        </p:nvPicPr>
        <p:blipFill rotWithShape="1">
          <a:blip r:embed="rId7">
            <a:alphaModFix/>
          </a:blip>
          <a:srcRect b="9461" l="0" r="-9853" t="0"/>
          <a:stretch/>
        </p:blipFill>
        <p:spPr>
          <a:xfrm>
            <a:off x="4530225" y="1255850"/>
            <a:ext cx="6388500" cy="31251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g2849b44d50f_1_1"/>
          <p:cNvSpPr txBox="1"/>
          <p:nvPr/>
        </p:nvSpPr>
        <p:spPr>
          <a:xfrm>
            <a:off x="9801300" y="2104500"/>
            <a:ext cx="1068300" cy="1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a-ES" sz="1300">
                <a:solidFill>
                  <a:schemeClr val="dk1"/>
                </a:solidFill>
              </a:rPr>
              <a:t>p 0,0001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g2849b44d50f_1_1"/>
          <p:cNvSpPr txBox="1"/>
          <p:nvPr/>
        </p:nvSpPr>
        <p:spPr>
          <a:xfrm>
            <a:off x="7554375" y="3388763"/>
            <a:ext cx="1068300" cy="1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a-ES" sz="1300">
                <a:solidFill>
                  <a:schemeClr val="dk1"/>
                </a:solidFill>
              </a:rPr>
              <a:t>p 0,001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g2849b44d50f_1_1"/>
          <p:cNvSpPr txBox="1"/>
          <p:nvPr/>
        </p:nvSpPr>
        <p:spPr>
          <a:xfrm>
            <a:off x="7046225" y="1428200"/>
            <a:ext cx="1068300" cy="3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a-ES" sz="1300">
                <a:solidFill>
                  <a:schemeClr val="dk1"/>
                </a:solidFill>
              </a:rPr>
              <a:t>p 0,0001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g2849b44d50f_1_1"/>
          <p:cNvSpPr txBox="1"/>
          <p:nvPr/>
        </p:nvSpPr>
        <p:spPr>
          <a:xfrm>
            <a:off x="6916925" y="2746275"/>
            <a:ext cx="1068300" cy="3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a-ES" sz="1300">
                <a:solidFill>
                  <a:schemeClr val="dk1"/>
                </a:solidFill>
              </a:rPr>
              <a:t>p 0,055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841f1dcd81_0_32"/>
          <p:cNvSpPr/>
          <p:nvPr/>
        </p:nvSpPr>
        <p:spPr>
          <a:xfrm rot="5400000">
            <a:off x="-1629229" y="1590909"/>
            <a:ext cx="6864600" cy="3669300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g2841f1dcd81_0_32"/>
          <p:cNvSpPr/>
          <p:nvPr/>
        </p:nvSpPr>
        <p:spPr>
          <a:xfrm rot="10800000">
            <a:off x="3801881" y="-6810"/>
            <a:ext cx="3972300" cy="500400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g2841f1dcd81_0_32"/>
          <p:cNvSpPr/>
          <p:nvPr/>
        </p:nvSpPr>
        <p:spPr>
          <a:xfrm>
            <a:off x="3801841" y="6364184"/>
            <a:ext cx="3972300" cy="500400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g2841f1dcd81_0_32"/>
          <p:cNvSpPr/>
          <p:nvPr/>
        </p:nvSpPr>
        <p:spPr>
          <a:xfrm>
            <a:off x="8219660" y="6354245"/>
            <a:ext cx="3972300" cy="52020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3" name="Google Shape;233;g2841f1dcd81_0_32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34261" y="2146851"/>
            <a:ext cx="3516073" cy="2087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g2841f1dcd81_0_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g2841f1dcd81_0_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95745" y="5912407"/>
            <a:ext cx="752132" cy="4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g2841f1dcd81_0_32"/>
          <p:cNvSpPr txBox="1"/>
          <p:nvPr/>
        </p:nvSpPr>
        <p:spPr>
          <a:xfrm>
            <a:off x="4300455" y="2104496"/>
            <a:ext cx="6947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g2841f1dcd81_0_32"/>
          <p:cNvSpPr txBox="1"/>
          <p:nvPr/>
        </p:nvSpPr>
        <p:spPr>
          <a:xfrm>
            <a:off x="4300455" y="4619429"/>
            <a:ext cx="6947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8" name="Google Shape;238;g2841f1dcd81_0_32"/>
          <p:cNvPicPr preferRelativeResize="0"/>
          <p:nvPr/>
        </p:nvPicPr>
        <p:blipFill rotWithShape="1">
          <a:blip r:embed="rId6">
            <a:alphaModFix/>
          </a:blip>
          <a:srcRect b="32830" l="0" r="0" t="31148"/>
          <a:stretch/>
        </p:blipFill>
        <p:spPr>
          <a:xfrm>
            <a:off x="132480" y="493591"/>
            <a:ext cx="1987865" cy="716048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g2841f1dcd81_0_32"/>
          <p:cNvSpPr txBox="1"/>
          <p:nvPr/>
        </p:nvSpPr>
        <p:spPr>
          <a:xfrm>
            <a:off x="4230275" y="4973563"/>
            <a:ext cx="7250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>
                <a:solidFill>
                  <a:srgbClr val="FABD0B"/>
                </a:solidFill>
                <a:latin typeface="Calibri"/>
                <a:ea typeface="Calibri"/>
                <a:cs typeface="Calibri"/>
                <a:sym typeface="Calibri"/>
              </a:rPr>
              <a:t>Representa un augment del 71% dels PIIC amb un </a:t>
            </a:r>
            <a:r>
              <a:rPr lang="ca-ES" sz="2400">
                <a:solidFill>
                  <a:srgbClr val="FABD0B"/>
                </a:solidFill>
                <a:latin typeface="Calibri"/>
                <a:ea typeface="Calibri"/>
                <a:cs typeface="Calibri"/>
                <a:sym typeface="Calibri"/>
              </a:rPr>
              <a:t>augment</a:t>
            </a:r>
            <a:r>
              <a:rPr lang="ca-ES" sz="2400">
                <a:solidFill>
                  <a:srgbClr val="FABD0B"/>
                </a:solidFill>
                <a:latin typeface="Calibri"/>
                <a:ea typeface="Calibri"/>
                <a:cs typeface="Calibri"/>
                <a:sym typeface="Calibri"/>
              </a:rPr>
              <a:t> de la longitudinalitat del 56%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40" name="Google Shape;240;g2841f1dcd81_0_32"/>
          <p:cNvPicPr preferRelativeResize="0"/>
          <p:nvPr/>
        </p:nvPicPr>
        <p:blipFill rotWithShape="1">
          <a:blip r:embed="rId7">
            <a:alphaModFix/>
          </a:blip>
          <a:srcRect b="10770" l="0" r="-2448" t="0"/>
          <a:stretch/>
        </p:blipFill>
        <p:spPr>
          <a:xfrm>
            <a:off x="4373550" y="1044025"/>
            <a:ext cx="6321300" cy="319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g2841f1dcd81_0_32"/>
          <p:cNvSpPr txBox="1"/>
          <p:nvPr/>
        </p:nvSpPr>
        <p:spPr>
          <a:xfrm>
            <a:off x="9801325" y="1434250"/>
            <a:ext cx="1058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a-ES" sz="1300">
                <a:solidFill>
                  <a:schemeClr val="dk1"/>
                </a:solidFill>
              </a:rPr>
              <a:t>p 0,000001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g2841f1dcd81_0_32"/>
          <p:cNvSpPr txBox="1"/>
          <p:nvPr/>
        </p:nvSpPr>
        <p:spPr>
          <a:xfrm>
            <a:off x="6573250" y="1965475"/>
            <a:ext cx="1100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a-ES" sz="1300">
                <a:solidFill>
                  <a:schemeClr val="dk1"/>
                </a:solidFill>
              </a:rPr>
              <a:t>p 0,0001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g2841f1dcd81_0_32"/>
          <p:cNvSpPr txBox="1"/>
          <p:nvPr/>
        </p:nvSpPr>
        <p:spPr>
          <a:xfrm>
            <a:off x="7434775" y="2710450"/>
            <a:ext cx="1100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a-ES" sz="1300">
                <a:solidFill>
                  <a:schemeClr val="dk1"/>
                </a:solidFill>
              </a:rPr>
              <a:t>p 0,026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g2841f1dcd81_0_32"/>
          <p:cNvSpPr txBox="1"/>
          <p:nvPr/>
        </p:nvSpPr>
        <p:spPr>
          <a:xfrm>
            <a:off x="6573250" y="3397525"/>
            <a:ext cx="1100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a-ES" sz="1300">
                <a:solidFill>
                  <a:schemeClr val="dk1"/>
                </a:solidFill>
              </a:rPr>
              <a:t>p 0,187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849b44d50f_1_29"/>
          <p:cNvSpPr/>
          <p:nvPr/>
        </p:nvSpPr>
        <p:spPr>
          <a:xfrm rot="5400000">
            <a:off x="-1629229" y="1590909"/>
            <a:ext cx="6864600" cy="3669300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g2849b44d50f_1_29"/>
          <p:cNvSpPr/>
          <p:nvPr/>
        </p:nvSpPr>
        <p:spPr>
          <a:xfrm rot="10800000">
            <a:off x="3801881" y="-6810"/>
            <a:ext cx="3972300" cy="500400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g2849b44d50f_1_29"/>
          <p:cNvSpPr/>
          <p:nvPr/>
        </p:nvSpPr>
        <p:spPr>
          <a:xfrm>
            <a:off x="3801841" y="6364184"/>
            <a:ext cx="3972300" cy="500400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g2849b44d50f_1_29"/>
          <p:cNvSpPr/>
          <p:nvPr/>
        </p:nvSpPr>
        <p:spPr>
          <a:xfrm>
            <a:off x="8219660" y="6354245"/>
            <a:ext cx="3972300" cy="52020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3" name="Google Shape;253;g2849b44d50f_1_29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34261" y="2146851"/>
            <a:ext cx="3516073" cy="2087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g2849b44d50f_1_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g2849b44d50f_1_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95745" y="5912407"/>
            <a:ext cx="752132" cy="4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g2849b44d50f_1_29"/>
          <p:cNvSpPr txBox="1"/>
          <p:nvPr/>
        </p:nvSpPr>
        <p:spPr>
          <a:xfrm>
            <a:off x="4300455" y="1068795"/>
            <a:ext cx="6947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4000">
                <a:solidFill>
                  <a:srgbClr val="0C4E84"/>
                </a:solidFill>
                <a:latin typeface="Calibri"/>
                <a:ea typeface="Calibri"/>
                <a:cs typeface="Calibri"/>
                <a:sym typeface="Calibri"/>
              </a:rPr>
              <a:t>Conclusions</a:t>
            </a:r>
            <a:endParaRPr/>
          </a:p>
        </p:txBody>
      </p:sp>
      <p:sp>
        <p:nvSpPr>
          <p:cNvPr id="257" name="Google Shape;257;g2849b44d50f_1_29"/>
          <p:cNvSpPr txBox="1"/>
          <p:nvPr/>
        </p:nvSpPr>
        <p:spPr>
          <a:xfrm>
            <a:off x="4300455" y="2104496"/>
            <a:ext cx="6947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g2849b44d50f_1_29"/>
          <p:cNvSpPr txBox="1"/>
          <p:nvPr/>
        </p:nvSpPr>
        <p:spPr>
          <a:xfrm>
            <a:off x="4300455" y="4619429"/>
            <a:ext cx="6947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9" name="Google Shape;259;g2849b44d50f_1_29"/>
          <p:cNvPicPr preferRelativeResize="0"/>
          <p:nvPr/>
        </p:nvPicPr>
        <p:blipFill rotWithShape="1">
          <a:blip r:embed="rId6">
            <a:alphaModFix/>
          </a:blip>
          <a:srcRect b="32830" l="0" r="0" t="31148"/>
          <a:stretch/>
        </p:blipFill>
        <p:spPr>
          <a:xfrm>
            <a:off x="132480" y="493591"/>
            <a:ext cx="1987865" cy="716048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g2849b44d50f_1_29"/>
          <p:cNvSpPr txBox="1"/>
          <p:nvPr/>
        </p:nvSpPr>
        <p:spPr>
          <a:xfrm>
            <a:off x="4446175" y="2029375"/>
            <a:ext cx="7230000" cy="30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Tenir un equip multidisciplinari afavoreix la longitudinalitat en els últims anys de la seva vida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Disminueixen les consultes urgents i les anades i tornades pel sistema sanitari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Millora la comunicació amb els usuaris i familiars i es realitzen PIICs de més qualitat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28dcb172c52_0_0"/>
          <p:cNvSpPr/>
          <p:nvPr/>
        </p:nvSpPr>
        <p:spPr>
          <a:xfrm rot="5400000">
            <a:off x="-1629229" y="1590909"/>
            <a:ext cx="6864600" cy="3669300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g28dcb172c52_0_0"/>
          <p:cNvSpPr/>
          <p:nvPr/>
        </p:nvSpPr>
        <p:spPr>
          <a:xfrm rot="10800000">
            <a:off x="3801881" y="-6810"/>
            <a:ext cx="3972300" cy="500400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g28dcb172c52_0_0"/>
          <p:cNvSpPr/>
          <p:nvPr/>
        </p:nvSpPr>
        <p:spPr>
          <a:xfrm>
            <a:off x="3801841" y="6364184"/>
            <a:ext cx="3972300" cy="500400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g28dcb172c52_0_0"/>
          <p:cNvSpPr/>
          <p:nvPr/>
        </p:nvSpPr>
        <p:spPr>
          <a:xfrm>
            <a:off x="8219660" y="6354245"/>
            <a:ext cx="3972300" cy="52020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9" name="Google Shape;269;g28dcb172c52_0_0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34261" y="2146851"/>
            <a:ext cx="3516073" cy="2087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g28dcb172c52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g28dcb172c52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95745" y="5912407"/>
            <a:ext cx="752132" cy="4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g28dcb172c52_0_0"/>
          <p:cNvSpPr txBox="1"/>
          <p:nvPr/>
        </p:nvSpPr>
        <p:spPr>
          <a:xfrm>
            <a:off x="4300455" y="1068795"/>
            <a:ext cx="6947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4000">
                <a:solidFill>
                  <a:srgbClr val="0C4E84"/>
                </a:solidFill>
                <a:latin typeface="Calibri"/>
                <a:ea typeface="Calibri"/>
                <a:cs typeface="Calibri"/>
                <a:sym typeface="Calibri"/>
              </a:rPr>
              <a:t>I a partir d’ara…</a:t>
            </a:r>
            <a:endParaRPr/>
          </a:p>
        </p:txBody>
      </p:sp>
      <p:sp>
        <p:nvSpPr>
          <p:cNvPr id="273" name="Google Shape;273;g28dcb172c52_0_0"/>
          <p:cNvSpPr txBox="1"/>
          <p:nvPr/>
        </p:nvSpPr>
        <p:spPr>
          <a:xfrm>
            <a:off x="4300455" y="2104496"/>
            <a:ext cx="6947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g28dcb172c52_0_0"/>
          <p:cNvSpPr txBox="1"/>
          <p:nvPr/>
        </p:nvSpPr>
        <p:spPr>
          <a:xfrm>
            <a:off x="4300455" y="4619429"/>
            <a:ext cx="6947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5" name="Google Shape;275;g28dcb172c52_0_0"/>
          <p:cNvPicPr preferRelativeResize="0"/>
          <p:nvPr/>
        </p:nvPicPr>
        <p:blipFill rotWithShape="1">
          <a:blip r:embed="rId6">
            <a:alphaModFix/>
          </a:blip>
          <a:srcRect b="32830" l="0" r="0" t="31148"/>
          <a:stretch/>
        </p:blipFill>
        <p:spPr>
          <a:xfrm>
            <a:off x="132480" y="493591"/>
            <a:ext cx="1987865" cy="716048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g28dcb172c52_0_0"/>
          <p:cNvSpPr txBox="1"/>
          <p:nvPr/>
        </p:nvSpPr>
        <p:spPr>
          <a:xfrm>
            <a:off x="4446175" y="2029375"/>
            <a:ext cx="7230000" cy="30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Conèixer el grau de satisfacció amb la unitat.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grau </a:t>
            </a: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d'implantació</a:t>
            </a: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del PIIC.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satisfacció amb el PAID.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cost-efectivitat de l’equip multidisciplinar.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"/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4"/>
          <p:cNvSpPr/>
          <p:nvPr/>
        </p:nvSpPr>
        <p:spPr>
          <a:xfrm rot="10800000">
            <a:off x="3801841" y="-6742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4"/>
          <p:cNvSpPr/>
          <p:nvPr/>
        </p:nvSpPr>
        <p:spPr>
          <a:xfrm>
            <a:off x="3801841" y="6364184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8219660" y="6354245"/>
            <a:ext cx="3972340" cy="52021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5" name="Google Shape;285;p4"/>
          <p:cNvPicPr preferRelativeResize="0"/>
          <p:nvPr/>
        </p:nvPicPr>
        <p:blipFill rotWithShape="1">
          <a:blip r:embed="rId3">
            <a:alphaModFix/>
          </a:blip>
          <a:srcRect b="19497" l="0" r="0" t="0"/>
          <a:stretch/>
        </p:blipFill>
        <p:spPr>
          <a:xfrm>
            <a:off x="34261" y="2146851"/>
            <a:ext cx="3516073" cy="208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471" y="5764696"/>
            <a:ext cx="992159" cy="8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95745" y="5912407"/>
            <a:ext cx="752130" cy="4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4"/>
          <p:cNvSpPr txBox="1"/>
          <p:nvPr/>
        </p:nvSpPr>
        <p:spPr>
          <a:xfrm>
            <a:off x="4697359" y="5098592"/>
            <a:ext cx="6947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4400">
                <a:solidFill>
                  <a:srgbClr val="0C4E84"/>
                </a:solidFill>
                <a:latin typeface="Calibri"/>
                <a:ea typeface="Calibri"/>
                <a:cs typeface="Calibri"/>
                <a:sym typeface="Calibri"/>
              </a:rPr>
              <a:t>Gràcies!</a:t>
            </a:r>
            <a:endParaRPr/>
          </a:p>
        </p:txBody>
      </p:sp>
      <p:pic>
        <p:nvPicPr>
          <p:cNvPr id="289" name="Google Shape;289;p4"/>
          <p:cNvPicPr preferRelativeResize="0"/>
          <p:nvPr/>
        </p:nvPicPr>
        <p:blipFill rotWithShape="1">
          <a:blip r:embed="rId6">
            <a:alphaModFix/>
          </a:blip>
          <a:srcRect b="32830" l="0" r="0" t="31147"/>
          <a:stretch/>
        </p:blipFill>
        <p:spPr>
          <a:xfrm>
            <a:off x="132480" y="493591"/>
            <a:ext cx="1987867" cy="716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365575" y="1710500"/>
            <a:ext cx="6487599" cy="227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5"/>
          <p:cNvPicPr preferRelativeResize="0"/>
          <p:nvPr/>
        </p:nvPicPr>
        <p:blipFill rotWithShape="1">
          <a:blip r:embed="rId3">
            <a:alphaModFix/>
          </a:blip>
          <a:srcRect b="17904" l="0" r="0" t="0"/>
          <a:stretch/>
        </p:blipFill>
        <p:spPr>
          <a:xfrm>
            <a:off x="2728155" y="1053426"/>
            <a:ext cx="7457336" cy="4515061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5"/>
          <p:cNvSpPr/>
          <p:nvPr/>
        </p:nvSpPr>
        <p:spPr>
          <a:xfrm rot="-5400000">
            <a:off x="8244450" y="2913819"/>
            <a:ext cx="6864743" cy="1030357"/>
          </a:xfrm>
          <a:prstGeom prst="snip2SameRect">
            <a:avLst>
              <a:gd fmla="val 50000" name="adj1"/>
              <a:gd fmla="val 0" name="adj2"/>
            </a:avLst>
          </a:prstGeom>
          <a:solidFill>
            <a:srgbClr val="0C4E84"/>
          </a:solidFill>
          <a:ln cap="flat" cmpd="sng" w="1270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5"/>
          <p:cNvSpPr/>
          <p:nvPr/>
        </p:nvSpPr>
        <p:spPr>
          <a:xfrm rot="5400000">
            <a:off x="-1629331" y="1590950"/>
            <a:ext cx="6864743" cy="3669361"/>
          </a:xfrm>
          <a:prstGeom prst="snip2SameRect">
            <a:avLst>
              <a:gd fmla="val 50000" name="adj1"/>
              <a:gd fmla="val 0" name="adj2"/>
            </a:avLst>
          </a:prstGeom>
          <a:noFill/>
          <a:ln cap="flat" cmpd="sng" w="12700">
            <a:solidFill>
              <a:srgbClr val="FABD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5"/>
          <p:cNvSpPr/>
          <p:nvPr/>
        </p:nvSpPr>
        <p:spPr>
          <a:xfrm rot="10800000">
            <a:off x="2484483" y="-6742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5"/>
          <p:cNvSpPr/>
          <p:nvPr/>
        </p:nvSpPr>
        <p:spPr>
          <a:xfrm>
            <a:off x="2484483" y="6357668"/>
            <a:ext cx="3972340" cy="500332"/>
          </a:xfrm>
          <a:prstGeom prst="trapezoid">
            <a:avLst>
              <a:gd fmla="val 97114" name="adj"/>
            </a:avLst>
          </a:prstGeom>
          <a:solidFill>
            <a:srgbClr val="FABD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5"/>
          <p:cNvSpPr/>
          <p:nvPr/>
        </p:nvSpPr>
        <p:spPr>
          <a:xfrm>
            <a:off x="6823063" y="6357668"/>
            <a:ext cx="3972340" cy="520210"/>
          </a:xfrm>
          <a:prstGeom prst="trapezoid">
            <a:avLst>
              <a:gd fmla="val 97114" name="adj"/>
            </a:avLst>
          </a:prstGeom>
          <a:noFill/>
          <a:ln cap="flat" cmpd="sng" w="19050">
            <a:solidFill>
              <a:srgbClr val="0C4E8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C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1" name="Google Shape;301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9998" y="3460662"/>
            <a:ext cx="1599740" cy="1337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9464" y="5188351"/>
            <a:ext cx="1316797" cy="779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5"/>
          <p:cNvPicPr preferRelativeResize="0"/>
          <p:nvPr/>
        </p:nvPicPr>
        <p:blipFill rotWithShape="1">
          <a:blip r:embed="rId6">
            <a:alphaModFix/>
          </a:blip>
          <a:srcRect b="32830" l="0" r="0" t="31147"/>
          <a:stretch/>
        </p:blipFill>
        <p:spPr>
          <a:xfrm>
            <a:off x="40501" y="1808287"/>
            <a:ext cx="3505200" cy="1262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2023-07-05T14:33:06Z</dcterms:created>
  <dc:creator>Laura</dc:creator>
</cp:coreProperties>
</file>