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4" roundtripDataSignature="AMtx7mjs031C4WRILp8VYCCIlUmuEMLM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0.jpg"/><Relationship Id="rId5" Type="http://schemas.openxmlformats.org/officeDocument/2006/relationships/image" Target="../media/image4.jp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11.jpg"/><Relationship Id="rId5" Type="http://schemas.openxmlformats.org/officeDocument/2006/relationships/image" Target="../media/image2.jp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Relationship Id="rId4" Type="http://schemas.openxmlformats.org/officeDocument/2006/relationships/image" Target="../media/image11.jpg"/><Relationship Id="rId10" Type="http://schemas.openxmlformats.org/officeDocument/2006/relationships/image" Target="../media/image3.png"/><Relationship Id="rId9" Type="http://schemas.openxmlformats.org/officeDocument/2006/relationships/hyperlink" Target="http://www.elsevier.es/es/revistas/actas-dermo-sifiliograficas-103/analisis-los-motivos-consulta-su-coste-asistencia-13095270-estudios-clinicos-laboratorio-2006#4e20582183834823f1cfce9a5db42dc4" TargetMode="External"/><Relationship Id="rId5" Type="http://schemas.openxmlformats.org/officeDocument/2006/relationships/image" Target="../media/image2.jpg"/><Relationship Id="rId6" Type="http://schemas.openxmlformats.org/officeDocument/2006/relationships/hyperlink" Target="http://www.elsevier.es/es/revistas/actas-dermo-sifiliograficas-103/analisis-los-motivos-consulta-su-coste-asistencia-13095270-estudios-clinicos-laboratorio-2006#dc1446ba8cd567aed9cf1c7f3f82c2fd" TargetMode="External"/><Relationship Id="rId7" Type="http://schemas.openxmlformats.org/officeDocument/2006/relationships/hyperlink" Target="http://www.elsevier.es/es/revistas/actas-dermo-sifiliograficas-103/analisis-los-motivos-consulta-su-coste-asistencia-13095270-estudios-clinicos-laboratorio-2006#ae8fc2f8317b688b31701a4c4c84c8b4" TargetMode="External"/><Relationship Id="rId8" Type="http://schemas.openxmlformats.org/officeDocument/2006/relationships/hyperlink" Target="http://www.elsevier.es/es/revistas/actas-dermo-sifiliograficas-103/analisis-los-motivos-consulta-su-coste-asistencia-13095270-estudios-clinicos-laboratorio-2006#dfef12165c3411f9b03009606a54e71a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jpg"/><Relationship Id="rId4" Type="http://schemas.openxmlformats.org/officeDocument/2006/relationships/image" Target="../media/image11.jpg"/><Relationship Id="rId5" Type="http://schemas.openxmlformats.org/officeDocument/2006/relationships/image" Target="../media/image2.jpg"/><Relationship Id="rId6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jpg"/><Relationship Id="rId4" Type="http://schemas.openxmlformats.org/officeDocument/2006/relationships/image" Target="../media/image11.jpg"/><Relationship Id="rId5" Type="http://schemas.openxmlformats.org/officeDocument/2006/relationships/image" Target="../media/image2.jpg"/><Relationship Id="rId6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Relationship Id="rId4" Type="http://schemas.openxmlformats.org/officeDocument/2006/relationships/image" Target="../media/image11.jpg"/><Relationship Id="rId5" Type="http://schemas.openxmlformats.org/officeDocument/2006/relationships/image" Target="../media/image2.jpg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Relationship Id="rId4" Type="http://schemas.openxmlformats.org/officeDocument/2006/relationships/image" Target="../media/image11.jpg"/><Relationship Id="rId5" Type="http://schemas.openxmlformats.org/officeDocument/2006/relationships/image" Target="../media/image2.jpg"/><Relationship Id="rId6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10.jpg"/><Relationship Id="rId5" Type="http://schemas.openxmlformats.org/officeDocument/2006/relationships/image" Target="../media/image4.jp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17904" l="0" r="0" t="0"/>
          <a:stretch/>
        </p:blipFill>
        <p:spPr>
          <a:xfrm>
            <a:off x="2728155" y="1053426"/>
            <a:ext cx="7457336" cy="451506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-5400000">
            <a:off x="8244593" y="2913819"/>
            <a:ext cx="6864600" cy="10305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0C4E84"/>
          </a:solidFill>
          <a:ln cap="flat" cmpd="sng" w="1270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 rot="10800000">
            <a:off x="2484523" y="-6810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2484483" y="6357668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6823063" y="6357668"/>
            <a:ext cx="3972300" cy="52020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998" y="3460662"/>
            <a:ext cx="1599740" cy="133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464" y="5188351"/>
            <a:ext cx="1316797" cy="779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40501" y="1808287"/>
            <a:ext cx="3505200" cy="1262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/>
          <p:nvPr/>
        </p:nvSpPr>
        <p:spPr>
          <a:xfrm>
            <a:off x="4300455" y="1792908"/>
            <a:ext cx="6947400" cy="13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4000" u="none" cap="none" strike="noStrike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La dermatologia presencial al CAP</a:t>
            </a:r>
            <a:endParaRPr sz="40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4501177" y="3953999"/>
            <a:ext cx="694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 Lluís Martínez Via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2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/>
          <p:nvPr/>
        </p:nvSpPr>
        <p:spPr>
          <a:xfrm rot="10800000">
            <a:off x="3801881" y="-6810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3801841" y="6364184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/>
          <p:nvPr/>
        </p:nvSpPr>
        <p:spPr>
          <a:xfrm>
            <a:off x="8219660" y="6354245"/>
            <a:ext cx="3972300" cy="52020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"/>
          <p:cNvSpPr txBox="1"/>
          <p:nvPr/>
        </p:nvSpPr>
        <p:spPr>
          <a:xfrm>
            <a:off x="4036050" y="889383"/>
            <a:ext cx="6947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Moment actual</a:t>
            </a:r>
            <a:endParaRPr sz="40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3703622" y="1917523"/>
            <a:ext cx="7924200" cy="36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1/La patologia cutània+els problemes més o menys incòmodes/estètics, provoquen moltes consultes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2/La saturació habitual  de l’especialitzada, ques’ha agreujat amb la teledermatolgia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3/Manca de formació dermatològica en la primària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4/Costos elevats pel Sistema, ja de temps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1" i="0" lang="ca-ES" sz="11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Análisis de los motivos de consulta y de su coste en la asistencia dermatológica en un centro de Atención Primaria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100" u="sng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Macaya-Pascual, A</a:t>
            </a:r>
            <a:r>
              <a:rPr b="0" i="0" lang="ca-ES" sz="11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b="0" i="0" lang="ca-ES" sz="1100" u="sng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López-Canós, R</a:t>
            </a:r>
            <a:r>
              <a:rPr b="0" i="0" lang="ca-ES" sz="11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b="0" i="0" lang="ca-ES" sz="1100" u="sng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López-Piqueras, S</a:t>
            </a:r>
            <a:r>
              <a:rPr b="0" i="0" lang="ca-ES" sz="11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b="0" i="0" lang="ca-ES" sz="1100" u="sng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Gómez, S</a:t>
            </a:r>
            <a:r>
              <a:rPr b="0" i="0" lang="ca-ES" sz="11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1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Actas Dermosifiliogr. 2006;97:569-72. - vol.97 núm 09 )</a:t>
            </a:r>
            <a:endParaRPr b="0" i="0" sz="11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3"/>
          <p:cNvPicPr preferRelativeResize="0"/>
          <p:nvPr/>
        </p:nvPicPr>
        <p:blipFill rotWithShape="1">
          <a:blip r:embed="rId10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 txBox="1"/>
          <p:nvPr/>
        </p:nvSpPr>
        <p:spPr>
          <a:xfrm>
            <a:off x="4036050" y="889383"/>
            <a:ext cx="69474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La millor solució</a:t>
            </a:r>
            <a:endParaRPr sz="40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3703622" y="1917523"/>
            <a:ext cx="792427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Presència física, periòdica, del dermatòleg al CAP, en interconsulta amb el primerista (medicina i infermeria)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és una consulta de dermatologia, sinò un suport orientatiu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4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5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5"/>
          <p:cNvSpPr txBox="1"/>
          <p:nvPr/>
        </p:nvSpPr>
        <p:spPr>
          <a:xfrm>
            <a:off x="4036050" y="889383"/>
            <a:ext cx="69474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La millor solució</a:t>
            </a:r>
            <a:endParaRPr sz="40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3703622" y="1917523"/>
            <a:ext cx="7924271" cy="409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Avantatges: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1/Atenció amb prou immediatesa. Satisfacció de l’usuari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2/Formació actualitzada i directa del primerista (medicina, infermeria)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3/Disminució de la llista d’espera de l’especialitzada que es dedica al que li és propi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4/Triatge:	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del que es pot resoldre a primària,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del que cal derivar, 						del que és banal o només estètic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5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6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6"/>
          <p:cNvSpPr txBox="1"/>
          <p:nvPr/>
        </p:nvSpPr>
        <p:spPr>
          <a:xfrm>
            <a:off x="4036050" y="889383"/>
            <a:ext cx="69474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Resultats a l’ABS de Peralada</a:t>
            </a:r>
            <a:endParaRPr sz="40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 txBox="1"/>
          <p:nvPr/>
        </p:nvSpPr>
        <p:spPr>
          <a:xfrm>
            <a:off x="3703622" y="1917523"/>
            <a:ext cx="7924271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7684 pacients adscrits (2022)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Inici 2007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1/1041 visites (disminució progressiva cada any)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2/Un 68% es poden assumir a la primària i no ha calgut derivar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3/assumpció progressiva de la patologia més habitual al millorar la formació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4/Considerable estalvi de recursos pel Sistema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6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7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7"/>
          <p:cNvSpPr txBox="1"/>
          <p:nvPr/>
        </p:nvSpPr>
        <p:spPr>
          <a:xfrm>
            <a:off x="4745934" y="1766742"/>
            <a:ext cx="694745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4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Gràcies per l’atenció!</a:t>
            </a:r>
            <a:endParaRPr sz="44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7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8"/>
          <p:cNvPicPr preferRelativeResize="0"/>
          <p:nvPr/>
        </p:nvPicPr>
        <p:blipFill rotWithShape="1">
          <a:blip r:embed="rId3">
            <a:alphaModFix/>
          </a:blip>
          <a:srcRect b="17904" l="0" r="0" t="0"/>
          <a:stretch/>
        </p:blipFill>
        <p:spPr>
          <a:xfrm>
            <a:off x="2728155" y="1053426"/>
            <a:ext cx="7457336" cy="451506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8"/>
          <p:cNvSpPr/>
          <p:nvPr/>
        </p:nvSpPr>
        <p:spPr>
          <a:xfrm rot="-5400000">
            <a:off x="8244450" y="2913819"/>
            <a:ext cx="6864743" cy="1030357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0C4E84"/>
          </a:solidFill>
          <a:ln cap="flat" cmpd="sng" w="1270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8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8"/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998" y="3460662"/>
            <a:ext cx="1599740" cy="133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464" y="5188351"/>
            <a:ext cx="1316797" cy="779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8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40501" y="1808287"/>
            <a:ext cx="3505200" cy="1262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2023-07-05T14:33:06Z</dcterms:created>
  <dc:creator>Laura</dc:creator>
</cp:coreProperties>
</file>