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j/HZ32/y1j//bw39V0NuWLLpHi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0.jpg"/><Relationship Id="rId2" Type="http://schemas.openxmlformats.org/officeDocument/2006/relationships/image" Target="../media/image14.png"/><Relationship Id="rId3" Type="http://schemas.openxmlformats.org/officeDocument/2006/relationships/image" Target="../media/image27.jpg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8"/>
          <p:cNvPicPr preferRelativeResize="0"/>
          <p:nvPr/>
        </p:nvPicPr>
        <p:blipFill rotWithShape="1">
          <a:blip r:embed="rId1">
            <a:alphaModFix/>
          </a:blip>
          <a:srcRect b="38281" l="0" r="0" t="45433"/>
          <a:stretch/>
        </p:blipFill>
        <p:spPr>
          <a:xfrm>
            <a:off x="0" y="5534404"/>
            <a:ext cx="12192000" cy="13235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8"/>
          <p:cNvSpPr txBox="1"/>
          <p:nvPr/>
        </p:nvSpPr>
        <p:spPr>
          <a:xfrm>
            <a:off x="6368419" y="5731087"/>
            <a:ext cx="42851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0" name="Google Shape;10;p18"/>
          <p:cNvSpPr txBox="1"/>
          <p:nvPr/>
        </p:nvSpPr>
        <p:spPr>
          <a:xfrm>
            <a:off x="6368419" y="6100419"/>
            <a:ext cx="44138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futur’</a:t>
            </a:r>
            <a:endParaRPr/>
          </a:p>
        </p:txBody>
      </p:sp>
      <p:pic>
        <p:nvPicPr>
          <p:cNvPr id="11" name="Google Shape;1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8879" y="5842851"/>
            <a:ext cx="1247763" cy="74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3590" y="216820"/>
            <a:ext cx="1392467" cy="116456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0.jpg"/><Relationship Id="rId4" Type="http://schemas.openxmlformats.org/officeDocument/2006/relationships/image" Target="../media/image27.jpg"/><Relationship Id="rId5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31.png"/><Relationship Id="rId13" Type="http://schemas.openxmlformats.org/officeDocument/2006/relationships/image" Target="../media/image37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23.png"/><Relationship Id="rId15" Type="http://schemas.openxmlformats.org/officeDocument/2006/relationships/image" Target="../media/image30.png"/><Relationship Id="rId14" Type="http://schemas.openxmlformats.org/officeDocument/2006/relationships/image" Target="../media/image28.png"/><Relationship Id="rId16" Type="http://schemas.openxmlformats.org/officeDocument/2006/relationships/image" Target="../media/image36.png"/><Relationship Id="rId5" Type="http://schemas.openxmlformats.org/officeDocument/2006/relationships/image" Target="../media/image21.jpg"/><Relationship Id="rId6" Type="http://schemas.openxmlformats.org/officeDocument/2006/relationships/image" Target="../media/image24.png"/><Relationship Id="rId7" Type="http://schemas.openxmlformats.org/officeDocument/2006/relationships/image" Target="../media/image17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Relationship Id="rId4" Type="http://schemas.openxmlformats.org/officeDocument/2006/relationships/image" Target="../media/image45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47.png"/><Relationship Id="rId8" Type="http://schemas.openxmlformats.org/officeDocument/2006/relationships/image" Target="../media/image4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0.jpg"/><Relationship Id="rId4" Type="http://schemas.openxmlformats.org/officeDocument/2006/relationships/image" Target="../media/image27.jpg"/><Relationship Id="rId5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886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5048951" y="5598072"/>
            <a:ext cx="46297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Col·legi d’Infermeres i Infermers de Barcelona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de juny de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title"/>
          </p:nvPr>
        </p:nvSpPr>
        <p:spPr>
          <a:xfrm>
            <a:off x="838199" y="365125"/>
            <a:ext cx="9210261" cy="687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Calibri"/>
              <a:buNone/>
            </a:pPr>
            <a:r>
              <a:rPr b="1" lang="ca-ES">
                <a:latin typeface="Calibri"/>
                <a:ea typeface="Calibri"/>
                <a:cs typeface="Calibri"/>
                <a:sym typeface="Calibri"/>
              </a:rPr>
              <a:t>PGAC</a:t>
            </a:r>
            <a:r>
              <a:rPr b="1" lang="ca-ES"/>
              <a:t> – </a:t>
            </a:r>
            <a:r>
              <a:rPr b="1" lang="ca-ES">
                <a:latin typeface="Calibri"/>
                <a:ea typeface="Calibri"/>
                <a:cs typeface="Calibri"/>
                <a:sym typeface="Calibri"/>
              </a:rPr>
              <a:t>Programa de Gestió de l’Atenció a la Complexitat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4.googleusercontent.com/tSGc5PvZDBwxevUgDFkkQA6mzxa428RFV02cPk6WOOxkPRY-2wDCmKg8sTHnQAaHc2EyrzsZiMvPNhVzyuIAeLR4E26KB5fEoCL2PU7NkG5ur92EvLjoFlrSC12Z-4jbSu6h1yvwc1ib6FI=s2048" id="40" name="Google Shape;40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5069" y="1798636"/>
            <a:ext cx="4449283" cy="25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X6-cCay5cGToB9A1pjkO69dw64PuEIRrWb8nbaSREC0K1XiMBhGzRXYXmoK8KZzt4re_-taInzaGBQHP2VjwOwMyfwKNi0JXYIhcRgFqCpzV1jztudZ3mUUWVlZ9OnQGgg7nKoLQzZXjk28=s2048" id="45" name="Google Shape;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1025" y="1415847"/>
            <a:ext cx="1641916" cy="92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lNQbl0D_fvy3TYDigeJ5m6St-iiUhn0xWFZBAuhHga3w3LxykIeGfPsr-zse1CaAwSEJXre02lm7S9Fw2cPmRr3HfczrOfRrtV5_zOQOpnIwC9EWxsACDAQBS-Ngmbjgo8KU2e17JI_sju4=s2048" id="46" name="Google Shape;4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26" y="1248840"/>
            <a:ext cx="4999184" cy="4268709"/>
          </a:xfrm>
          <a:prstGeom prst="rect">
            <a:avLst/>
          </a:prstGeom>
          <a:gradFill>
            <a:gsLst>
              <a:gs pos="0">
                <a:srgbClr val="F5F7FC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>
            <a:noFill/>
          </a:ln>
        </p:spPr>
      </p:pic>
      <p:sp>
        <p:nvSpPr>
          <p:cNvPr id="47" name="Google Shape;47;p3"/>
          <p:cNvSpPr/>
          <p:nvPr/>
        </p:nvSpPr>
        <p:spPr>
          <a:xfrm>
            <a:off x="5686137" y="1415847"/>
            <a:ext cx="3995057" cy="3570514"/>
          </a:xfrm>
          <a:prstGeom prst="quadArrow">
            <a:avLst>
              <a:gd fmla="val 22500" name="adj1"/>
              <a:gd fmla="val 22500" name="adj2"/>
              <a:gd fmla="val 22500" name="adj3"/>
            </a:avLst>
          </a:prstGeom>
          <a:solidFill>
            <a:srgbClr val="FEE599">
              <a:alpha val="3176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 txBox="1"/>
          <p:nvPr>
            <p:ph type="title"/>
          </p:nvPr>
        </p:nvSpPr>
        <p:spPr>
          <a:xfrm>
            <a:off x="374326" y="365125"/>
            <a:ext cx="9934445" cy="883715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latin typeface="Calibri"/>
                <a:ea typeface="Calibri"/>
                <a:cs typeface="Calibri"/>
                <a:sym typeface="Calibri"/>
              </a:rPr>
              <a:t>Què és el programa de gestió de l’atenció a la complexitat –PGAC-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X6-cCay5cGToB9A1pjkO69dw64PuEIRrWb8nbaSREC0K1XiMBhGzRXYXmoK8KZzt4re_-taInzaGBQHP2VjwOwMyfwKNi0JXYIhcRgFqCpzV1jztudZ3mUUWVlZ9OnQGgg7nKoLQzZXjk28=s2048" id="53" name="Google Shape;5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1025" y="1415847"/>
            <a:ext cx="1641916" cy="92825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"/>
          <p:cNvSpPr/>
          <p:nvPr/>
        </p:nvSpPr>
        <p:spPr>
          <a:xfrm>
            <a:off x="5743920" y="1028704"/>
            <a:ext cx="442669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ca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b="0" i="0" lang="ca-ES" sz="2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ca-E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</a:t>
            </a:r>
            <a:r>
              <a:rPr lang="ca-ES" sz="24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ca-E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 AMB NECESSITATS COMPLEXES SANITÀRIES I SOCIALS</a:t>
            </a:r>
            <a:endParaRPr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4.googleusercontent.com/lNQbl0D_fvy3TYDigeJ5m6St-iiUhn0xWFZBAuhHga3w3LxykIeGfPsr-zse1CaAwSEJXre02lm7S9Fw2cPmRr3HfczrOfRrtV5_zOQOpnIwC9EWxsACDAQBS-Ngmbjgo8KU2e17JI_sju4=s2048" id="55" name="Google Shape;5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26" y="1248840"/>
            <a:ext cx="4999184" cy="4268709"/>
          </a:xfrm>
          <a:prstGeom prst="rect">
            <a:avLst/>
          </a:prstGeom>
          <a:gradFill>
            <a:gsLst>
              <a:gs pos="0">
                <a:srgbClr val="F5F7FC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>
            <a:noFill/>
          </a:ln>
        </p:spPr>
      </p:pic>
      <p:sp>
        <p:nvSpPr>
          <p:cNvPr id="56" name="Google Shape;56;p4"/>
          <p:cNvSpPr/>
          <p:nvPr/>
        </p:nvSpPr>
        <p:spPr>
          <a:xfrm>
            <a:off x="3973286" y="1513114"/>
            <a:ext cx="1230085" cy="2460172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696774" y="3684361"/>
            <a:ext cx="4354287" cy="1556657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5686137" y="1415847"/>
            <a:ext cx="3995057" cy="3570514"/>
          </a:xfrm>
          <a:prstGeom prst="quadArrow">
            <a:avLst>
              <a:gd fmla="val 22500" name="adj1"/>
              <a:gd fmla="val 22500" name="adj2"/>
              <a:gd fmla="val 22500" name="adj3"/>
            </a:avLst>
          </a:prstGeom>
          <a:solidFill>
            <a:srgbClr val="FEE599">
              <a:alpha val="3176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 txBox="1"/>
          <p:nvPr>
            <p:ph type="title"/>
          </p:nvPr>
        </p:nvSpPr>
        <p:spPr>
          <a:xfrm>
            <a:off x="374326" y="365125"/>
            <a:ext cx="9934445" cy="883715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latin typeface="Calibri"/>
                <a:ea typeface="Calibri"/>
                <a:cs typeface="Calibri"/>
                <a:sym typeface="Calibri"/>
              </a:rPr>
              <a:t>Què és el programa de gestió de l’atenció a la complexitat –PGAC-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X6-cCay5cGToB9A1pjkO69dw64PuEIRrWb8nbaSREC0K1XiMBhGzRXYXmoK8KZzt4re_-taInzaGBQHP2VjwOwMyfwKNi0JXYIhcRgFqCpzV1jztudZ3mUUWVlZ9OnQGgg7nKoLQzZXjk28=s2048" id="64" name="Google Shape;6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1025" y="1415847"/>
            <a:ext cx="1641916" cy="92825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5"/>
          <p:cNvSpPr/>
          <p:nvPr/>
        </p:nvSpPr>
        <p:spPr>
          <a:xfrm>
            <a:off x="5743920" y="1127773"/>
            <a:ext cx="442669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ca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b="0" i="0" lang="ca-ES" sz="2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ca-E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PERSONS AMB NECESSITATS COMPLEXES SANITÀRIES I SOCIALS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MODEL D’ATENCIÓ CENTRADA EN LA PERSONA</a:t>
            </a:r>
            <a:endParaRPr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4.googleusercontent.com/lNQbl0D_fvy3TYDigeJ5m6St-iiUhn0xWFZBAuhHga3w3LxykIeGfPsr-zse1CaAwSEJXre02lm7S9Fw2cPmRr3HfczrOfRrtV5_zOQOpnIwC9EWxsACDAQBS-Ngmbjgo8KU2e17JI_sju4=s2048" id="66" name="Google Shape;6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26" y="1248840"/>
            <a:ext cx="4999184" cy="4268709"/>
          </a:xfrm>
          <a:prstGeom prst="rect">
            <a:avLst/>
          </a:prstGeom>
          <a:gradFill>
            <a:gsLst>
              <a:gs pos="0">
                <a:srgbClr val="F5F7FC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>
            <a:noFill/>
          </a:ln>
        </p:spPr>
      </p:pic>
      <p:sp>
        <p:nvSpPr>
          <p:cNvPr id="67" name="Google Shape;67;p5"/>
          <p:cNvSpPr/>
          <p:nvPr/>
        </p:nvSpPr>
        <p:spPr>
          <a:xfrm>
            <a:off x="696773" y="1415846"/>
            <a:ext cx="1002717" cy="1410481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696774" y="3684361"/>
            <a:ext cx="4354287" cy="1556657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5686137" y="1415847"/>
            <a:ext cx="3995057" cy="3570514"/>
          </a:xfrm>
          <a:prstGeom prst="quadArrow">
            <a:avLst>
              <a:gd fmla="val 22500" name="adj1"/>
              <a:gd fmla="val 22500" name="adj2"/>
              <a:gd fmla="val 22500" name="adj3"/>
            </a:avLst>
          </a:prstGeom>
          <a:solidFill>
            <a:srgbClr val="FEE599">
              <a:alpha val="3176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 txBox="1"/>
          <p:nvPr>
            <p:ph type="title"/>
          </p:nvPr>
        </p:nvSpPr>
        <p:spPr>
          <a:xfrm>
            <a:off x="374326" y="365125"/>
            <a:ext cx="9934445" cy="883715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latin typeface="Calibri"/>
                <a:ea typeface="Calibri"/>
                <a:cs typeface="Calibri"/>
                <a:sym typeface="Calibri"/>
              </a:rPr>
              <a:t>Què és el programa de gestió de l’atenció a la complexitat –PGAC-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3938513" y="3189934"/>
            <a:ext cx="1002717" cy="1410481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X6-cCay5cGToB9A1pjkO69dw64PuEIRrWb8nbaSREC0K1XiMBhGzRXYXmoK8KZzt4re_-taInzaGBQHP2VjwOwMyfwKNi0JXYIhcRgFqCpzV1jztudZ3mUUWVlZ9OnQGgg7nKoLQzZXjk28=s2048" id="76" name="Google Shape;7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1025" y="1415847"/>
            <a:ext cx="1641916" cy="92825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6"/>
          <p:cNvSpPr/>
          <p:nvPr/>
        </p:nvSpPr>
        <p:spPr>
          <a:xfrm>
            <a:off x="5743920" y="1121036"/>
            <a:ext cx="442669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ca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b="0" i="0" lang="ca-ES" sz="2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ca-E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PERSONS AMB NECESSITATS COMPLEXES SANITÀRIES I SOCIALS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MODEL D’ATENCIÓ CENTRADA EN LA PERSONA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PROFESSIONALS DELS ÀMBITS SANITARI I SOCIALS AMB CAPACITAT RESOLUTIVA. ADEQUACIÓ DELS RECURSOS.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4.googleusercontent.com/lNQbl0D_fvy3TYDigeJ5m6St-iiUhn0xWFZBAuhHga3w3LxykIeGfPsr-zse1CaAwSEJXre02lm7S9Fw2cPmRr3HfczrOfRrtV5_zOQOpnIwC9EWxsACDAQBS-Ngmbjgo8KU2e17JI_sju4=s2048" id="78" name="Google Shape;7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26" y="1258076"/>
            <a:ext cx="4999184" cy="4268709"/>
          </a:xfrm>
          <a:prstGeom prst="rect">
            <a:avLst/>
          </a:prstGeom>
          <a:gradFill>
            <a:gsLst>
              <a:gs pos="0">
                <a:srgbClr val="F5F7FC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>
            <a:noFill/>
          </a:ln>
        </p:spPr>
      </p:pic>
      <p:sp>
        <p:nvSpPr>
          <p:cNvPr id="79" name="Google Shape;79;p6"/>
          <p:cNvSpPr/>
          <p:nvPr/>
        </p:nvSpPr>
        <p:spPr>
          <a:xfrm>
            <a:off x="3973286" y="1513114"/>
            <a:ext cx="1230085" cy="1451759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696774" y="3848588"/>
            <a:ext cx="3136317" cy="1364721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5686137" y="1415847"/>
            <a:ext cx="3995057" cy="3570514"/>
          </a:xfrm>
          <a:prstGeom prst="quadArrow">
            <a:avLst>
              <a:gd fmla="val 22500" name="adj1"/>
              <a:gd fmla="val 22500" name="adj2"/>
              <a:gd fmla="val 22500" name="adj3"/>
            </a:avLst>
          </a:prstGeom>
          <a:solidFill>
            <a:srgbClr val="FEE599">
              <a:alpha val="3176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 txBox="1"/>
          <p:nvPr>
            <p:ph type="title"/>
          </p:nvPr>
        </p:nvSpPr>
        <p:spPr>
          <a:xfrm>
            <a:off x="374326" y="365125"/>
            <a:ext cx="9934445" cy="883715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latin typeface="Calibri"/>
                <a:ea typeface="Calibri"/>
                <a:cs typeface="Calibri"/>
                <a:sym typeface="Calibri"/>
              </a:rPr>
              <a:t>Què és el programa de gestió de l’atenció a la complexitat –PGAC-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696774" y="1513113"/>
            <a:ext cx="965771" cy="1451759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3419284" y="4387273"/>
            <a:ext cx="1577589" cy="738910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X6-cCay5cGToB9A1pjkO69dw64PuEIRrWb8nbaSREC0K1XiMBhGzRXYXmoK8KZzt4re_-taInzaGBQHP2VjwOwMyfwKNi0JXYIhcRgFqCpzV1jztudZ3mUUWVlZ9OnQGgg7nKoLQzZXjk28=s2048" id="89" name="Google Shape;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1025" y="1415847"/>
            <a:ext cx="1641916" cy="92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lNQbl0D_fvy3TYDigeJ5m6St-iiUhn0xWFZBAuhHga3w3LxykIeGfPsr-zse1CaAwSEJXre02lm7S9Fw2cPmRr3HfczrOfRrtV5_zOQOpnIwC9EWxsACDAQBS-Ngmbjgo8KU2e17JI_sju4=s2048" id="90" name="Google Shape;9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26" y="1258076"/>
            <a:ext cx="4999184" cy="4268709"/>
          </a:xfrm>
          <a:prstGeom prst="rect">
            <a:avLst/>
          </a:prstGeom>
          <a:gradFill>
            <a:gsLst>
              <a:gs pos="0">
                <a:srgbClr val="F5F7FC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>
            <a:noFill/>
          </a:ln>
        </p:spPr>
      </p:pic>
      <p:sp>
        <p:nvSpPr>
          <p:cNvPr id="91" name="Google Shape;91;p7"/>
          <p:cNvSpPr/>
          <p:nvPr/>
        </p:nvSpPr>
        <p:spPr>
          <a:xfrm>
            <a:off x="3973286" y="1513114"/>
            <a:ext cx="1230085" cy="2754086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711201" y="1565774"/>
            <a:ext cx="923636" cy="1556657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5686137" y="1415847"/>
            <a:ext cx="3995057" cy="3570514"/>
          </a:xfrm>
          <a:prstGeom prst="quadArrow">
            <a:avLst>
              <a:gd fmla="val 22500" name="adj1"/>
              <a:gd fmla="val 22500" name="adj2"/>
              <a:gd fmla="val 22500" name="adj3"/>
            </a:avLst>
          </a:prstGeom>
          <a:solidFill>
            <a:srgbClr val="FEE599">
              <a:alpha val="3176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 txBox="1"/>
          <p:nvPr>
            <p:ph type="title"/>
          </p:nvPr>
        </p:nvSpPr>
        <p:spPr>
          <a:xfrm>
            <a:off x="374326" y="365125"/>
            <a:ext cx="9934445" cy="883715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latin typeface="Calibri"/>
                <a:ea typeface="Calibri"/>
                <a:cs typeface="Calibri"/>
                <a:sym typeface="Calibri"/>
              </a:rPr>
              <a:t>Què és el programa de gestió de l’atenció a la complexitat –PGAC-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5640869" y="2008896"/>
            <a:ext cx="5373408" cy="35086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MILLORA DE LA SALUT I BENESTAR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MILLORAR L’EXPERIÈNCIA D’ATENCIÓ DE LA PERSONA/CUIDADOR/PROFESSIONALS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ADEQUACIÓ DELS RECURSOS SANITARIS I SOCIALS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X6-cCay5cGToB9A1pjkO69dw64PuEIRrWb8nbaSREC0K1XiMBhGzRXYXmoK8KZzt4re_-taInzaGBQHP2VjwOwMyfwKNi0JXYIhcRgFqCpzV1jztudZ3mUUWVlZ9OnQGgg7nKoLQzZXjk28=s2048" id="100" name="Google Shape;10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1025" y="1415847"/>
            <a:ext cx="1641916" cy="92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lNQbl0D_fvy3TYDigeJ5m6St-iiUhn0xWFZBAuhHga3w3LxykIeGfPsr-zse1CaAwSEJXre02lm7S9Fw2cPmRr3HfczrOfRrtV5_zOQOpnIwC9EWxsACDAQBS-Ngmbjgo8KU2e17JI_sju4=s2048" id="101" name="Google Shape;10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326" y="1248840"/>
            <a:ext cx="4999184" cy="4268709"/>
          </a:xfrm>
          <a:prstGeom prst="rect">
            <a:avLst/>
          </a:prstGeom>
          <a:gradFill>
            <a:gsLst>
              <a:gs pos="0">
                <a:srgbClr val="F5F7FC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>
            <a:noFill/>
          </a:ln>
        </p:spPr>
      </p:pic>
      <p:sp>
        <p:nvSpPr>
          <p:cNvPr id="102" name="Google Shape;102;p8"/>
          <p:cNvSpPr/>
          <p:nvPr/>
        </p:nvSpPr>
        <p:spPr>
          <a:xfrm>
            <a:off x="5686137" y="1415847"/>
            <a:ext cx="3995057" cy="3570514"/>
          </a:xfrm>
          <a:prstGeom prst="quadArrow">
            <a:avLst>
              <a:gd fmla="val 22500" name="adj1"/>
              <a:gd fmla="val 22500" name="adj2"/>
              <a:gd fmla="val 22500" name="adj3"/>
            </a:avLst>
          </a:prstGeom>
          <a:solidFill>
            <a:srgbClr val="FEE599">
              <a:alpha val="3176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8"/>
          <p:cNvSpPr txBox="1"/>
          <p:nvPr>
            <p:ph type="title"/>
          </p:nvPr>
        </p:nvSpPr>
        <p:spPr>
          <a:xfrm>
            <a:off x="374326" y="365125"/>
            <a:ext cx="9934445" cy="883715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latin typeface="Calibri"/>
                <a:ea typeface="Calibri"/>
                <a:cs typeface="Calibri"/>
                <a:sym typeface="Calibri"/>
              </a:rPr>
              <a:t>Què és el programa de gestió de l’atenció a la complexitat –PGAC-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6.googleusercontent.com/b7xBXOzZjzUGiARkF9R-OdQHUuW5LZXoIyleG-dfB5b7yS-uI45i23Vq_Re_RXtAZem6x5NRNan9fkqB24t5A62IvT8D4T_vNIn5Sjm9ChAU36Nl9sVMHRbzqJu-7_ikpTtu4qfC0100aYqZbDr6Dqs0fcgWWFOiSBcBbMeBzpe3bUCP7Eu8GUtw8BCjxC7oMhs=s2048" id="104" name="Google Shape;10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6952" y="2207986"/>
            <a:ext cx="733425" cy="192858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8"/>
          <p:cNvSpPr/>
          <p:nvPr/>
        </p:nvSpPr>
        <p:spPr>
          <a:xfrm>
            <a:off x="5695958" y="4210927"/>
            <a:ext cx="399505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600">
                <a:solidFill>
                  <a:srgbClr val="BF9000"/>
                </a:solidFill>
                <a:latin typeface="Arial"/>
                <a:ea typeface="Arial"/>
                <a:cs typeface="Arial"/>
                <a:sym typeface="Arial"/>
              </a:rPr>
              <a:t>Gestió de cas</a:t>
            </a:r>
            <a:endParaRPr sz="36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"/>
          <p:cNvSpPr txBox="1"/>
          <p:nvPr/>
        </p:nvSpPr>
        <p:spPr>
          <a:xfrm>
            <a:off x="374326" y="365126"/>
            <a:ext cx="9934445" cy="881784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Governança del PGAC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6.googleusercontent.com/WD0eEiup5tAFZHaDq8znfftxipIYCkcvbPjPBc9rvaOVhncxvlrTFicjPn1hI8lxiS5_fsae9j4JZOnCErtL9R7tdu8tA1E3QaBu4WyUudnP_5ziUDS6nPo9oHBcqF40x1r1o4SMCLwCctIN37iDSgMnZJvZ6TFv5QOtqekBJUuT2m5wTHz_iwXXGVD5qAa5Cu0=s2048" id="111" name="Google Shape;11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75" y="1415847"/>
            <a:ext cx="2698461" cy="13492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dPzil8xr6cShIL7sarhLk_pBGV92LbH8yHQHFigZLoKaWN135M_2R-gF7rTAIgGT5rLJvZPQlZHF553b-86D_1q2EUWGCtswLn-_PKy0nExKyruXDO_syykVI5V-h8sXukcpxiIWiXwlFU_YU4eEpEF6YWscMF1aqM4B2_K8de_fAG7U7ovDQ8bDReCiQdazSIQ=s2048" id="112" name="Google Shape;11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4592" y="1320801"/>
            <a:ext cx="3502026" cy="1890771"/>
          </a:xfrm>
          <a:prstGeom prst="rect">
            <a:avLst/>
          </a:prstGeom>
          <a:blipFill rotWithShape="1">
            <a:blip r:embed="rId5">
              <a:alphaModFix/>
            </a:blip>
            <a:tile algn="tl" flip="none" tx="0" sx="100000" ty="0" sy="100000"/>
          </a:blipFill>
          <a:ln>
            <a:noFill/>
          </a:ln>
        </p:spPr>
      </p:pic>
      <p:pic>
        <p:nvPicPr>
          <p:cNvPr descr="https://lh5.googleusercontent.com/lhuf-0zSGljzDVwqNrAjusvkADH1l8CH-PeQwniUKVXo3My06bmql-fYxoLAxJ5zTaDGhPHwr7pN9mB-q3_-YHOzJsaGpWjITqUoYL4hGK7q0m_WYiuGTdy2kqxrsgkl9a06RgxiM4zOSj2OD4j0FVClHQJQ3icDElh4OR0Is35SseUdj5zlifpp154jCGDQ-dY=s2048" id="113" name="Google Shape;11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67503" y="2310325"/>
            <a:ext cx="2854822" cy="5589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X6-cCay5cGToB9A1pjkO69dw64PuEIRrWb8nbaSREC0K1XiMBhGzRXYXmoK8KZzt4re_-taInzaGBQHP2VjwOwMyfwKNi0JXYIhcRgFqCpzV1jztudZ3mUUWVlZ9OnQGgg7nKoLQzZXjk28=s2048" id="114" name="Google Shape;11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50084" y="1550149"/>
            <a:ext cx="1641916" cy="92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UTQfKelaDjJWPuye1ZJDBX4dyX5IZtGTd049-1f8t1h5_WSyLH0JDQvdjHC88EK6xaPLVhpOOICXO9MU1VqBxBOl0zid12ACAKpkjYcVE36qllYcKF0xbgrdjhkmV_ziZVwGJ9bvrUSAA5H20D5U-KrExIZ8VriltCOUAI0A3Z1PgMS9u5CZorpq_V9TzpCYoxU=s2048" id="115" name="Google Shape;115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67503" y="2869270"/>
            <a:ext cx="2854822" cy="44540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9"/>
          <p:cNvSpPr/>
          <p:nvPr/>
        </p:nvSpPr>
        <p:spPr>
          <a:xfrm>
            <a:off x="374326" y="3629891"/>
            <a:ext cx="3107783" cy="1477328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Desplegament 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l’Atenció integrada social i sanitària: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línies prioritàries</a:t>
            </a:r>
            <a:endParaRPr/>
          </a:p>
          <a:p>
            <a:pPr indent="-1143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ca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territoris a Catalunya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5.googleusercontent.com/cWb8JmRLTTc1mq_EXVww5s5_TLKVC5iEKbkFDQAtTY4-qqgQBuN0gGxGRwmygt-Bz8z375u3-nZ_D-p53MK0S6jG50Vqf6u5lWw_N0v_n62gzkz9IoN7VH1rcSSqjIBAIBSUnVWtiki5--i_yKTXxfWGGUmrN9WQSK1UYzl5SDSxk1yKBaO5EFYVlVmEWpqpcC0=s2048" id="117" name="Google Shape;117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85810" y="4010833"/>
            <a:ext cx="1073260" cy="607349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lh4.googleusercontent.com/737GiUYl1FefiOgPzqk9npYQMyzb21rVkV5W52QUpVTE_qHuPk5e9UQyaDqhsnVeFHaukU93KbBT_qDvkjWLCMrcNVeIetHtIP4El3xgbNvJFbl4-S8vK1OLG2OwTzH8YI7knGC9puZi3oeSUIRRjvkGvRGMBGARkuwEbKTsRMCIqD7mnuC6eozpJOj9-3iTR5Q=s2048" id="118" name="Google Shape;118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953211" y="3314677"/>
            <a:ext cx="444788" cy="593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gFEm10iDyrTuHuxm21T24yCzxaK4t_XmhdDbI_wAqBFEsc1HWCbmhjUKIHE0K1Stj2a3I2HlsUZuE2aHJs3YJhnroBO8hwWbsWiWEq_6OymUdLYgZbmrCJr_MDUnIZoNiltqbTko0F0kf2dJfklG200yGtusAHrk2OwZkgEvJVsepyMkg0BUhJT0Mn5UOM9iZlk=s2048" id="119" name="Google Shape;119;p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687503" y="3314677"/>
            <a:ext cx="519545" cy="5195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-4tgXqiUzZBNLfV_mYzKRpo2Qwl0kiNlNvaPYERVKDzqLLbX8e8j923_1hFXYKN_rxc85abq-R7ZT43otFr_j9OPKTiVK6b3Zb2PUXwB-i_0Kt7WbDJhzjYHCdsB5yh9PKwvJAvnG_PwlRYrzxqe6Gw0chUXUCy7pzBo9ZqmT6ybIbTIBLbvVo0x8mBemevCxYI=s2048" id="120" name="Google Shape;120;p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547821" y="4054531"/>
            <a:ext cx="643082" cy="6430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iEXLS751FXhU1CuHg8Pcaue_4BsXnObcRt70NUg-7slgJWgBepU3DL2vElkYjv9rjdxa21fd4fKV3KlAOlZDx1icl10tKymG_hnK_AyrZvxt5IfaQKjfkMiBtGldEKwCpU1i4qviq0oRZFWRkmO4IYZmaYI6yUc3Dl8EKvc5gFHL-ZqKODBt03iSYrDgnu8nmgQ=s2048" id="121" name="Google Shape;121;p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377782" y="3634347"/>
            <a:ext cx="644649" cy="2988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3.googleusercontent.com/rjIUdObk1JZrI9ltUiohdT5PcmxH0eO8EplTB5btNWPaFeZ2kHfMPD49seqRRUDJhaly-eGjOynLLUlJsi8kKquHO1TI38RpPrHOn6lWQPW1xnZE5XAjl7R7-K3szZytWQTZIhV-OS5HgNP8EaqBIzO6z59fLU8ae-rwsM6cDmO6DPWmoBCDkd0rAVljeK4l5Oo=s2048" id="122" name="Google Shape;122;p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631381" y="4757468"/>
            <a:ext cx="766618" cy="383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SrOb7GLKxFr_RlzMyWtKfQtyb1D6T3ga3oM1rDN9xR_HadSkC58tcBMOQJTkoMM9p5nkDr5Cef3jPzNyZF-u_S0ZCt0RhfQi4BseZ3nn3VY5yKrKWPWodxKu9AMAqXNwhFDuFO67JsjlEsH47GTAmy6WFfZOHqet5RyXRRJuuCer6ThYeOBDnDbu8-riQ_XG6u0=s2048" id="123" name="Google Shape;123;p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397999" y="4896082"/>
            <a:ext cx="1477121" cy="211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5siRqpDIojru6j6LYRdsOk7U9B507SpbqmF_k-0CfmQ_nymeMlrULP_M_-3c1RA6cmO0CKEszgnI8Hyk8GNMW7EVcfVaPtlOLI2SaS1q42j46QoO-jd7GHGwp_6x-fEWQaXE7nJfnYfqs2mSrXOxJszIYR5A45asUD7kTkKGHhpAfjYq5mzz_2z78rjul7_2B0U=s2048" id="124" name="Google Shape;124;p9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0493918" y="4137095"/>
            <a:ext cx="477953" cy="477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374326" y="374362"/>
            <a:ext cx="9934445" cy="881784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Identificació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5.googleusercontent.com/X6-cCay5cGToB9A1pjkO69dw64PuEIRrWb8nbaSREC0K1XiMBhGzRXYXmoK8KZzt4re_-taInzaGBQHP2VjwOwMyfwKNi0JXYIhcRgFqCpzV1jztudZ3mUUWVlZ9OnQGgg7nKoLQzZXjk28=s2048" id="130" name="Google Shape;13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084" y="1550149"/>
            <a:ext cx="1641916" cy="92825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0"/>
          <p:cNvSpPr/>
          <p:nvPr/>
        </p:nvSpPr>
        <p:spPr>
          <a:xfrm>
            <a:off x="374326" y="1550149"/>
            <a:ext cx="2992582" cy="1747233"/>
          </a:xfrm>
          <a:prstGeom prst="roundRect">
            <a:avLst>
              <a:gd fmla="val 16667" name="adj"/>
            </a:avLst>
          </a:prstGeom>
          <a:solidFill>
            <a:srgbClr val="F4B08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Proposta de casos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Equips socials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Complexitat social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4046193" y="1550149"/>
            <a:ext cx="2829867" cy="1747233"/>
          </a:xfrm>
          <a:prstGeom prst="roundRect">
            <a:avLst>
              <a:gd fmla="val 16667" name="adj"/>
            </a:avLst>
          </a:prstGeom>
          <a:gradFill>
            <a:gsLst>
              <a:gs pos="0">
                <a:schemeClr val="accent2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00" scaled="0"/>
          </a:gra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Proposta de casos Equip PGAC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LLISTA DE PERSONES PCC/MACA/DEPENDÈNCIA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7555346" y="1550149"/>
            <a:ext cx="2753426" cy="174723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Proposta de casos Equips Sanitaris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Complexitat sanitària/social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0"/>
          <p:cNvSpPr/>
          <p:nvPr/>
        </p:nvSpPr>
        <p:spPr>
          <a:xfrm rot="-3415734">
            <a:off x="3506116" y="3011693"/>
            <a:ext cx="480290" cy="1328759"/>
          </a:xfrm>
          <a:prstGeom prst="upDownArrow">
            <a:avLst>
              <a:gd fmla="val 50000" name="adj1"/>
              <a:gd fmla="val 75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0"/>
          <p:cNvSpPr/>
          <p:nvPr/>
        </p:nvSpPr>
        <p:spPr>
          <a:xfrm rot="3333068">
            <a:off x="6902412" y="3034214"/>
            <a:ext cx="480290" cy="1328759"/>
          </a:xfrm>
          <a:prstGeom prst="upDownArrow">
            <a:avLst>
              <a:gd fmla="val 50000" name="adj1"/>
              <a:gd fmla="val 75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4454554" y="3432713"/>
            <a:ext cx="2004291" cy="94499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VALIDACIÓ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CRITERIS OBJECTIUS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5.googleusercontent.com/-3Bh2-4RbXkB4n0-1PDXOwjWrAYzrYNRbMtq0Tueieo0gAmkQqjvJPqq7WivxORFWzRxti7WgF1n-kBjG2LRLo6q7oZTQ2OICO4bmY9WxNSeyIN15UKeahX2CpDRgw0-I9n_gk3LLP2i5K6-6tVFSGZd4ha57Ir1mOoFn4bNmmhG_zwkBCkv7zlq-vUo53Ndl8w=s2048" id="137" name="Google Shape;13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91694" y="3554393"/>
            <a:ext cx="348552" cy="70163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/>
          <p:nvPr/>
        </p:nvSpPr>
        <p:spPr>
          <a:xfrm>
            <a:off x="374327" y="4318961"/>
            <a:ext cx="3748307" cy="120032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Persones en situació de dependència (reconeguda/pendent)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EVS-TSO (en &gt;65 anys)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SSM-CAT (en &lt;65 anys)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6790765" y="4318961"/>
            <a:ext cx="3969312" cy="120032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Persones identificades com a PCC/MACA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Altres criteris (baixa identificació):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Multimorbilitat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a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+/- Sdr. Geriàtriques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/>
        </p:nvSpPr>
        <p:spPr>
          <a:xfrm>
            <a:off x="374326" y="365126"/>
            <a:ext cx="9934445" cy="881784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Avaluació i Presa decisions compartides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5.googleusercontent.com/LGCLGOr5DOcegufJjrSJtEdAGhbgoYXRQxhdketO4zsUnOL9eOqrP2x0510UPDZqLFz3p7pEwR82SJgD_FzyrdgioYBSlTDJcjE_ZzrVw-xLak8gbkqpHL08Ts6JOcMAuuLO_eif9sTb_SczV6o2V_XfviFq81WHVm876MMNxL-OM-iAvc6NeqO2LjiiUsjQrno=s2048" id="145" name="Google Shape;14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326" y="1403928"/>
            <a:ext cx="5609393" cy="35929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EwBVwWWMumbc2iZrtJ8ou1N6oQSZEk8EZnIhHBstMBbYKNvlr603QJ7epTEFfKR1eSYQPWCX7AEeAIDoXC9x6Fs51kRJJSCd_7cr-H6TyHGmOLORzSFajwLNRjhg2CexfN8NPeewsWdq4PO6ilaIsvcAfLTbfTI0-91t7shTRdDLUyd2XyQqAhW0-uGD_sszu8M=s2048" id="146" name="Google Shape;14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2986" y="1666763"/>
            <a:ext cx="5128056" cy="33301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X6-cCay5cGToB9A1pjkO69dw64PuEIRrWb8nbaSREC0K1XiMBhGzRXYXmoK8KZzt4re_-taInzaGBQHP2VjwOwMyfwKNi0JXYIhcRgFqCpzV1jztudZ3mUUWVlZ9OnQGgg7nKoLQzZXjk28=s2048" id="147" name="Google Shape;14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50084" y="1550149"/>
            <a:ext cx="1641916" cy="928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"/>
          <p:cNvSpPr txBox="1"/>
          <p:nvPr/>
        </p:nvSpPr>
        <p:spPr>
          <a:xfrm>
            <a:off x="374326" y="365126"/>
            <a:ext cx="9934445" cy="881784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Avaluació i Presa decisions compartides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5.googleusercontent.com/X6-cCay5cGToB9A1pjkO69dw64PuEIRrWb8nbaSREC0K1XiMBhGzRXYXmoK8KZzt4re_-taInzaGBQHP2VjwOwMyfwKNi0JXYIhcRgFqCpzV1jztudZ3mUUWVlZ9OnQGgg7nKoLQzZXjk28=s2048" id="153" name="Google Shape;15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084" y="1550149"/>
            <a:ext cx="1641916" cy="92825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2"/>
          <p:cNvSpPr/>
          <p:nvPr/>
        </p:nvSpPr>
        <p:spPr>
          <a:xfrm>
            <a:off x="480290" y="1457785"/>
            <a:ext cx="2013527" cy="1229996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Recull dels valors, preferències de la persona/família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2"/>
          <p:cNvSpPr/>
          <p:nvPr/>
        </p:nvSpPr>
        <p:spPr>
          <a:xfrm>
            <a:off x="4387767" y="1457785"/>
            <a:ext cx="2013527" cy="1229996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Objectius terapèutics consensuats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8295244" y="1457785"/>
            <a:ext cx="2013527" cy="1229996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Classificació per graus d’intensitat d’intervenció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/>
          <p:nvPr/>
        </p:nvSpPr>
        <p:spPr>
          <a:xfrm>
            <a:off x="480290" y="2839401"/>
            <a:ext cx="2013527" cy="1229996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Participar en </a:t>
            </a: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l'elaboració</a:t>
            </a: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del PIIC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/>
          <p:nvPr/>
        </p:nvSpPr>
        <p:spPr>
          <a:xfrm>
            <a:off x="2789382" y="2839401"/>
            <a:ext cx="7519389" cy="1229996"/>
          </a:xfrm>
          <a:prstGeom prst="roundRect">
            <a:avLst>
              <a:gd fmla="val 16667" name="adj"/>
            </a:avLst>
          </a:prstGeom>
          <a:solidFill>
            <a:srgbClr val="8296B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Procés dinàmic/ Diferents casuístiques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Cobertura de necessitats socials i sanitàries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Seguiments en situació d’estabilitat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Seguiments en les crisis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480290" y="4221017"/>
            <a:ext cx="7296727" cy="1229996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Entorn domiciliari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Conjuntament amb equips d’atenció</a:t>
            </a:r>
            <a:endParaRPr/>
          </a:p>
        </p:txBody>
      </p:sp>
      <p:sp>
        <p:nvSpPr>
          <p:cNvPr id="160" name="Google Shape;160;p12"/>
          <p:cNvSpPr/>
          <p:nvPr/>
        </p:nvSpPr>
        <p:spPr>
          <a:xfrm>
            <a:off x="8091056" y="4221017"/>
            <a:ext cx="2217716" cy="1229996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Conferència de cas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/>
          <p:nvPr/>
        </p:nvSpPr>
        <p:spPr>
          <a:xfrm>
            <a:off x="374326" y="365126"/>
            <a:ext cx="9934445" cy="881784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Gestió de les transicions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5.googleusercontent.com/X6-cCay5cGToB9A1pjkO69dw64PuEIRrWb8nbaSREC0K1XiMBhGzRXYXmoK8KZzt4re_-taInzaGBQHP2VjwOwMyfwKNi0JXYIhcRgFqCpzV1jztudZ3mUUWVlZ9OnQGgg7nKoLQzZXjk28=s2048" id="166" name="Google Shape;1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084" y="1550149"/>
            <a:ext cx="1641916" cy="92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Ssw737CqvUah-mUJYBOnXkO8rJHru_kBPmJdgzkcDFa4JHfoZe13EGGbd6NoPbpyMohjtlvBu38sfQxxHjwePN2eiwSbWK3FdZRoEmCUtwu4RgnCKqaYzlanyua5fjjuCqRV7HcljPURHyu1N70Cwx4SVxL9XVjvZmhYzafy8SCXsiSrd5R-OTDqR95TGBA5Qgk=s2048" id="167" name="Google Shape;16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9925" y="1246910"/>
            <a:ext cx="6796047" cy="4027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/>
          <p:nvPr/>
        </p:nvSpPr>
        <p:spPr>
          <a:xfrm>
            <a:off x="374326" y="365126"/>
            <a:ext cx="9934445" cy="881784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Gestió de les transicions (ALTA)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5.googleusercontent.com/X6-cCay5cGToB9A1pjkO69dw64PuEIRrWb8nbaSREC0K1XiMBhGzRXYXmoK8KZzt4re_-taInzaGBQHP2VjwOwMyfwKNi0JXYIhcRgFqCpzV1jztudZ3mUUWVlZ9OnQGgg7nKoLQzZXjk28=s2048" id="173" name="Google Shape;1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084" y="1550149"/>
            <a:ext cx="1641916" cy="92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3.googleusercontent.com/7DE7AqQ9StH9_E5k7MwRvYjtOOo1lvArmvv5BZ5UzlZRnl466RF11ygWpUDykam44QWfXO__mdpUvTBXSpdkYxNm_NcK9i17ZBDWq3EB8ZcotEG_qykPa3qwt2EWq5yOAkyIE4Q3caQievrGbgxxuRWA_00FENy2Ir5ZYumkV8ELMp7m5VnK71WacDvEuEOFtqI=s2048" id="174" name="Google Shape;17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8732" y="1440710"/>
            <a:ext cx="1789647" cy="103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0pNWMMTnkaQpsjAp2ppgzvGAu3wurXvqkAwROvcELca89dhBEGBZrwTFxGR3FH3iLQav9wua4GXgDI-wh3MsKXJ926FvPvRWf80ItTQ-9uD-KwS-r2GBBBs3AhilRTP1SG0YbtJaUEK6PNa2L5WqGoEBaofKRz5n0Q3DQDvMxcnlXf9m_lqiuuGdnW2Luy1qPVs=s2048" id="175" name="Google Shape;17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7755" y="2505806"/>
            <a:ext cx="1580862" cy="2148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XHZQb_MGzCTXmwGjQaOwVcXdRGPHDFuBNpicNSeZXW3liUSv0LXQlBmQh5Rco0JEW8l4alsnAubNQqvW5fZCCPcU3Dc64VNmju2fCljRDSK8ZjUq9Y9_OHKZ_k8MaWUzDj4eN2Qg8-inBjPU8psz-NOjLnp1gIVzJWXgqfJaTaL3X63fm5o1rJ2LTUgb0GtFF7Q=s2048" id="176" name="Google Shape;17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47831" y="1676690"/>
            <a:ext cx="1760940" cy="3532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x7Ky5VqjnM3u2lDDwIVLx57FBj7Sa3yOWRuPVX9WynL7vkn-eqFWcWY9y2Q9qEekM88Jl0vwP4zT4VBx_IFI9anFdhMoWx9LrZywoU8a4kORc_r8khBWsH2hACyg27LrjQ7VxobmHBcEGHOH6XtFum6VZbpbwrwzEVZJcEyyQK8JqYtfHtVYEWk37A-m5QthVm0=s2048" id="177" name="Google Shape;17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7865" y="3921313"/>
            <a:ext cx="848471" cy="1466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SONAMENT - YouTube" id="178" name="Google Shape;178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73671" y="4585704"/>
            <a:ext cx="802563" cy="802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Dv4MY1jcWV9OYvH9n13ZKUlkoP7pz8CzxWK0BTZiJK36FdnUca0gdUXK8xuccgFPNjUWuuplbzZLMVzTPlXk9IBYq-edUlpQ-G6sTJlX1I8OYDb0AU3MnGjiaUsKZAFMdROVSZYvyzLoOBzHaXsTMVOl5kbwvl6mOyKvYvyK3N25ouMqxGWr_Y73MTfSATfTKp0=s2048" id="179" name="Google Shape;179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05468" y="2817048"/>
            <a:ext cx="747660" cy="150879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4"/>
          <p:cNvSpPr/>
          <p:nvPr/>
        </p:nvSpPr>
        <p:spPr>
          <a:xfrm rot="10800000">
            <a:off x="6410036" y="3251200"/>
            <a:ext cx="1896482" cy="23751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4"/>
          <p:cNvSpPr/>
          <p:nvPr/>
        </p:nvSpPr>
        <p:spPr>
          <a:xfrm rot="10800000">
            <a:off x="2890323" y="3205481"/>
            <a:ext cx="1896482" cy="23751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4"/>
          <p:cNvSpPr/>
          <p:nvPr/>
        </p:nvSpPr>
        <p:spPr>
          <a:xfrm rot="6867805">
            <a:off x="4499749" y="4183142"/>
            <a:ext cx="612829" cy="19966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4"/>
          <p:cNvSpPr/>
          <p:nvPr/>
        </p:nvSpPr>
        <p:spPr>
          <a:xfrm rot="-5400000">
            <a:off x="5067962" y="2349590"/>
            <a:ext cx="348530" cy="16896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4"/>
          <p:cNvSpPr/>
          <p:nvPr/>
        </p:nvSpPr>
        <p:spPr>
          <a:xfrm rot="3162024">
            <a:off x="5614689" y="3585796"/>
            <a:ext cx="513472" cy="19414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4"/>
          <p:cNvSpPr/>
          <p:nvPr/>
        </p:nvSpPr>
        <p:spPr>
          <a:xfrm rot="9881735">
            <a:off x="6559315" y="4208801"/>
            <a:ext cx="1896482" cy="23751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76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3853" y="504321"/>
            <a:ext cx="1392467" cy="11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6601" y="5497423"/>
            <a:ext cx="1373523" cy="8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5"/>
          <p:cNvSpPr txBox="1"/>
          <p:nvPr/>
        </p:nvSpPr>
        <p:spPr>
          <a:xfrm>
            <a:off x="3459194" y="786825"/>
            <a:ext cx="6314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Jornada d’INFERMERIA d’ACEBA</a:t>
            </a:r>
            <a:endParaRPr/>
          </a:p>
        </p:txBody>
      </p:sp>
      <p:sp>
        <p:nvSpPr>
          <p:cNvPr id="194" name="Google Shape;194;p15"/>
          <p:cNvSpPr txBox="1"/>
          <p:nvPr/>
        </p:nvSpPr>
        <p:spPr>
          <a:xfrm>
            <a:off x="4114801" y="1771139"/>
            <a:ext cx="56589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‘La pràctica infermera: </a:t>
            </a:r>
            <a:r>
              <a:rPr b="1"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transformació, rols i reptes de futur</a:t>
            </a:r>
            <a:r>
              <a:rPr lang="ca-ES" sz="2800">
                <a:solidFill>
                  <a:srgbClr val="00A5CB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endParaRPr sz="3200">
              <a:solidFill>
                <a:srgbClr val="00A5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5"/>
          <p:cNvSpPr txBox="1"/>
          <p:nvPr/>
        </p:nvSpPr>
        <p:spPr>
          <a:xfrm>
            <a:off x="1986685" y="4980656"/>
            <a:ext cx="462977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Gràcies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2023-04-18T17:13:50Z</dcterms:created>
  <dc:creator>Laura</dc:creator>
</cp:coreProperties>
</file>