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Helvetica Neue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20" roundtripDataSignature="AMtx7mimZnf1bmWIOUMim0QtySYTiAJL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HelveticaNeue-bold.fntdata"/><Relationship Id="rId16" Type="http://schemas.openxmlformats.org/officeDocument/2006/relationships/font" Target="fonts/HelveticaNeue-regular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HelveticaNeue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HelveticaNeue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>
  <p:cSld name="Diapositiva de título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" name="Google Shape;15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" name="Google Shape;21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6.jpg"/><Relationship Id="rId2" Type="http://schemas.openxmlformats.org/officeDocument/2006/relationships/image" Target="../media/image9.png"/><Relationship Id="rId3" Type="http://schemas.openxmlformats.org/officeDocument/2006/relationships/image" Target="../media/image8.jpg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12"/>
          <p:cNvPicPr preferRelativeResize="0"/>
          <p:nvPr/>
        </p:nvPicPr>
        <p:blipFill rotWithShape="1">
          <a:blip r:embed="rId1">
            <a:alphaModFix/>
          </a:blip>
          <a:srcRect b="38281" l="0" r="0" t="45433"/>
          <a:stretch/>
        </p:blipFill>
        <p:spPr>
          <a:xfrm>
            <a:off x="0" y="5534404"/>
            <a:ext cx="12192000" cy="13235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2"/>
          <p:cNvSpPr txBox="1"/>
          <p:nvPr/>
        </p:nvSpPr>
        <p:spPr>
          <a:xfrm>
            <a:off x="6368419" y="5731087"/>
            <a:ext cx="42851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10" name="Google Shape;10;p12"/>
          <p:cNvSpPr txBox="1"/>
          <p:nvPr/>
        </p:nvSpPr>
        <p:spPr>
          <a:xfrm>
            <a:off x="6368419" y="6100419"/>
            <a:ext cx="44138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futur’</a:t>
            </a:r>
            <a:endParaRPr/>
          </a:p>
        </p:txBody>
      </p:sp>
      <p:pic>
        <p:nvPicPr>
          <p:cNvPr id="11" name="Google Shape;1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8879" y="5842851"/>
            <a:ext cx="1247763" cy="74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3590" y="216820"/>
            <a:ext cx="1392467" cy="116456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8.jpg"/><Relationship Id="rId5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30.png"/><Relationship Id="rId5" Type="http://schemas.openxmlformats.org/officeDocument/2006/relationships/image" Target="../media/image4.png"/><Relationship Id="rId6" Type="http://schemas.openxmlformats.org/officeDocument/2006/relationships/image" Target="../media/image14.png"/><Relationship Id="rId7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9.png"/><Relationship Id="rId13" Type="http://schemas.openxmlformats.org/officeDocument/2006/relationships/image" Target="../media/image24.pn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Relationship Id="rId4" Type="http://schemas.openxmlformats.org/officeDocument/2006/relationships/image" Target="../media/image20.jp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5" Type="http://schemas.openxmlformats.org/officeDocument/2006/relationships/image" Target="../media/image27.jpg"/><Relationship Id="rId6" Type="http://schemas.openxmlformats.org/officeDocument/2006/relationships/image" Target="../media/image25.jpg"/><Relationship Id="rId7" Type="http://schemas.openxmlformats.org/officeDocument/2006/relationships/image" Target="../media/image18.png"/><Relationship Id="rId8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8.jpg"/><Relationship Id="rId5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28768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3853" y="504321"/>
            <a:ext cx="1392467" cy="116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6601" y="5497423"/>
            <a:ext cx="1373523" cy="81312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"/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33" name="Google Shape;33;p1"/>
          <p:cNvSpPr txBox="1"/>
          <p:nvPr/>
        </p:nvSpPr>
        <p:spPr>
          <a:xfrm>
            <a:off x="4114801" y="1771139"/>
            <a:ext cx="565892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r>
              <a:rPr b="1"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</a:t>
            </a:r>
            <a:r>
              <a:rPr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endParaRPr sz="32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 txBox="1"/>
          <p:nvPr/>
        </p:nvSpPr>
        <p:spPr>
          <a:xfrm>
            <a:off x="5048951" y="5598072"/>
            <a:ext cx="46297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Col·legi d’Infermeres i Infermers de Barcelona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de juny de 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>
            <p:ph type="title"/>
          </p:nvPr>
        </p:nvSpPr>
        <p:spPr>
          <a:xfrm>
            <a:off x="581720" y="275916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87C"/>
              </a:buClr>
              <a:buSzPct val="100000"/>
              <a:buFont typeface="Arial"/>
              <a:buNone/>
            </a:pPr>
            <a:r>
              <a:rPr b="1" lang="ca-ES" sz="7200">
                <a:solidFill>
                  <a:srgbClr val="1F487C"/>
                </a:solidFill>
                <a:latin typeface="Arial"/>
                <a:ea typeface="Arial"/>
                <a:cs typeface="Arial"/>
                <a:sym typeface="Arial"/>
              </a:rPr>
              <a:t>Projecte Escola</a:t>
            </a:r>
            <a:br>
              <a:rPr lang="ca-ES" sz="7200">
                <a:latin typeface="Arial"/>
                <a:ea typeface="Arial"/>
                <a:cs typeface="Arial"/>
                <a:sym typeface="Arial"/>
              </a:rPr>
            </a:b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"/>
          <p:cNvSpPr txBox="1"/>
          <p:nvPr>
            <p:ph idx="1" type="body"/>
          </p:nvPr>
        </p:nvSpPr>
        <p:spPr>
          <a:xfrm>
            <a:off x="637479" y="1862254"/>
            <a:ext cx="7536366" cy="1126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2400"/>
              <a:buNone/>
            </a:pPr>
            <a:r>
              <a:rPr lang="ca-ES" sz="24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EAP Sarrià, Vallvidrera i Les Planes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r>
              <a:rPr i="1" lang="ca-ES" sz="1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Marta Sust i Miralpeix i Nadina Soler Mula</a:t>
            </a:r>
            <a:endParaRPr i="1" sz="14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"/>
          <p:cNvSpPr txBox="1"/>
          <p:nvPr/>
        </p:nvSpPr>
        <p:spPr>
          <a:xfrm>
            <a:off x="604024" y="1231988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2800"/>
              <a:buFont typeface="Arial"/>
              <a:buNone/>
            </a:pPr>
            <a:r>
              <a:rPr b="1"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Guia d’implementació i catàleg d’activitats</a:t>
            </a:r>
            <a:endParaRPr b="1" sz="28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ici | EAP Sarrià" id="42" name="Google Shape;4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87882" y="288783"/>
            <a:ext cx="1461195" cy="75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2"/>
          <p:cNvPicPr preferRelativeResize="0"/>
          <p:nvPr/>
        </p:nvPicPr>
        <p:blipFill rotWithShape="1">
          <a:blip r:embed="rId4">
            <a:alphaModFix/>
          </a:blip>
          <a:srcRect b="15447" l="22358" r="49024" t="14829"/>
          <a:stretch/>
        </p:blipFill>
        <p:spPr>
          <a:xfrm>
            <a:off x="7168024" y="1919865"/>
            <a:ext cx="2198397" cy="334755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87C"/>
              </a:buClr>
              <a:buSzPct val="100000"/>
              <a:buFont typeface="Arial"/>
              <a:buNone/>
            </a:pPr>
            <a:r>
              <a:rPr b="1" lang="ca-ES" sz="7200">
                <a:solidFill>
                  <a:srgbClr val="1F487C"/>
                </a:solidFill>
                <a:latin typeface="Arial"/>
                <a:ea typeface="Arial"/>
                <a:cs typeface="Arial"/>
                <a:sym typeface="Arial"/>
              </a:rPr>
              <a:t>Projecte Escola</a:t>
            </a:r>
            <a:br>
              <a:rPr lang="ca-ES" sz="7200">
                <a:latin typeface="Arial"/>
                <a:ea typeface="Arial"/>
                <a:cs typeface="Arial"/>
                <a:sym typeface="Arial"/>
              </a:rPr>
            </a:b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" name="Google Shape;49;p3"/>
          <p:cNvGrpSpPr/>
          <p:nvPr/>
        </p:nvGrpSpPr>
        <p:grpSpPr>
          <a:xfrm>
            <a:off x="747131" y="3679901"/>
            <a:ext cx="1204332" cy="501805"/>
            <a:chOff x="624468" y="1683834"/>
            <a:chExt cx="1204332" cy="501805"/>
          </a:xfrm>
        </p:grpSpPr>
        <p:sp>
          <p:nvSpPr>
            <p:cNvPr id="50" name="Google Shape;50;p3"/>
            <p:cNvSpPr/>
            <p:nvPr/>
          </p:nvSpPr>
          <p:spPr>
            <a:xfrm>
              <a:off x="624468" y="1683834"/>
              <a:ext cx="1204332" cy="501805"/>
            </a:xfrm>
            <a:prstGeom prst="rect">
              <a:avLst/>
            </a:prstGeom>
            <a:solidFill>
              <a:srgbClr val="D8E2F3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"/>
            <p:cNvSpPr txBox="1"/>
            <p:nvPr/>
          </p:nvSpPr>
          <p:spPr>
            <a:xfrm>
              <a:off x="713679" y="1761893"/>
              <a:ext cx="103706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ca-ES" sz="1800">
                  <a:solidFill>
                    <a:srgbClr val="222A35"/>
                  </a:solidFill>
                  <a:latin typeface="Calibri"/>
                  <a:ea typeface="Calibri"/>
                  <a:cs typeface="Calibri"/>
                  <a:sym typeface="Calibri"/>
                </a:rPr>
                <a:t>Objectiu</a:t>
              </a:r>
              <a:endParaRPr b="1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" name="Google Shape;52;p3"/>
          <p:cNvSpPr txBox="1"/>
          <p:nvPr/>
        </p:nvSpPr>
        <p:spPr>
          <a:xfrm>
            <a:off x="1957387" y="3746137"/>
            <a:ext cx="85195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Facilitar uns hàbits i unes actituds de salut positives en els infants i adolescents.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 txBox="1"/>
          <p:nvPr/>
        </p:nvSpPr>
        <p:spPr>
          <a:xfrm>
            <a:off x="2828692" y="4555906"/>
            <a:ext cx="853839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Creació 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(Jul ’22)</a:t>
            </a:r>
            <a:r>
              <a:rPr lang="ca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🡪  Validació 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(Oct ’22 – Mar ’23)  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🡪  Proves pilot 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(Abr – Jun ’23)</a:t>
            </a:r>
            <a:r>
              <a:rPr lang="ca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🡪  PE 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(curs ’23-’24)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 txBox="1"/>
          <p:nvPr/>
        </p:nvSpPr>
        <p:spPr>
          <a:xfrm>
            <a:off x="3980988" y="1731407"/>
            <a:ext cx="77991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Xerrades d’hàbits saludables, salut mental, consum de substàncies addictives…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" name="Google Shape;55;p3"/>
          <p:cNvGrpSpPr/>
          <p:nvPr/>
        </p:nvGrpSpPr>
        <p:grpSpPr>
          <a:xfrm>
            <a:off x="631904" y="1672683"/>
            <a:ext cx="3349084" cy="501805"/>
            <a:chOff x="936702" y="1773044"/>
            <a:chExt cx="1204332" cy="501805"/>
          </a:xfrm>
        </p:grpSpPr>
        <p:sp>
          <p:nvSpPr>
            <p:cNvPr id="56" name="Google Shape;56;p3"/>
            <p:cNvSpPr/>
            <p:nvPr/>
          </p:nvSpPr>
          <p:spPr>
            <a:xfrm>
              <a:off x="936702" y="1773044"/>
              <a:ext cx="1204332" cy="501805"/>
            </a:xfrm>
            <a:prstGeom prst="rect">
              <a:avLst/>
            </a:prstGeom>
            <a:solidFill>
              <a:srgbClr val="D8E2F3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 txBox="1"/>
            <p:nvPr/>
          </p:nvSpPr>
          <p:spPr>
            <a:xfrm>
              <a:off x="1025913" y="1834325"/>
              <a:ext cx="1037062" cy="3717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ca-ES" sz="1800">
                  <a:solidFill>
                    <a:srgbClr val="222A35"/>
                  </a:solidFill>
                  <a:latin typeface="Calibri"/>
                  <a:ea typeface="Calibri"/>
                  <a:cs typeface="Calibri"/>
                  <a:sym typeface="Calibri"/>
                </a:rPr>
                <a:t>Demandes de les Escoles</a:t>
              </a:r>
              <a:endParaRPr b="1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" name="Google Shape;58;p3"/>
          <p:cNvSpPr/>
          <p:nvPr/>
        </p:nvSpPr>
        <p:spPr>
          <a:xfrm>
            <a:off x="7818862" y="2174488"/>
            <a:ext cx="468351" cy="602165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D8E2F3"/>
          </a:solidFill>
          <a:ln cap="flat" cmpd="sng" w="127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7028984" y="2869580"/>
            <a:ext cx="2048108" cy="501805"/>
          </a:xfrm>
          <a:prstGeom prst="rect">
            <a:avLst/>
          </a:prstGeom>
          <a:solidFill>
            <a:srgbClr val="D8E2F3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 txBox="1"/>
          <p:nvPr/>
        </p:nvSpPr>
        <p:spPr>
          <a:xfrm>
            <a:off x="7214357" y="2936488"/>
            <a:ext cx="1677361" cy="3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Projecte Escola</a:t>
            </a:r>
            <a:endParaRPr b="1" sz="18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nici | EAP Sarrià" id="61" name="Google Shape;6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77092" y="311085"/>
            <a:ext cx="1461195" cy="7586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Google Shape;62;p3"/>
          <p:cNvGrpSpPr/>
          <p:nvPr/>
        </p:nvGrpSpPr>
        <p:grpSpPr>
          <a:xfrm>
            <a:off x="747130" y="4490002"/>
            <a:ext cx="2063181" cy="501805"/>
            <a:chOff x="624468" y="1683834"/>
            <a:chExt cx="1204332" cy="501805"/>
          </a:xfrm>
        </p:grpSpPr>
        <p:sp>
          <p:nvSpPr>
            <p:cNvPr id="63" name="Google Shape;63;p3"/>
            <p:cNvSpPr/>
            <p:nvPr/>
          </p:nvSpPr>
          <p:spPr>
            <a:xfrm>
              <a:off x="624468" y="1683834"/>
              <a:ext cx="1204332" cy="501805"/>
            </a:xfrm>
            <a:prstGeom prst="rect">
              <a:avLst/>
            </a:prstGeom>
            <a:solidFill>
              <a:srgbClr val="D8E2F3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3"/>
            <p:cNvSpPr txBox="1"/>
            <p:nvPr/>
          </p:nvSpPr>
          <p:spPr>
            <a:xfrm>
              <a:off x="713679" y="1761893"/>
              <a:ext cx="103706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ca-ES" sz="1800">
                  <a:solidFill>
                    <a:srgbClr val="222A35"/>
                  </a:solidFill>
                  <a:latin typeface="Calibri"/>
                  <a:ea typeface="Calibri"/>
                  <a:cs typeface="Calibri"/>
                  <a:sym typeface="Calibri"/>
                </a:rPr>
                <a:t>Implementació</a:t>
              </a:r>
              <a:endParaRPr b="1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ici | EAP Sarrià" id="69" name="Google Shape;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6532" y="245327"/>
            <a:ext cx="1566362" cy="8133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oogle Shape;70;p4"/>
          <p:cNvGrpSpPr/>
          <p:nvPr/>
        </p:nvGrpSpPr>
        <p:grpSpPr>
          <a:xfrm>
            <a:off x="7039239" y="1412053"/>
            <a:ext cx="3753715" cy="4239796"/>
            <a:chOff x="1100755" y="-78996"/>
            <a:chExt cx="3753715" cy="4239796"/>
          </a:xfrm>
        </p:grpSpPr>
        <p:sp>
          <p:nvSpPr>
            <p:cNvPr id="71" name="Google Shape;71;p4"/>
            <p:cNvSpPr/>
            <p:nvPr/>
          </p:nvSpPr>
          <p:spPr>
            <a:xfrm>
              <a:off x="2742267" y="1954574"/>
              <a:ext cx="1675961" cy="1671883"/>
            </a:xfrm>
            <a:custGeom>
              <a:rect b="b" l="l" r="r" t="t"/>
              <a:pathLst>
                <a:path extrusionOk="0" h="120000" w="120000">
                  <a:moveTo>
                    <a:pt x="85192" y="19133"/>
                  </a:moveTo>
                  <a:lnTo>
                    <a:pt x="94491" y="11286"/>
                  </a:lnTo>
                  <a:lnTo>
                    <a:pt x="101959" y="17548"/>
                  </a:lnTo>
                  <a:lnTo>
                    <a:pt x="95896" y="28109"/>
                  </a:lnTo>
                  <a:lnTo>
                    <a:pt x="95896" y="28109"/>
                  </a:lnTo>
                  <a:cubicBezTo>
                    <a:pt x="100231" y="32983"/>
                    <a:pt x="103527" y="38688"/>
                    <a:pt x="105583" y="44877"/>
                  </a:cubicBezTo>
                  <a:lnTo>
                    <a:pt x="117739" y="44870"/>
                  </a:lnTo>
                  <a:lnTo>
                    <a:pt x="119430" y="54457"/>
                  </a:lnTo>
                  <a:lnTo>
                    <a:pt x="108010" y="58630"/>
                  </a:lnTo>
                  <a:cubicBezTo>
                    <a:pt x="108196" y="65148"/>
                    <a:pt x="107051" y="71636"/>
                    <a:pt x="104646" y="77697"/>
                  </a:cubicBezTo>
                  <a:lnTo>
                    <a:pt x="113947" y="85542"/>
                  </a:lnTo>
                  <a:lnTo>
                    <a:pt x="109075" y="93975"/>
                  </a:lnTo>
                  <a:lnTo>
                    <a:pt x="97659" y="89792"/>
                  </a:lnTo>
                  <a:lnTo>
                    <a:pt x="97659" y="89792"/>
                  </a:lnTo>
                  <a:cubicBezTo>
                    <a:pt x="93609" y="94905"/>
                    <a:pt x="88559" y="99139"/>
                    <a:pt x="82818" y="102237"/>
                  </a:cubicBezTo>
                  <a:lnTo>
                    <a:pt x="84917" y="114239"/>
                  </a:lnTo>
                  <a:lnTo>
                    <a:pt x="75754" y="117572"/>
                  </a:lnTo>
                  <a:lnTo>
                    <a:pt x="69687" y="107014"/>
                  </a:lnTo>
                  <a:cubicBezTo>
                    <a:pt x="63296" y="108329"/>
                    <a:pt x="56704" y="108329"/>
                    <a:pt x="50313" y="107014"/>
                  </a:cubicBezTo>
                  <a:lnTo>
                    <a:pt x="44246" y="117572"/>
                  </a:lnTo>
                  <a:lnTo>
                    <a:pt x="35083" y="114239"/>
                  </a:lnTo>
                  <a:lnTo>
                    <a:pt x="37182" y="102237"/>
                  </a:lnTo>
                  <a:cubicBezTo>
                    <a:pt x="31441" y="99139"/>
                    <a:pt x="26391" y="94905"/>
                    <a:pt x="22341" y="89792"/>
                  </a:cubicBezTo>
                  <a:lnTo>
                    <a:pt x="10925" y="93975"/>
                  </a:lnTo>
                  <a:lnTo>
                    <a:pt x="6053" y="85542"/>
                  </a:lnTo>
                  <a:lnTo>
                    <a:pt x="15354" y="77697"/>
                  </a:lnTo>
                  <a:cubicBezTo>
                    <a:pt x="12949" y="71636"/>
                    <a:pt x="11804" y="65148"/>
                    <a:pt x="11990" y="58630"/>
                  </a:cubicBezTo>
                  <a:lnTo>
                    <a:pt x="570" y="54457"/>
                  </a:lnTo>
                  <a:lnTo>
                    <a:pt x="2261" y="44870"/>
                  </a:lnTo>
                  <a:lnTo>
                    <a:pt x="14417" y="44877"/>
                  </a:lnTo>
                  <a:lnTo>
                    <a:pt x="14417" y="44877"/>
                  </a:lnTo>
                  <a:cubicBezTo>
                    <a:pt x="16473" y="38688"/>
                    <a:pt x="19769" y="32983"/>
                    <a:pt x="24104" y="28109"/>
                  </a:cubicBezTo>
                  <a:lnTo>
                    <a:pt x="18041" y="17548"/>
                  </a:lnTo>
                  <a:lnTo>
                    <a:pt x="25509" y="11286"/>
                  </a:lnTo>
                  <a:lnTo>
                    <a:pt x="34808" y="19133"/>
                  </a:lnTo>
                  <a:lnTo>
                    <a:pt x="34808" y="19133"/>
                  </a:lnTo>
                  <a:cubicBezTo>
                    <a:pt x="40363" y="15712"/>
                    <a:pt x="46558" y="13459"/>
                    <a:pt x="53013" y="12511"/>
                  </a:cubicBezTo>
                  <a:lnTo>
                    <a:pt x="55123" y="511"/>
                  </a:lnTo>
                  <a:lnTo>
                    <a:pt x="64877" y="511"/>
                  </a:lnTo>
                  <a:lnTo>
                    <a:pt x="66987" y="12511"/>
                  </a:lnTo>
                  <a:cubicBezTo>
                    <a:pt x="73442" y="13459"/>
                    <a:pt x="79637" y="15712"/>
                    <a:pt x="85192" y="19133"/>
                  </a:cubicBezTo>
                  <a:close/>
                </a:path>
              </a:pathLst>
            </a:custGeom>
            <a:solidFill>
              <a:srgbClr val="3A66B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4"/>
            <p:cNvSpPr txBox="1"/>
            <p:nvPr/>
          </p:nvSpPr>
          <p:spPr>
            <a:xfrm>
              <a:off x="3078905" y="2346205"/>
              <a:ext cx="1002685" cy="8593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EAP Sarrià, Vallvidrera i Les Planes</a:t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1401446" y="1353964"/>
              <a:ext cx="1399300" cy="1337782"/>
            </a:xfrm>
            <a:custGeom>
              <a:rect b="b" l="l" r="r" t="t"/>
              <a:pathLst>
                <a:path extrusionOk="0" h="120000" w="120000">
                  <a:moveTo>
                    <a:pt x="90351" y="30393"/>
                  </a:moveTo>
                  <a:lnTo>
                    <a:pt x="107127" y="24564"/>
                  </a:lnTo>
                  <a:lnTo>
                    <a:pt x="113836" y="35969"/>
                  </a:lnTo>
                  <a:lnTo>
                    <a:pt x="101299" y="49005"/>
                  </a:lnTo>
                  <a:lnTo>
                    <a:pt x="101299" y="49005"/>
                  </a:lnTo>
                  <a:cubicBezTo>
                    <a:pt x="103289" y="56205"/>
                    <a:pt x="103289" y="63795"/>
                    <a:pt x="101299" y="70995"/>
                  </a:cubicBezTo>
                  <a:lnTo>
                    <a:pt x="113836" y="84031"/>
                  </a:lnTo>
                  <a:lnTo>
                    <a:pt x="107127" y="95436"/>
                  </a:lnTo>
                  <a:lnTo>
                    <a:pt x="90351" y="89607"/>
                  </a:lnTo>
                  <a:cubicBezTo>
                    <a:pt x="84993" y="94898"/>
                    <a:pt x="78296" y="98693"/>
                    <a:pt x="70948" y="100602"/>
                  </a:cubicBezTo>
                  <a:lnTo>
                    <a:pt x="66903" y="118602"/>
                  </a:lnTo>
                  <a:lnTo>
                    <a:pt x="53097" y="118602"/>
                  </a:lnTo>
                  <a:lnTo>
                    <a:pt x="49052" y="100602"/>
                  </a:lnTo>
                  <a:cubicBezTo>
                    <a:pt x="41704" y="98693"/>
                    <a:pt x="35007" y="94898"/>
                    <a:pt x="29649" y="89607"/>
                  </a:cubicBezTo>
                  <a:lnTo>
                    <a:pt x="12873" y="95436"/>
                  </a:lnTo>
                  <a:lnTo>
                    <a:pt x="6164" y="84031"/>
                  </a:lnTo>
                  <a:lnTo>
                    <a:pt x="18701" y="70995"/>
                  </a:lnTo>
                  <a:lnTo>
                    <a:pt x="18701" y="70995"/>
                  </a:lnTo>
                  <a:cubicBezTo>
                    <a:pt x="16711" y="63795"/>
                    <a:pt x="16711" y="56205"/>
                    <a:pt x="18701" y="49005"/>
                  </a:cubicBezTo>
                  <a:lnTo>
                    <a:pt x="6164" y="35969"/>
                  </a:lnTo>
                  <a:lnTo>
                    <a:pt x="12873" y="24564"/>
                  </a:lnTo>
                  <a:lnTo>
                    <a:pt x="29649" y="30393"/>
                  </a:lnTo>
                  <a:lnTo>
                    <a:pt x="29649" y="30393"/>
                  </a:lnTo>
                  <a:cubicBezTo>
                    <a:pt x="35007" y="25102"/>
                    <a:pt x="41704" y="21307"/>
                    <a:pt x="49052" y="19398"/>
                  </a:cubicBezTo>
                  <a:lnTo>
                    <a:pt x="53097" y="1398"/>
                  </a:lnTo>
                  <a:lnTo>
                    <a:pt x="66903" y="1398"/>
                  </a:lnTo>
                  <a:lnTo>
                    <a:pt x="70948" y="19398"/>
                  </a:lnTo>
                  <a:lnTo>
                    <a:pt x="70948" y="19398"/>
                  </a:lnTo>
                  <a:cubicBezTo>
                    <a:pt x="78296" y="21307"/>
                    <a:pt x="84993" y="25102"/>
                    <a:pt x="90351" y="30393"/>
                  </a:cubicBezTo>
                  <a:close/>
                </a:path>
              </a:pathLst>
            </a:custGeom>
            <a:solidFill>
              <a:srgbClr val="6786C7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4"/>
            <p:cNvSpPr txBox="1"/>
            <p:nvPr/>
          </p:nvSpPr>
          <p:spPr>
            <a:xfrm>
              <a:off x="1747179" y="1692790"/>
              <a:ext cx="707834" cy="6601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Equips docents</a:t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4"/>
            <p:cNvSpPr/>
            <p:nvPr/>
          </p:nvSpPr>
          <p:spPr>
            <a:xfrm rot="-900000">
              <a:off x="2219027" y="268899"/>
              <a:ext cx="1411801" cy="1410886"/>
            </a:xfrm>
            <a:custGeom>
              <a:rect b="b" l="l" r="r" t="t"/>
              <a:pathLst>
                <a:path extrusionOk="0" h="120000" w="120000">
                  <a:moveTo>
                    <a:pt x="89798" y="30393"/>
                  </a:moveTo>
                  <a:lnTo>
                    <a:pt x="107488" y="25050"/>
                  </a:lnTo>
                  <a:lnTo>
                    <a:pt x="114006" y="36335"/>
                  </a:lnTo>
                  <a:lnTo>
                    <a:pt x="100547" y="49005"/>
                  </a:lnTo>
                  <a:cubicBezTo>
                    <a:pt x="102500" y="56205"/>
                    <a:pt x="102500" y="63795"/>
                    <a:pt x="100547" y="70995"/>
                  </a:cubicBezTo>
                  <a:lnTo>
                    <a:pt x="114006" y="83665"/>
                  </a:lnTo>
                  <a:lnTo>
                    <a:pt x="107488" y="94950"/>
                  </a:lnTo>
                  <a:lnTo>
                    <a:pt x="89798" y="89607"/>
                  </a:lnTo>
                  <a:lnTo>
                    <a:pt x="89798" y="89607"/>
                  </a:lnTo>
                  <a:cubicBezTo>
                    <a:pt x="84538" y="94898"/>
                    <a:pt x="77962" y="98693"/>
                    <a:pt x="70749" y="100602"/>
                  </a:cubicBezTo>
                  <a:lnTo>
                    <a:pt x="66520" y="118602"/>
                  </a:lnTo>
                  <a:lnTo>
                    <a:pt x="53480" y="118602"/>
                  </a:lnTo>
                  <a:lnTo>
                    <a:pt x="49251" y="100602"/>
                  </a:lnTo>
                  <a:lnTo>
                    <a:pt x="49251" y="100602"/>
                  </a:lnTo>
                  <a:cubicBezTo>
                    <a:pt x="42038" y="98693"/>
                    <a:pt x="35462" y="94898"/>
                    <a:pt x="30202" y="89607"/>
                  </a:cubicBezTo>
                  <a:lnTo>
                    <a:pt x="12512" y="94950"/>
                  </a:lnTo>
                  <a:lnTo>
                    <a:pt x="5994" y="83665"/>
                  </a:lnTo>
                  <a:lnTo>
                    <a:pt x="19453" y="70995"/>
                  </a:lnTo>
                  <a:lnTo>
                    <a:pt x="19453" y="70995"/>
                  </a:lnTo>
                  <a:cubicBezTo>
                    <a:pt x="17500" y="63795"/>
                    <a:pt x="17500" y="56205"/>
                    <a:pt x="19453" y="49005"/>
                  </a:cubicBezTo>
                  <a:lnTo>
                    <a:pt x="5994" y="36335"/>
                  </a:lnTo>
                  <a:lnTo>
                    <a:pt x="12512" y="25050"/>
                  </a:lnTo>
                  <a:lnTo>
                    <a:pt x="30202" y="30393"/>
                  </a:lnTo>
                  <a:lnTo>
                    <a:pt x="30202" y="30393"/>
                  </a:lnTo>
                  <a:cubicBezTo>
                    <a:pt x="35462" y="25102"/>
                    <a:pt x="42038" y="21307"/>
                    <a:pt x="49251" y="19398"/>
                  </a:cubicBezTo>
                  <a:lnTo>
                    <a:pt x="53480" y="1398"/>
                  </a:lnTo>
                  <a:lnTo>
                    <a:pt x="66520" y="1398"/>
                  </a:lnTo>
                  <a:lnTo>
                    <a:pt x="70749" y="19398"/>
                  </a:lnTo>
                  <a:lnTo>
                    <a:pt x="70749" y="19398"/>
                  </a:lnTo>
                  <a:cubicBezTo>
                    <a:pt x="77962" y="21307"/>
                    <a:pt x="84538" y="25102"/>
                    <a:pt x="89798" y="30393"/>
                  </a:cubicBezTo>
                  <a:close/>
                </a:path>
              </a:pathLst>
            </a:custGeom>
            <a:solidFill>
              <a:srgbClr val="9BABD7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4"/>
            <p:cNvSpPr txBox="1"/>
            <p:nvPr/>
          </p:nvSpPr>
          <p:spPr>
            <a:xfrm>
              <a:off x="2528730" y="578293"/>
              <a:ext cx="792394" cy="7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Serveis socio-sanitaris</a:t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2218209" y="1524539"/>
              <a:ext cx="2636261" cy="2636261"/>
            </a:xfrm>
            <a:custGeom>
              <a:rect b="b" l="l" r="r" t="t"/>
              <a:pathLst>
                <a:path extrusionOk="0" h="120000" w="120000">
                  <a:moveTo>
                    <a:pt x="54879" y="3984"/>
                  </a:moveTo>
                  <a:lnTo>
                    <a:pt x="54879" y="3984"/>
                  </a:lnTo>
                  <a:cubicBezTo>
                    <a:pt x="77930" y="1877"/>
                    <a:pt x="99918" y="14105"/>
                    <a:pt x="110289" y="34800"/>
                  </a:cubicBezTo>
                  <a:cubicBezTo>
                    <a:pt x="120659" y="55494"/>
                    <a:pt x="117293" y="80428"/>
                    <a:pt x="101807" y="97632"/>
                  </a:cubicBezTo>
                  <a:lnTo>
                    <a:pt x="104371" y="100356"/>
                  </a:lnTo>
                  <a:lnTo>
                    <a:pt x="96631" y="98907"/>
                  </a:lnTo>
                  <a:lnTo>
                    <a:pt x="95373" y="90799"/>
                  </a:lnTo>
                  <a:lnTo>
                    <a:pt x="97937" y="93522"/>
                  </a:lnTo>
                  <a:lnTo>
                    <a:pt x="97937" y="93522"/>
                  </a:lnTo>
                  <a:cubicBezTo>
                    <a:pt x="111675" y="77974"/>
                    <a:pt x="114536" y="55618"/>
                    <a:pt x="105155" y="37112"/>
                  </a:cubicBezTo>
                  <a:cubicBezTo>
                    <a:pt x="95775" y="18605"/>
                    <a:pt x="76052" y="7696"/>
                    <a:pt x="55391" y="9585"/>
                  </a:cubicBezTo>
                  <a:close/>
                </a:path>
              </a:pathLst>
            </a:custGeom>
            <a:solidFill>
              <a:srgbClr val="406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1100755" y="1059156"/>
              <a:ext cx="1915408" cy="1915408"/>
            </a:xfrm>
            <a:custGeom>
              <a:rect b="b" l="l" r="r" t="t"/>
              <a:pathLst>
                <a:path extrusionOk="0" h="120000" w="120000">
                  <a:moveTo>
                    <a:pt x="38835" y="9410"/>
                  </a:moveTo>
                  <a:lnTo>
                    <a:pt x="41823" y="16553"/>
                  </a:lnTo>
                  <a:lnTo>
                    <a:pt x="41823" y="16553"/>
                  </a:lnTo>
                  <a:cubicBezTo>
                    <a:pt x="23032" y="24414"/>
                    <a:pt x="11425" y="43464"/>
                    <a:pt x="13055" y="63768"/>
                  </a:cubicBezTo>
                  <a:lnTo>
                    <a:pt x="18064" y="62671"/>
                  </a:lnTo>
                  <a:lnTo>
                    <a:pt x="10211" y="70899"/>
                  </a:lnTo>
                  <a:lnTo>
                    <a:pt x="417" y="66534"/>
                  </a:lnTo>
                  <a:lnTo>
                    <a:pt x="5431" y="65437"/>
                  </a:lnTo>
                  <a:lnTo>
                    <a:pt x="5431" y="65437"/>
                  </a:lnTo>
                  <a:cubicBezTo>
                    <a:pt x="3042" y="41449"/>
                    <a:pt x="16596" y="18714"/>
                    <a:pt x="38835" y="9410"/>
                  </a:cubicBezTo>
                  <a:close/>
                </a:path>
              </a:pathLst>
            </a:custGeom>
            <a:solidFill>
              <a:srgbClr val="6C89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1938344" y="-78996"/>
              <a:ext cx="2065195" cy="2065195"/>
            </a:xfrm>
            <a:custGeom>
              <a:rect b="b" l="l" r="r" t="t"/>
              <a:pathLst>
                <a:path extrusionOk="0" h="120000" w="120000">
                  <a:moveTo>
                    <a:pt x="4986" y="64681"/>
                  </a:moveTo>
                  <a:lnTo>
                    <a:pt x="4986" y="64681"/>
                  </a:lnTo>
                  <a:cubicBezTo>
                    <a:pt x="3682" y="49360"/>
                    <a:pt x="8826" y="34190"/>
                    <a:pt x="19179" y="22822"/>
                  </a:cubicBezTo>
                  <a:lnTo>
                    <a:pt x="16020" y="19256"/>
                  </a:lnTo>
                  <a:lnTo>
                    <a:pt x="25771" y="21357"/>
                  </a:lnTo>
                  <a:lnTo>
                    <a:pt x="27129" y="31797"/>
                  </a:lnTo>
                  <a:lnTo>
                    <a:pt x="23972" y="28233"/>
                  </a:lnTo>
                  <a:lnTo>
                    <a:pt x="23972" y="28233"/>
                  </a:lnTo>
                  <a:cubicBezTo>
                    <a:pt x="15304" y="38065"/>
                    <a:pt x="11029" y="51012"/>
                    <a:pt x="12141" y="64072"/>
                  </a:cubicBezTo>
                  <a:close/>
                </a:path>
              </a:pathLst>
            </a:custGeom>
            <a:solidFill>
              <a:srgbClr val="9BAB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4"/>
          <p:cNvSpPr/>
          <p:nvPr/>
        </p:nvSpPr>
        <p:spPr>
          <a:xfrm>
            <a:off x="10371438" y="2455009"/>
            <a:ext cx="1705231" cy="1015663"/>
          </a:xfrm>
          <a:prstGeom prst="rect">
            <a:avLst/>
          </a:prstGeom>
          <a:noFill/>
          <a:ln cap="flat" cmpd="sng" w="28575">
            <a:solidFill>
              <a:srgbClr val="608D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·Dues infermeres (referents Salut Escolar)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·Un pediatra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·Una RBEC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·Una nutricionista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5959088" y="4028130"/>
            <a:ext cx="1883333" cy="830997"/>
          </a:xfrm>
          <a:prstGeom prst="rect">
            <a:avLst/>
          </a:prstGeom>
          <a:noFill/>
          <a:ln cap="flat" cmpd="sng" w="28575">
            <a:solidFill>
              <a:srgbClr val="A2B7D6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·Equips directius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·Tutors dels diferents cicles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·Equip de suport del centre   educatiu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5253420" y="293503"/>
            <a:ext cx="3692871" cy="369332"/>
          </a:xfrm>
          <a:prstGeom prst="rect">
            <a:avLst/>
          </a:prstGeom>
          <a:solidFill>
            <a:srgbClr val="D5DB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0A5CB"/>
                </a:solidFill>
                <a:latin typeface="Calibri"/>
                <a:ea typeface="Calibri"/>
                <a:cs typeface="Calibri"/>
                <a:sym typeface="Calibri"/>
              </a:rPr>
              <a:t>Programa integral i multidisciplinari</a:t>
            </a:r>
            <a:endParaRPr/>
          </a:p>
        </p:txBody>
      </p:sp>
      <p:grpSp>
        <p:nvGrpSpPr>
          <p:cNvPr id="83" name="Google Shape;83;p4"/>
          <p:cNvGrpSpPr/>
          <p:nvPr/>
        </p:nvGrpSpPr>
        <p:grpSpPr>
          <a:xfrm>
            <a:off x="280044" y="776679"/>
            <a:ext cx="4020149" cy="1832453"/>
            <a:chOff x="181190" y="686007"/>
            <a:chExt cx="4020149" cy="1832453"/>
          </a:xfrm>
        </p:grpSpPr>
        <p:cxnSp>
          <p:nvCxnSpPr>
            <p:cNvPr id="84" name="Google Shape;84;p4"/>
            <p:cNvCxnSpPr/>
            <p:nvPr/>
          </p:nvCxnSpPr>
          <p:spPr>
            <a:xfrm>
              <a:off x="914442" y="2119625"/>
              <a:ext cx="2200030" cy="0"/>
            </a:xfrm>
            <a:prstGeom prst="straightConnector1">
              <a:avLst/>
            </a:prstGeom>
            <a:noFill/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5" name="Google Shape;85;p4"/>
            <p:cNvCxnSpPr/>
            <p:nvPr/>
          </p:nvCxnSpPr>
          <p:spPr>
            <a:xfrm>
              <a:off x="914442" y="1602227"/>
              <a:ext cx="1884487" cy="0"/>
            </a:xfrm>
            <a:prstGeom prst="straightConnector1">
              <a:avLst/>
            </a:prstGeom>
            <a:noFill/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6" name="Google Shape;86;p4"/>
            <p:cNvCxnSpPr/>
            <p:nvPr/>
          </p:nvCxnSpPr>
          <p:spPr>
            <a:xfrm>
              <a:off x="914442" y="1084848"/>
              <a:ext cx="2200030" cy="0"/>
            </a:xfrm>
            <a:prstGeom prst="straightConnector1">
              <a:avLst/>
            </a:prstGeom>
            <a:noFill/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87" name="Google Shape;87;p4"/>
            <p:cNvSpPr/>
            <p:nvPr/>
          </p:nvSpPr>
          <p:spPr>
            <a:xfrm>
              <a:off x="181190" y="934691"/>
              <a:ext cx="1466504" cy="1335072"/>
            </a:xfrm>
            <a:prstGeom prst="ellipse">
              <a:avLst/>
            </a:prstGeom>
            <a:solidFill>
              <a:srgbClr val="BFC8E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219394" y="981011"/>
              <a:ext cx="1402409" cy="7231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4"/>
            <p:cNvSpPr txBox="1"/>
            <p:nvPr/>
          </p:nvSpPr>
          <p:spPr>
            <a:xfrm>
              <a:off x="219394" y="981011"/>
              <a:ext cx="1402409" cy="7231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ca-E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Alumnat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2785782" y="686007"/>
              <a:ext cx="657379" cy="657379"/>
            </a:xfrm>
            <a:prstGeom prst="ellipse">
              <a:avLst/>
            </a:prstGeom>
            <a:solidFill>
              <a:srgbClr val="C8EDDD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3443162" y="686007"/>
              <a:ext cx="758177" cy="6573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4"/>
            <p:cNvSpPr txBox="1"/>
            <p:nvPr/>
          </p:nvSpPr>
          <p:spPr>
            <a:xfrm>
              <a:off x="3443162" y="686007"/>
              <a:ext cx="758177" cy="6573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4750" spcFirstLastPara="1" rIns="647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Infantil</a:t>
              </a:r>
              <a:endParaRPr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2191268" y="1273537"/>
              <a:ext cx="657379" cy="657379"/>
            </a:xfrm>
            <a:prstGeom prst="ellipse">
              <a:avLst/>
            </a:prstGeom>
            <a:solidFill>
              <a:srgbClr val="E9F5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2814663" y="1273537"/>
              <a:ext cx="892529" cy="6573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4"/>
            <p:cNvSpPr txBox="1"/>
            <p:nvPr/>
          </p:nvSpPr>
          <p:spPr>
            <a:xfrm>
              <a:off x="2814663" y="1273537"/>
              <a:ext cx="892529" cy="6573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4750" spcFirstLastPara="1" rIns="647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Primària</a:t>
              </a:r>
              <a:endParaRPr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2785782" y="1861081"/>
              <a:ext cx="657379" cy="657379"/>
            </a:xfrm>
            <a:prstGeom prst="ellipse">
              <a:avLst/>
            </a:prstGeom>
            <a:solidFill>
              <a:srgbClr val="FAEAE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3443162" y="1861081"/>
              <a:ext cx="480968" cy="6573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4"/>
            <p:cNvSpPr txBox="1"/>
            <p:nvPr/>
          </p:nvSpPr>
          <p:spPr>
            <a:xfrm>
              <a:off x="3443162" y="1861081"/>
              <a:ext cx="480968" cy="6573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4750" spcFirstLastPara="1" rIns="647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ESO</a:t>
              </a:r>
              <a:endParaRPr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4"/>
          <p:cNvGrpSpPr/>
          <p:nvPr/>
        </p:nvGrpSpPr>
        <p:grpSpPr>
          <a:xfrm>
            <a:off x="1044210" y="2948931"/>
            <a:ext cx="3970648" cy="1808342"/>
            <a:chOff x="179238" y="518769"/>
            <a:chExt cx="3970648" cy="1808342"/>
          </a:xfrm>
        </p:grpSpPr>
        <p:cxnSp>
          <p:nvCxnSpPr>
            <p:cNvPr id="100" name="Google Shape;100;p4"/>
            <p:cNvCxnSpPr/>
            <p:nvPr/>
          </p:nvCxnSpPr>
          <p:spPr>
            <a:xfrm>
              <a:off x="1250940" y="1930240"/>
              <a:ext cx="2171082" cy="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1" name="Google Shape;101;p4"/>
            <p:cNvCxnSpPr/>
            <p:nvPr/>
          </p:nvCxnSpPr>
          <p:spPr>
            <a:xfrm>
              <a:off x="1562330" y="1422933"/>
              <a:ext cx="1859691" cy="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2" name="Google Shape;102;p4"/>
            <p:cNvCxnSpPr/>
            <p:nvPr/>
          </p:nvCxnSpPr>
          <p:spPr>
            <a:xfrm>
              <a:off x="1250940" y="915646"/>
              <a:ext cx="2171082" cy="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03" name="Google Shape;103;p4"/>
            <p:cNvSpPr/>
            <p:nvPr/>
          </p:nvSpPr>
          <p:spPr>
            <a:xfrm>
              <a:off x="2698418" y="764181"/>
              <a:ext cx="1447207" cy="1317505"/>
            </a:xfrm>
            <a:prstGeom prst="ellipse">
              <a:avLst/>
            </a:prstGeom>
            <a:solidFill>
              <a:srgbClr val="BBC9D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2733407" y="1251622"/>
              <a:ext cx="1416479" cy="515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4"/>
            <p:cNvSpPr txBox="1"/>
            <p:nvPr/>
          </p:nvSpPr>
          <p:spPr>
            <a:xfrm>
              <a:off x="2733407" y="1251622"/>
              <a:ext cx="1416479" cy="515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ca-E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Centres educatius de les ABS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926575" y="518769"/>
              <a:ext cx="648729" cy="648729"/>
            </a:xfrm>
            <a:prstGeom prst="ellipse">
              <a:avLst/>
            </a:prstGeom>
            <a:solidFill>
              <a:srgbClr val="DEF9C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179238" y="518769"/>
              <a:ext cx="747337" cy="648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4"/>
            <p:cNvSpPr txBox="1"/>
            <p:nvPr/>
          </p:nvSpPr>
          <p:spPr>
            <a:xfrm>
              <a:off x="179238" y="518769"/>
              <a:ext cx="747337" cy="648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0950" spcFirstLastPara="1" rIns="6095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Públics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1513273" y="1098569"/>
              <a:ext cx="648729" cy="648729"/>
            </a:xfrm>
            <a:prstGeom prst="ellipse">
              <a:avLst/>
            </a:prstGeom>
            <a:solidFill>
              <a:srgbClr val="DAF6E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544926" y="1098569"/>
              <a:ext cx="1029790" cy="648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4"/>
            <p:cNvSpPr txBox="1"/>
            <p:nvPr/>
          </p:nvSpPr>
          <p:spPr>
            <a:xfrm>
              <a:off x="544926" y="1098569"/>
              <a:ext cx="1029790" cy="648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0950" spcFirstLastPara="1" rIns="6095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Concertats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926575" y="1678382"/>
              <a:ext cx="648729" cy="648729"/>
            </a:xfrm>
            <a:prstGeom prst="ellipse">
              <a:avLst/>
            </a:prstGeom>
            <a:solidFill>
              <a:srgbClr val="FFD96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241503" y="1678382"/>
              <a:ext cx="685072" cy="648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4"/>
            <p:cNvSpPr txBox="1"/>
            <p:nvPr/>
          </p:nvSpPr>
          <p:spPr>
            <a:xfrm>
              <a:off x="241503" y="1678382"/>
              <a:ext cx="685072" cy="648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0950" spcFirstLastPara="1" rIns="6095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Privats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" name="Google Shape;115;p4"/>
          <p:cNvSpPr txBox="1"/>
          <p:nvPr/>
        </p:nvSpPr>
        <p:spPr>
          <a:xfrm>
            <a:off x="335769" y="78060"/>
            <a:ext cx="501470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rgbClr val="00A5CB"/>
                </a:solidFill>
                <a:latin typeface="Calibri"/>
                <a:ea typeface="Calibri"/>
                <a:cs typeface="Calibri"/>
                <a:sym typeface="Calibri"/>
              </a:rPr>
              <a:t>Població diana:</a:t>
            </a:r>
            <a:endParaRPr/>
          </a:p>
        </p:txBody>
      </p:sp>
      <p:sp>
        <p:nvSpPr>
          <p:cNvPr id="116" name="Google Shape;116;p4"/>
          <p:cNvSpPr/>
          <p:nvPr/>
        </p:nvSpPr>
        <p:spPr>
          <a:xfrm>
            <a:off x="6661607" y="1129606"/>
            <a:ext cx="1296144" cy="1015663"/>
          </a:xfrm>
          <a:prstGeom prst="rect">
            <a:avLst/>
          </a:prstGeom>
          <a:noFill/>
          <a:ln cap="flat" cmpd="sng" w="28575">
            <a:solidFill>
              <a:srgbClr val="C3CFE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·ASSIR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·CSMIJ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·Serveis socials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·CC l’Elèctric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…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 txBox="1"/>
          <p:nvPr/>
        </p:nvSpPr>
        <p:spPr>
          <a:xfrm>
            <a:off x="1677459" y="1584436"/>
            <a:ext cx="2520280" cy="369332"/>
          </a:xfrm>
          <a:prstGeom prst="rect">
            <a:avLst/>
          </a:prstGeom>
          <a:solidFill>
            <a:srgbClr val="D8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Alimentació equilibrada</a:t>
            </a:r>
            <a:endParaRPr b="1" sz="18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1677459" y="2262582"/>
            <a:ext cx="2520280" cy="369332"/>
          </a:xfrm>
          <a:prstGeom prst="rect">
            <a:avLst/>
          </a:prstGeom>
          <a:solidFill>
            <a:srgbClr val="D8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Higiene</a:t>
            </a:r>
            <a:endParaRPr b="1" sz="18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 txBox="1"/>
          <p:nvPr/>
        </p:nvSpPr>
        <p:spPr>
          <a:xfrm>
            <a:off x="1677459" y="3047605"/>
            <a:ext cx="2520280" cy="369332"/>
          </a:xfrm>
          <a:prstGeom prst="rect">
            <a:avLst/>
          </a:prstGeom>
          <a:solidFill>
            <a:srgbClr val="D8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Descans i son reparador</a:t>
            </a:r>
            <a:endParaRPr b="1" sz="18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1677459" y="3749460"/>
            <a:ext cx="2520280" cy="369332"/>
          </a:xfrm>
          <a:prstGeom prst="rect">
            <a:avLst/>
          </a:prstGeom>
          <a:solidFill>
            <a:srgbClr val="D8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Activitat física</a:t>
            </a:r>
            <a:endParaRPr b="1" sz="18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 txBox="1"/>
          <p:nvPr/>
        </p:nvSpPr>
        <p:spPr>
          <a:xfrm>
            <a:off x="5849083" y="3047605"/>
            <a:ext cx="3024336" cy="369332"/>
          </a:xfrm>
          <a:prstGeom prst="rect">
            <a:avLst/>
          </a:prstGeom>
          <a:solidFill>
            <a:srgbClr val="D8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Benestar emocional i mental</a:t>
            </a:r>
            <a:endParaRPr b="1" sz="18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5849083" y="3749460"/>
            <a:ext cx="3024336" cy="369332"/>
          </a:xfrm>
          <a:prstGeom prst="rect">
            <a:avLst/>
          </a:prstGeom>
          <a:solidFill>
            <a:srgbClr val="D8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Ús de les tecnologies</a:t>
            </a:r>
            <a:endParaRPr b="1" sz="18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5849083" y="2262582"/>
            <a:ext cx="3024336" cy="369332"/>
          </a:xfrm>
          <a:prstGeom prst="rect">
            <a:avLst/>
          </a:prstGeom>
          <a:solidFill>
            <a:srgbClr val="D8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Salut afectiva i sexual</a:t>
            </a:r>
            <a:endParaRPr b="1" sz="18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5849083" y="1584436"/>
            <a:ext cx="3024336" cy="369332"/>
          </a:xfrm>
          <a:prstGeom prst="rect">
            <a:avLst/>
          </a:prstGeom>
          <a:solidFill>
            <a:srgbClr val="D8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Pubertat i canvis corporals</a:t>
            </a:r>
            <a:endParaRPr b="1" sz="18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3248050" y="4396135"/>
            <a:ext cx="3631812" cy="369332"/>
          </a:xfrm>
          <a:prstGeom prst="rect">
            <a:avLst/>
          </a:prstGeom>
          <a:solidFill>
            <a:srgbClr val="D8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Consum de substàncies addictives</a:t>
            </a:r>
            <a:endParaRPr b="1" sz="18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223024" y="5029200"/>
            <a:ext cx="11519210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2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a-E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 a les activitats o xerrades de promoció s’elabora </a:t>
            </a:r>
            <a:r>
              <a:rPr b="1" i="1" lang="ca-ES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material didàctic de suport.</a:t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576680" y="931328"/>
            <a:ext cx="932985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2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Activitats dissenyades segons necessitats i edat dels infants i adolescents</a:t>
            </a:r>
            <a:endParaRPr/>
          </a:p>
        </p:txBody>
      </p:sp>
      <p:sp>
        <p:nvSpPr>
          <p:cNvPr id="132" name="Google Shape;132;p5"/>
          <p:cNvSpPr txBox="1"/>
          <p:nvPr/>
        </p:nvSpPr>
        <p:spPr>
          <a:xfrm>
            <a:off x="202581" y="161471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2600"/>
              <a:buFont typeface="Arial"/>
              <a:buNone/>
            </a:pPr>
            <a:r>
              <a:rPr b="1" lang="ca-ES" sz="26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Catàleg d’activitats</a:t>
            </a:r>
            <a:endParaRPr b="1" sz="26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ici | EAP Sarrià" id="133" name="Google Shape;1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6532" y="245327"/>
            <a:ext cx="1566362" cy="813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6"/>
          <p:cNvPicPr preferRelativeResize="0"/>
          <p:nvPr/>
        </p:nvPicPr>
        <p:blipFill rotWithShape="1">
          <a:blip r:embed="rId3">
            <a:alphaModFix/>
          </a:blip>
          <a:srcRect b="26424" l="31020" r="29253" t="18414"/>
          <a:stretch/>
        </p:blipFill>
        <p:spPr>
          <a:xfrm>
            <a:off x="705580" y="833343"/>
            <a:ext cx="4107137" cy="4562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6"/>
          <p:cNvPicPr preferRelativeResize="0"/>
          <p:nvPr/>
        </p:nvPicPr>
        <p:blipFill rotWithShape="1">
          <a:blip r:embed="rId4">
            <a:alphaModFix/>
          </a:blip>
          <a:srcRect b="22182" l="31261" r="29480" t="42756"/>
          <a:stretch/>
        </p:blipFill>
        <p:spPr>
          <a:xfrm>
            <a:off x="5212001" y="2519842"/>
            <a:ext cx="4025323" cy="287594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 txBox="1"/>
          <p:nvPr/>
        </p:nvSpPr>
        <p:spPr>
          <a:xfrm>
            <a:off x="202581" y="161471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2600"/>
              <a:buFont typeface="Arial"/>
              <a:buNone/>
            </a:pPr>
            <a:r>
              <a:rPr b="1" lang="ca-ES" sz="26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Catàleg d’activitats</a:t>
            </a:r>
            <a:endParaRPr b="1" sz="26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6"/>
          <p:cNvPicPr preferRelativeResize="0"/>
          <p:nvPr/>
        </p:nvPicPr>
        <p:blipFill rotWithShape="1">
          <a:blip r:embed="rId3">
            <a:alphaModFix/>
          </a:blip>
          <a:srcRect b="13605" l="31020" r="29253" t="73408"/>
          <a:stretch/>
        </p:blipFill>
        <p:spPr>
          <a:xfrm>
            <a:off x="5192891" y="1530128"/>
            <a:ext cx="4052671" cy="10598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ici | EAP Sarrià" id="142" name="Google Shape;14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6532" y="245327"/>
            <a:ext cx="1566362" cy="813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ici | EAP Sarrià" id="147" name="Google Shape;14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6532" y="245327"/>
            <a:ext cx="1566362" cy="81330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7"/>
          <p:cNvSpPr txBox="1"/>
          <p:nvPr/>
        </p:nvSpPr>
        <p:spPr>
          <a:xfrm>
            <a:off x="191830" y="200834"/>
            <a:ext cx="8729145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26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Recursos sociosanitaris del territori per a la població</a:t>
            </a:r>
            <a:endParaRPr b="1" sz="26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7"/>
          <p:cNvSpPr txBox="1"/>
          <p:nvPr/>
        </p:nvSpPr>
        <p:spPr>
          <a:xfrm>
            <a:off x="822647" y="836712"/>
            <a:ext cx="5045497" cy="19979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8913" lvl="0" marL="1889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Activitats i programes d’Educació per a la Salut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8913" lvl="0" marL="1889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Audiovisuals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8913" lvl="0" marL="1889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Contes i llibres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8913" lvl="0" marL="1889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Documents en línia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8913" lvl="0" marL="1889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Guies i informes</a:t>
            </a:r>
            <a:endParaRPr/>
          </a:p>
          <a:p>
            <a:pPr indent="-188913" lvl="0" marL="1889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Webs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68271" y="973820"/>
            <a:ext cx="3658107" cy="278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33521" y="2364259"/>
            <a:ext cx="3737496" cy="2014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4128" y="3001244"/>
            <a:ext cx="3287648" cy="234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33552" y="3371678"/>
            <a:ext cx="4559984" cy="1971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42275" y="3020483"/>
            <a:ext cx="2033427" cy="114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8"/>
          <p:cNvPicPr preferRelativeResize="0"/>
          <p:nvPr/>
        </p:nvPicPr>
        <p:blipFill rotWithShape="1">
          <a:blip r:embed="rId4">
            <a:alphaModFix/>
          </a:blip>
          <a:srcRect b="52874" l="1" r="18863" t="18430"/>
          <a:stretch/>
        </p:blipFill>
        <p:spPr>
          <a:xfrm>
            <a:off x="6637976" y="278587"/>
            <a:ext cx="3568705" cy="2563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8"/>
          <p:cNvPicPr preferRelativeResize="0"/>
          <p:nvPr/>
        </p:nvPicPr>
        <p:blipFill rotWithShape="1">
          <a:blip r:embed="rId5">
            <a:alphaModFix/>
          </a:blip>
          <a:srcRect b="8205" l="0" r="0" t="0"/>
          <a:stretch/>
        </p:blipFill>
        <p:spPr>
          <a:xfrm>
            <a:off x="8633058" y="2891766"/>
            <a:ext cx="3319491" cy="226766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8"/>
          <p:cNvSpPr txBox="1"/>
          <p:nvPr/>
        </p:nvSpPr>
        <p:spPr>
          <a:xfrm>
            <a:off x="504538" y="220715"/>
            <a:ext cx="6587741" cy="504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2600" u="none" cap="none" strike="noStrike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Experiències</a:t>
            </a:r>
            <a:endParaRPr b="1" i="0" sz="2600" u="none" cap="none" strike="noStrike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8"/>
          <p:cNvPicPr preferRelativeResize="0"/>
          <p:nvPr/>
        </p:nvPicPr>
        <p:blipFill rotWithShape="1">
          <a:blip r:embed="rId6">
            <a:alphaModFix/>
          </a:blip>
          <a:srcRect b="10971" l="7181" r="8082" t="7080"/>
          <a:stretch/>
        </p:blipFill>
        <p:spPr>
          <a:xfrm rot="719948">
            <a:off x="6006642" y="1784067"/>
            <a:ext cx="1584096" cy="114900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63" name="Google Shape;163;p8"/>
          <p:cNvPicPr preferRelativeResize="0"/>
          <p:nvPr/>
        </p:nvPicPr>
        <p:blipFill rotWithShape="1">
          <a:blip r:embed="rId7">
            <a:alphaModFix/>
          </a:blip>
          <a:srcRect b="5383" l="2775" r="58037" t="4747"/>
          <a:stretch/>
        </p:blipFill>
        <p:spPr>
          <a:xfrm rot="4906714">
            <a:off x="9270820" y="1141316"/>
            <a:ext cx="1381277" cy="221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8"/>
          <p:cNvPicPr preferRelativeResize="0"/>
          <p:nvPr/>
        </p:nvPicPr>
        <p:blipFill rotWithShape="1">
          <a:blip r:embed="rId8">
            <a:alphaModFix/>
          </a:blip>
          <a:srcRect b="15279" l="31172" r="6826" t="15299"/>
          <a:stretch/>
        </p:blipFill>
        <p:spPr>
          <a:xfrm rot="4815627">
            <a:off x="6433558" y="3298733"/>
            <a:ext cx="2340141" cy="196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81705" y="2856614"/>
            <a:ext cx="2652111" cy="149921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8"/>
          <p:cNvSpPr txBox="1"/>
          <p:nvPr/>
        </p:nvSpPr>
        <p:spPr>
          <a:xfrm>
            <a:off x="214226" y="688652"/>
            <a:ext cx="5519309" cy="22073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8575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ca-ES" sz="1400" u="none" cap="none" strike="noStrike">
                <a:solidFill>
                  <a:srgbClr val="222A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Xerrades d’hàbits saludables a l’escola Peter Pan (I3 a 6è) </a:t>
            </a:r>
            <a:r>
              <a:rPr b="0" i="1" lang="ca-ES" sz="1400" u="none" cap="none" strike="noStrike">
                <a:solidFill>
                  <a:srgbClr val="222A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Març 2022.</a:t>
            </a:r>
            <a:endParaRPr/>
          </a:p>
          <a:p>
            <a:pPr indent="-28575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ca-ES" sz="1400" u="none" cap="none" strike="noStrike">
                <a:solidFill>
                  <a:srgbClr val="222A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Xerrades per a la salut cardiovascular (La Marató 2022) a l’escola Peter Pan (I3 a 6è) </a:t>
            </a:r>
            <a:r>
              <a:rPr b="0" i="1" lang="ca-ES" sz="1400" u="none" cap="none" strike="noStrike">
                <a:solidFill>
                  <a:srgbClr val="222A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Desembre 2022</a:t>
            </a:r>
            <a:endParaRPr/>
          </a:p>
          <a:p>
            <a:pPr indent="-28575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ca-ES" sz="1400" u="none" cap="none" strike="noStrike">
                <a:solidFill>
                  <a:srgbClr val="222A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Xerrades de salut sexual i afectiva a l’Istituto Italiano Statale Comprensivo di Barcellona (1r i 2n ESO) </a:t>
            </a:r>
            <a:r>
              <a:rPr b="0" i="1" lang="ca-ES" sz="1400" u="none" cap="none" strike="noStrike">
                <a:solidFill>
                  <a:srgbClr val="222A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Maig 2023</a:t>
            </a:r>
            <a:endParaRPr/>
          </a:p>
          <a:p>
            <a:pPr indent="-28575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ca-ES" sz="1400" u="none" cap="none" strike="noStrike">
                <a:solidFill>
                  <a:srgbClr val="222A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Xerrades d’Higiene al Col·legi Montserrat (I5) </a:t>
            </a:r>
            <a:r>
              <a:rPr b="0" i="1" lang="ca-ES" sz="1400" u="none" cap="none" strike="noStrike">
                <a:solidFill>
                  <a:srgbClr val="222A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Juny 2023</a:t>
            </a:r>
            <a:endParaRPr/>
          </a:p>
          <a:p>
            <a:pPr indent="-28575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ca-ES" sz="1400" u="none" cap="none" strike="noStrike">
                <a:solidFill>
                  <a:srgbClr val="222A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Xerrades de Descans i son (4rt ESO) </a:t>
            </a:r>
            <a:r>
              <a:rPr b="0" i="1" lang="ca-ES" sz="1400" u="none" cap="none" strike="noStrike">
                <a:solidFill>
                  <a:srgbClr val="222A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Juny 2023</a:t>
            </a:r>
            <a:endParaRPr b="1" i="0" sz="1800" u="none" cap="none" strike="noStrike">
              <a:solidFill>
                <a:srgbClr val="8DA9D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1" sz="1800" u="none" cap="none" strike="noStrike">
              <a:solidFill>
                <a:srgbClr val="8DA9D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1" sz="2400" u="none" cap="none" strike="noStrike">
              <a:solidFill>
                <a:srgbClr val="8DA9D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8"/>
          <p:cNvSpPr txBox="1"/>
          <p:nvPr/>
        </p:nvSpPr>
        <p:spPr>
          <a:xfrm>
            <a:off x="421123" y="1902101"/>
            <a:ext cx="8574920" cy="989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1407069">
            <a:off x="4695231" y="4358222"/>
            <a:ext cx="1160940" cy="527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307235">
            <a:off x="3951742" y="4617569"/>
            <a:ext cx="1293639" cy="737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-442812">
            <a:off x="3334694" y="4022389"/>
            <a:ext cx="1418373" cy="79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77657" y="4114801"/>
            <a:ext cx="1687757" cy="89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rot="-662870">
            <a:off x="248607" y="4553781"/>
            <a:ext cx="1506027" cy="843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28768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3853" y="504321"/>
            <a:ext cx="1392467" cy="116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6601" y="5497423"/>
            <a:ext cx="1373523" cy="813126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9"/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181" name="Google Shape;181;p9"/>
          <p:cNvSpPr txBox="1"/>
          <p:nvPr/>
        </p:nvSpPr>
        <p:spPr>
          <a:xfrm>
            <a:off x="4114801" y="1771139"/>
            <a:ext cx="565892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r>
              <a:rPr b="1"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</a:t>
            </a:r>
            <a:r>
              <a:rPr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endParaRPr sz="32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9"/>
          <p:cNvSpPr txBox="1"/>
          <p:nvPr/>
        </p:nvSpPr>
        <p:spPr>
          <a:xfrm>
            <a:off x="1986685" y="4980656"/>
            <a:ext cx="462977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Gràcies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2023-04-18T17:13:50Z</dcterms:created>
  <dc:creator>Laura</dc:creator>
</cp:coreProperties>
</file>