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media/image9.jpeg" ContentType="image/jpeg"/>
  <Override PartName="/ppt/media/image1.jpeg" ContentType="image/jpeg"/>
  <Override PartName="/ppt/media/image2.png" ContentType="image/png"/>
  <Override PartName="/ppt/media/image4.jpeg" ContentType="image/jpeg"/>
  <Override PartName="/ppt/media/image5.png" ContentType="image/png"/>
  <Override PartName="/ppt/media/image3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8.jpeg" ContentType="image/jpeg"/>
  <Override PartName="/ppt/media/image12.png" ContentType="image/pn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Feu clic per editar el format del text del títol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Feu clic per editar el format del text de l'esquema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Segon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nivell d'esquema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Quart nivell d'esquema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Cinquè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Sisè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Setè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10" descr=""/>
          <p:cNvPicPr/>
          <p:nvPr/>
        </p:nvPicPr>
        <p:blipFill>
          <a:blip r:embed="rId2"/>
          <a:srcRect l="0" t="45431" r="0" b="38279"/>
          <a:stretch/>
        </p:blipFill>
        <p:spPr>
          <a:xfrm>
            <a:off x="0" y="5534280"/>
            <a:ext cx="12191400" cy="132300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6368400" y="5731200"/>
            <a:ext cx="428436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000000"/>
                </a:solidFill>
                <a:latin typeface="Arial Nova Light"/>
                <a:ea typeface="DejaVu Sans"/>
              </a:rPr>
              <a:t>I Jornada d’INFERMERIA d’ACEBA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0" name="CustomShape 2"/>
          <p:cNvSpPr/>
          <p:nvPr/>
        </p:nvSpPr>
        <p:spPr>
          <a:xfrm>
            <a:off x="6368400" y="6100560"/>
            <a:ext cx="44132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‘</a:t>
            </a:r>
            <a:r>
              <a:rPr b="1" lang="es-ES" sz="1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La pràctica infermera: 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transformació, rols i reptes de futur’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41" name="Imagen 8" descr=""/>
          <p:cNvPicPr/>
          <p:nvPr/>
        </p:nvPicPr>
        <p:blipFill>
          <a:blip r:embed="rId3"/>
          <a:stretch/>
        </p:blipFill>
        <p:spPr>
          <a:xfrm>
            <a:off x="10568880" y="5842800"/>
            <a:ext cx="1247040" cy="740520"/>
          </a:xfrm>
          <a:prstGeom prst="rect">
            <a:avLst/>
          </a:prstGeom>
          <a:ln>
            <a:noFill/>
          </a:ln>
        </p:spPr>
      </p:pic>
      <p:pic>
        <p:nvPicPr>
          <p:cNvPr id="42" name="Imagen 9" descr=""/>
          <p:cNvPicPr/>
          <p:nvPr/>
        </p:nvPicPr>
        <p:blipFill>
          <a:blip r:embed="rId4"/>
          <a:stretch/>
        </p:blipFill>
        <p:spPr>
          <a:xfrm>
            <a:off x="10653480" y="216720"/>
            <a:ext cx="1391760" cy="1163880"/>
          </a:xfrm>
          <a:prstGeom prst="rect">
            <a:avLst/>
          </a:prstGeom>
          <a:ln>
            <a:noFill/>
          </a:ln>
        </p:spPr>
      </p:pic>
      <p:sp>
        <p:nvSpPr>
          <p:cNvPr id="43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Feu clic per editar el format del text del títol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Feu clic per editar el format del text de l'esquema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Segon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nivell d'esquema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Quart nivell d'esquema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Cinquè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Sisè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Setè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n 10" descr=""/>
          <p:cNvPicPr/>
          <p:nvPr/>
        </p:nvPicPr>
        <p:blipFill>
          <a:blip r:embed="rId2"/>
          <a:srcRect l="0" t="45431" r="0" b="38279"/>
          <a:stretch/>
        </p:blipFill>
        <p:spPr>
          <a:xfrm>
            <a:off x="0" y="5534280"/>
            <a:ext cx="12191400" cy="1323000"/>
          </a:xfrm>
          <a:prstGeom prst="rect">
            <a:avLst/>
          </a:prstGeom>
          <a:ln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6368400" y="5731200"/>
            <a:ext cx="428436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000000"/>
                </a:solidFill>
                <a:latin typeface="Arial Nova Light"/>
                <a:ea typeface="DejaVu Sans"/>
              </a:rPr>
              <a:t>I Jornada d’INFERMERIA d’ACEBA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6368400" y="6100560"/>
            <a:ext cx="44132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‘</a:t>
            </a:r>
            <a:r>
              <a:rPr b="1" lang="es-ES" sz="1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La pràctica infermera: 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transformació, rols i reptes de futur’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84" name="Imagen 8" descr=""/>
          <p:cNvPicPr/>
          <p:nvPr/>
        </p:nvPicPr>
        <p:blipFill>
          <a:blip r:embed="rId3"/>
          <a:stretch/>
        </p:blipFill>
        <p:spPr>
          <a:xfrm>
            <a:off x="10568880" y="5842800"/>
            <a:ext cx="1247040" cy="740520"/>
          </a:xfrm>
          <a:prstGeom prst="rect">
            <a:avLst/>
          </a:prstGeom>
          <a:ln>
            <a:noFill/>
          </a:ln>
        </p:spPr>
      </p:pic>
      <p:pic>
        <p:nvPicPr>
          <p:cNvPr id="85" name="Imagen 9" descr=""/>
          <p:cNvPicPr/>
          <p:nvPr/>
        </p:nvPicPr>
        <p:blipFill>
          <a:blip r:embed="rId4"/>
          <a:stretch/>
        </p:blipFill>
        <p:spPr>
          <a:xfrm>
            <a:off x="10653480" y="216720"/>
            <a:ext cx="1391760" cy="1163880"/>
          </a:xfrm>
          <a:prstGeom prst="rect">
            <a:avLst/>
          </a:prstGeom>
          <a:ln>
            <a:noFill/>
          </a:ln>
        </p:spPr>
      </p:pic>
      <p:sp>
        <p:nvSpPr>
          <p:cNvPr id="86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Feu clic per editar el format del text del títol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Feu clic per editar el format del text de l'esquema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Segon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nivell d'esquema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Quart nivell d'esquema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Cinquè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Sisè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Setè nivell d'esquema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9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n 6" descr=""/>
          <p:cNvPicPr/>
          <p:nvPr/>
        </p:nvPicPr>
        <p:blipFill>
          <a:blip r:embed="rId1"/>
          <a:stretch/>
        </p:blipFill>
        <p:spPr>
          <a:xfrm>
            <a:off x="0" y="0"/>
            <a:ext cx="10287000" cy="6857280"/>
          </a:xfrm>
          <a:prstGeom prst="rect">
            <a:avLst/>
          </a:prstGeom>
          <a:ln>
            <a:noFill/>
          </a:ln>
        </p:spPr>
      </p:pic>
      <p:pic>
        <p:nvPicPr>
          <p:cNvPr id="125" name="Imagen 10" descr=""/>
          <p:cNvPicPr/>
          <p:nvPr/>
        </p:nvPicPr>
        <p:blipFill>
          <a:blip r:embed="rId2"/>
          <a:stretch/>
        </p:blipFill>
        <p:spPr>
          <a:xfrm>
            <a:off x="10543680" y="504360"/>
            <a:ext cx="1391760" cy="1163880"/>
          </a:xfrm>
          <a:prstGeom prst="rect">
            <a:avLst/>
          </a:prstGeom>
          <a:ln>
            <a:noFill/>
          </a:ln>
        </p:spPr>
      </p:pic>
      <p:pic>
        <p:nvPicPr>
          <p:cNvPr id="126" name="Imagen 12" descr=""/>
          <p:cNvPicPr/>
          <p:nvPr/>
        </p:nvPicPr>
        <p:blipFill>
          <a:blip r:embed="rId3"/>
          <a:stretch/>
        </p:blipFill>
        <p:spPr>
          <a:xfrm>
            <a:off x="10526760" y="5497560"/>
            <a:ext cx="1372680" cy="812520"/>
          </a:xfrm>
          <a:prstGeom prst="rect">
            <a:avLst/>
          </a:prstGeom>
          <a:ln>
            <a:noFill/>
          </a:ln>
        </p:spPr>
      </p:pic>
      <p:sp>
        <p:nvSpPr>
          <p:cNvPr id="127" name="CustomShape 1"/>
          <p:cNvSpPr/>
          <p:nvPr/>
        </p:nvSpPr>
        <p:spPr>
          <a:xfrm>
            <a:off x="3459240" y="786960"/>
            <a:ext cx="6313680" cy="1064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3200" spc="-1" strike="noStrike">
                <a:solidFill>
                  <a:srgbClr val="000000"/>
                </a:solidFill>
                <a:latin typeface="Arial Nova Light"/>
                <a:ea typeface="DejaVu Sans"/>
              </a:rPr>
              <a:t>I Jornada d’INFERMERIA d’ACEBA</a:t>
            </a:r>
            <a:endParaRPr b="0" lang="es-ES" sz="3200" spc="-1" strike="noStrike"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4114800" y="1771200"/>
            <a:ext cx="5658120" cy="143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32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‘</a:t>
            </a:r>
            <a:r>
              <a:rPr b="1" lang="es-ES" sz="32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La pràctica infermera: </a:t>
            </a:r>
            <a:r>
              <a:rPr b="1" lang="es-ES" sz="2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transformació, rols i reptes de futur</a:t>
            </a:r>
            <a:r>
              <a:rPr b="0" lang="es-ES" sz="2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’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>
            <a:off x="5049000" y="5049360"/>
            <a:ext cx="462888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Col·legi d’Infermeres i Infermers de Barcelona</a:t>
            </a:r>
            <a:endParaRPr b="0" lang="es-ES" sz="18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8 de juny de 2023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5049000" y="5049360"/>
            <a:ext cx="462888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Col·legi d’Infermeres i Infermers de Barcelona</a:t>
            </a:r>
            <a:endParaRPr b="0" lang="es-ES" sz="18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8 de juny de 2023</a:t>
            </a:r>
            <a:endParaRPr b="0" lang="es-ES" sz="18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Marta López i Andrea Climent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430920" y="517320"/>
            <a:ext cx="9209520" cy="379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14000"/>
          </a:bodyPr>
          <a:p>
            <a:pPr>
              <a:lnSpc>
                <a:spcPct val="90000"/>
              </a:lnSpc>
            </a:pPr>
            <a:r>
              <a:rPr b="1" lang="es-ES" sz="3200" spc="-1" strike="noStrike">
                <a:solidFill>
                  <a:srgbClr val="002060"/>
                </a:solidFill>
                <a:latin typeface="Arial Nova Light"/>
                <a:ea typeface="DejaVu Sans"/>
              </a:rPr>
              <a:t>Acompanyant la ma(pa)ternitat des de l’Atenció Primària (AP)</a:t>
            </a:r>
            <a:endParaRPr b="0" lang="es-ES" sz="3200" spc="-1" strike="noStrike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430920" y="494280"/>
            <a:ext cx="10834560" cy="1408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es-ES" sz="20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Projecte per a la gestió dels grups d’acompanyament a la lactància i criança de l’EAP Sardenya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866160" y="5108400"/>
            <a:ext cx="996372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1400" spc="-1" strike="noStrike">
                <a:solidFill>
                  <a:srgbClr val="00b0f0"/>
                </a:solidFill>
                <a:latin typeface="Arial"/>
                <a:ea typeface="DejaVu Sans"/>
              </a:rPr>
              <a:t>DIVENDRES AL MATÍ SENSE INSCRIPCIÓ PRÈVIA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134" name="CustomShape 4"/>
          <p:cNvSpPr/>
          <p:nvPr/>
        </p:nvSpPr>
        <p:spPr>
          <a:xfrm>
            <a:off x="64800" y="4031280"/>
            <a:ext cx="340272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s-ES" sz="1800" spc="-1" strike="noStrike">
                <a:solidFill>
                  <a:srgbClr val="002060"/>
                </a:solidFill>
                <a:latin typeface="Arial"/>
                <a:ea typeface="DejaVu Sans"/>
              </a:rPr>
              <a:t>FINS AL MOMENT NOMÉS ACOMPANYAMENT A L’ALLETAMENT MATERN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135" name="Imagen 5" descr=""/>
          <p:cNvPicPr/>
          <p:nvPr/>
        </p:nvPicPr>
        <p:blipFill>
          <a:blip r:embed="rId1"/>
          <a:stretch/>
        </p:blipFill>
        <p:spPr>
          <a:xfrm flipH="1">
            <a:off x="10415880" y="2048400"/>
            <a:ext cx="1699920" cy="1699920"/>
          </a:xfrm>
          <a:prstGeom prst="rect">
            <a:avLst/>
          </a:prstGeom>
          <a:ln>
            <a:noFill/>
          </a:ln>
        </p:spPr>
      </p:pic>
      <p:sp>
        <p:nvSpPr>
          <p:cNvPr id="136" name="CustomShape 5"/>
          <p:cNvSpPr/>
          <p:nvPr/>
        </p:nvSpPr>
        <p:spPr>
          <a:xfrm>
            <a:off x="9002880" y="4061880"/>
            <a:ext cx="26798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s-ES" sz="1800" spc="-1" strike="noStrike">
                <a:solidFill>
                  <a:srgbClr val="002060"/>
                </a:solidFill>
                <a:latin typeface="Arial"/>
                <a:ea typeface="DejaVu Sans"/>
              </a:rPr>
              <a:t>CANAL DE COMUNICACIÓ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137" name="CustomShape 6"/>
          <p:cNvSpPr/>
          <p:nvPr/>
        </p:nvSpPr>
        <p:spPr>
          <a:xfrm>
            <a:off x="10074600" y="2749680"/>
            <a:ext cx="5371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1800" spc="-1" strike="noStrike">
                <a:solidFill>
                  <a:srgbClr val="00b0f0"/>
                </a:solidFill>
                <a:latin typeface="Arial"/>
                <a:ea typeface="DejaVu Sans"/>
              </a:rPr>
              <a:t>VS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138" name="CustomShape 7"/>
          <p:cNvSpPr/>
          <p:nvPr/>
        </p:nvSpPr>
        <p:spPr>
          <a:xfrm>
            <a:off x="4394520" y="4058640"/>
            <a:ext cx="340272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s-ES" sz="1800" spc="-1" strike="noStrike">
                <a:solidFill>
                  <a:srgbClr val="002060"/>
                </a:solidFill>
                <a:latin typeface="Arial"/>
                <a:ea typeface="DejaVu Sans"/>
              </a:rPr>
              <a:t>EQUIP MULTIDISCIPLINAR I PARTICIPACIÓ DE FAMILIA EXPERTA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139" name="Imagen 12" descr=""/>
          <p:cNvPicPr/>
          <p:nvPr/>
        </p:nvPicPr>
        <p:blipFill>
          <a:blip r:embed="rId2"/>
          <a:stretch/>
        </p:blipFill>
        <p:spPr>
          <a:xfrm>
            <a:off x="5170680" y="2055600"/>
            <a:ext cx="1850040" cy="1850040"/>
          </a:xfrm>
          <a:prstGeom prst="rect">
            <a:avLst/>
          </a:prstGeom>
          <a:ln>
            <a:noFill/>
          </a:ln>
        </p:spPr>
      </p:pic>
      <p:pic>
        <p:nvPicPr>
          <p:cNvPr id="140" name="Imagen 16" descr=""/>
          <p:cNvPicPr/>
          <p:nvPr/>
        </p:nvPicPr>
        <p:blipFill>
          <a:blip r:embed="rId3"/>
          <a:stretch/>
        </p:blipFill>
        <p:spPr>
          <a:xfrm>
            <a:off x="773640" y="2016000"/>
            <a:ext cx="1984320" cy="1764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838080" y="744840"/>
            <a:ext cx="9209520" cy="68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</a:pPr>
            <a:r>
              <a:rPr b="1" lang="es-ES" sz="3200" spc="-1" strike="noStrike">
                <a:solidFill>
                  <a:srgbClr val="00b0f0"/>
                </a:solidFill>
                <a:latin typeface="Arial Nova Light"/>
                <a:ea typeface="DejaVu Sans"/>
              </a:rPr>
              <a:t>Objectius del projecte: </a:t>
            </a:r>
            <a:endParaRPr b="0" lang="es-ES" sz="3200" spc="-1" strike="noStrike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661680" y="1855440"/>
            <a:ext cx="11357280" cy="2935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Proporcionar eines per a l’autocura i l’autoconeixement dels propis fills/es. </a:t>
            </a:r>
            <a:endParaRPr b="0" lang="es-ES" sz="2800" spc="-1" strike="noStrike">
              <a:latin typeface="Arial"/>
            </a:endParaRPr>
          </a:p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Augmentar la seguretat i l’autoconfiança de les famílies. </a:t>
            </a:r>
            <a:endParaRPr b="0" lang="es-ES" sz="2800" spc="-1" strike="noStrike">
              <a:latin typeface="Arial"/>
            </a:endParaRPr>
          </a:p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Millorar les taxes d’alletament matern de la població de l’EAP Sardenya. </a:t>
            </a:r>
            <a:endParaRPr b="0" lang="es-ES" sz="2800" spc="-1" strike="noStrike">
              <a:latin typeface="Arial"/>
            </a:endParaRPr>
          </a:p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Reduir consultes de les famílies a l’equip de pediatria de l’EAP Sardenya. 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143" name="CustomShape 3"/>
          <p:cNvSpPr/>
          <p:nvPr/>
        </p:nvSpPr>
        <p:spPr>
          <a:xfrm>
            <a:off x="838080" y="1009080"/>
            <a:ext cx="9209520" cy="68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76200" y="665280"/>
            <a:ext cx="9209520" cy="68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43000"/>
          </a:bodyPr>
          <a:p>
            <a:pPr>
              <a:lnSpc>
                <a:spcPct val="90000"/>
              </a:lnSpc>
            </a:pPr>
            <a:r>
              <a:rPr b="1" lang="es-ES" sz="3200" spc="-1" strike="noStrike">
                <a:solidFill>
                  <a:srgbClr val="00b0f0"/>
                </a:solidFill>
                <a:latin typeface="Arial Nova Light"/>
                <a:ea typeface="DejaVu Sans"/>
              </a:rPr>
              <a:t>TALLER D’ACOMPANYAMENT A L’ALLETAMENT MATERN</a:t>
            </a:r>
            <a:endParaRPr b="0" lang="es-ES" sz="3200" spc="-1" strike="noStrike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532800" y="1696680"/>
            <a:ext cx="10411560" cy="2935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Resoldre dubtes i donar informació. </a:t>
            </a:r>
            <a:endParaRPr b="0" lang="es-ES" sz="2800" spc="-1" strike="noStrike">
              <a:latin typeface="Arial"/>
            </a:endParaRPr>
          </a:p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Donar suport tant per a seguir amb l’alletament com per al destete.  </a:t>
            </a:r>
            <a:endParaRPr b="0" lang="es-ES" sz="2800" spc="-1" strike="noStrike">
              <a:latin typeface="Arial"/>
            </a:endParaRPr>
          </a:p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Intentar fomentar el concepte de “tribu” i “mare experta”. </a:t>
            </a:r>
            <a:endParaRPr b="0" lang="es-ES" sz="2800" spc="-1" strike="noStrike">
              <a:latin typeface="Arial"/>
            </a:endParaRPr>
          </a:p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Intentar fomentar el suport de la parella a l’alletament matern. 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146" name="CustomShape 3"/>
          <p:cNvSpPr/>
          <p:nvPr/>
        </p:nvSpPr>
        <p:spPr>
          <a:xfrm>
            <a:off x="838080" y="1009080"/>
            <a:ext cx="9209520" cy="68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598680" y="565560"/>
            <a:ext cx="9209520" cy="68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</a:pPr>
            <a:r>
              <a:rPr b="1" lang="es-ES" sz="2700" spc="-1" strike="noStrike">
                <a:solidFill>
                  <a:srgbClr val="00b0f0"/>
                </a:solidFill>
                <a:latin typeface="Arial Nova Light"/>
                <a:ea typeface="DejaVu Sans"/>
              </a:rPr>
              <a:t>TALLERS D’ACOMPANYAMENT A LA CRIANÇA </a:t>
            </a:r>
            <a:endParaRPr b="0" lang="es-ES" sz="2700" spc="-1" strike="noStrike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598680" y="1253160"/>
            <a:ext cx="10270080" cy="141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Temàtiques de petita criança vs temàtiques de criança escolar</a:t>
            </a:r>
            <a:endParaRPr b="0" lang="es-ES" sz="2800" spc="-1" strike="noStrike">
              <a:latin typeface="Arial"/>
            </a:endParaRPr>
          </a:p>
          <a:p>
            <a:pPr marL="108000">
              <a:lnSpc>
                <a:spcPct val="100000"/>
              </a:lnSpc>
              <a:spcBef>
                <a:spcPts val="1417"/>
              </a:spcBef>
            </a:pPr>
            <a:r>
              <a:rPr b="0" lang="es-ES" sz="2800" spc="-1" strike="noStrike">
                <a:solidFill>
                  <a:srgbClr val="002060"/>
                </a:solidFill>
                <a:latin typeface="Calibri"/>
                <a:ea typeface="DejaVu Sans"/>
              </a:rPr>
              <a:t>Què passa amb els adolescents?</a:t>
            </a:r>
            <a:endParaRPr b="0" lang="es-ES" sz="2800" spc="-1" strike="noStrike">
              <a:latin typeface="Arial"/>
            </a:endParaRPr>
          </a:p>
          <a:p>
            <a:pPr marL="108000">
              <a:lnSpc>
                <a:spcPct val="100000"/>
              </a:lnSpc>
              <a:spcBef>
                <a:spcPts val="1417"/>
              </a:spcBef>
            </a:pPr>
            <a:endParaRPr b="0" lang="es-ES" sz="2800" spc="-1" strike="noStrike">
              <a:latin typeface="Arial"/>
            </a:endParaRPr>
          </a:p>
        </p:txBody>
      </p:sp>
      <p:sp>
        <p:nvSpPr>
          <p:cNvPr id="149" name="CustomShape 3"/>
          <p:cNvSpPr/>
          <p:nvPr/>
        </p:nvSpPr>
        <p:spPr>
          <a:xfrm>
            <a:off x="838080" y="1009080"/>
            <a:ext cx="9209520" cy="68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50" name="Imagen 2" descr=""/>
          <p:cNvPicPr/>
          <p:nvPr/>
        </p:nvPicPr>
        <p:blipFill>
          <a:blip r:embed="rId1"/>
          <a:stretch/>
        </p:blipFill>
        <p:spPr>
          <a:xfrm>
            <a:off x="194400" y="3566520"/>
            <a:ext cx="1512360" cy="1728720"/>
          </a:xfrm>
          <a:prstGeom prst="rect">
            <a:avLst/>
          </a:prstGeom>
          <a:ln>
            <a:noFill/>
          </a:ln>
        </p:spPr>
      </p:pic>
      <p:pic>
        <p:nvPicPr>
          <p:cNvPr id="151" name="Imagen 4" descr=""/>
          <p:cNvPicPr/>
          <p:nvPr/>
        </p:nvPicPr>
        <p:blipFill>
          <a:blip r:embed="rId2"/>
          <a:stretch/>
        </p:blipFill>
        <p:spPr>
          <a:xfrm>
            <a:off x="1876320" y="2559600"/>
            <a:ext cx="1512360" cy="1738080"/>
          </a:xfrm>
          <a:prstGeom prst="rect">
            <a:avLst/>
          </a:prstGeom>
          <a:ln>
            <a:noFill/>
          </a:ln>
        </p:spPr>
      </p:pic>
      <p:pic>
        <p:nvPicPr>
          <p:cNvPr id="152" name="Imagen 6" descr=""/>
          <p:cNvPicPr/>
          <p:nvPr/>
        </p:nvPicPr>
        <p:blipFill>
          <a:blip r:embed="rId3"/>
          <a:stretch/>
        </p:blipFill>
        <p:spPr>
          <a:xfrm>
            <a:off x="3558600" y="3566520"/>
            <a:ext cx="1512360" cy="1758240"/>
          </a:xfrm>
          <a:prstGeom prst="rect">
            <a:avLst/>
          </a:prstGeom>
          <a:ln>
            <a:noFill/>
          </a:ln>
        </p:spPr>
      </p:pic>
      <p:pic>
        <p:nvPicPr>
          <p:cNvPr id="153" name="Imagen 8" descr=""/>
          <p:cNvPicPr/>
          <p:nvPr/>
        </p:nvPicPr>
        <p:blipFill>
          <a:blip r:embed="rId4"/>
          <a:stretch/>
        </p:blipFill>
        <p:spPr>
          <a:xfrm>
            <a:off x="5393520" y="2482560"/>
            <a:ext cx="1575720" cy="1815480"/>
          </a:xfrm>
          <a:prstGeom prst="rect">
            <a:avLst/>
          </a:prstGeom>
          <a:ln>
            <a:noFill/>
          </a:ln>
        </p:spPr>
      </p:pic>
      <p:pic>
        <p:nvPicPr>
          <p:cNvPr id="154" name="Imagen 10" descr=""/>
          <p:cNvPicPr/>
          <p:nvPr/>
        </p:nvPicPr>
        <p:blipFill>
          <a:blip r:embed="rId5"/>
          <a:stretch/>
        </p:blipFill>
        <p:spPr>
          <a:xfrm>
            <a:off x="7064640" y="3621960"/>
            <a:ext cx="1419840" cy="1612800"/>
          </a:xfrm>
          <a:prstGeom prst="rect">
            <a:avLst/>
          </a:prstGeom>
          <a:ln>
            <a:noFill/>
          </a:ln>
        </p:spPr>
      </p:pic>
      <p:pic>
        <p:nvPicPr>
          <p:cNvPr id="155" name="Imagen 12" descr=""/>
          <p:cNvPicPr/>
          <p:nvPr/>
        </p:nvPicPr>
        <p:blipFill>
          <a:blip r:embed="rId6"/>
          <a:stretch/>
        </p:blipFill>
        <p:spPr>
          <a:xfrm>
            <a:off x="10022400" y="3711600"/>
            <a:ext cx="1497240" cy="1715760"/>
          </a:xfrm>
          <a:prstGeom prst="rect">
            <a:avLst/>
          </a:prstGeom>
          <a:ln>
            <a:noFill/>
          </a:ln>
        </p:spPr>
      </p:pic>
      <p:pic>
        <p:nvPicPr>
          <p:cNvPr id="156" name="Imagen 14" descr=""/>
          <p:cNvPicPr/>
          <p:nvPr/>
        </p:nvPicPr>
        <p:blipFill>
          <a:blip r:embed="rId7"/>
          <a:stretch/>
        </p:blipFill>
        <p:spPr>
          <a:xfrm>
            <a:off x="8559360" y="2056680"/>
            <a:ext cx="1367640" cy="1564560"/>
          </a:xfrm>
          <a:prstGeom prst="rect">
            <a:avLst/>
          </a:prstGeom>
          <a:ln>
            <a:noFill/>
          </a:ln>
        </p:spPr>
      </p:pic>
      <p:pic>
        <p:nvPicPr>
          <p:cNvPr id="157" name="Imagen 16" descr=""/>
          <p:cNvPicPr/>
          <p:nvPr/>
        </p:nvPicPr>
        <p:blipFill>
          <a:blip r:embed="rId8"/>
          <a:stretch/>
        </p:blipFill>
        <p:spPr>
          <a:xfrm>
            <a:off x="10373760" y="1626480"/>
            <a:ext cx="1497240" cy="1711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n 6" descr=""/>
          <p:cNvPicPr/>
          <p:nvPr/>
        </p:nvPicPr>
        <p:blipFill>
          <a:blip r:embed="rId1"/>
          <a:stretch/>
        </p:blipFill>
        <p:spPr>
          <a:xfrm>
            <a:off x="0" y="0"/>
            <a:ext cx="10287000" cy="6857280"/>
          </a:xfrm>
          <a:prstGeom prst="rect">
            <a:avLst/>
          </a:prstGeom>
          <a:ln>
            <a:noFill/>
          </a:ln>
        </p:spPr>
      </p:pic>
      <p:pic>
        <p:nvPicPr>
          <p:cNvPr id="159" name="Imagen 10" descr=""/>
          <p:cNvPicPr/>
          <p:nvPr/>
        </p:nvPicPr>
        <p:blipFill>
          <a:blip r:embed="rId2"/>
          <a:stretch/>
        </p:blipFill>
        <p:spPr>
          <a:xfrm>
            <a:off x="10543680" y="504360"/>
            <a:ext cx="1391760" cy="1163880"/>
          </a:xfrm>
          <a:prstGeom prst="rect">
            <a:avLst/>
          </a:prstGeom>
          <a:ln>
            <a:noFill/>
          </a:ln>
        </p:spPr>
      </p:pic>
      <p:pic>
        <p:nvPicPr>
          <p:cNvPr id="160" name="Imagen 12" descr=""/>
          <p:cNvPicPr/>
          <p:nvPr/>
        </p:nvPicPr>
        <p:blipFill>
          <a:blip r:embed="rId3"/>
          <a:stretch/>
        </p:blipFill>
        <p:spPr>
          <a:xfrm>
            <a:off x="10526760" y="5497560"/>
            <a:ext cx="1372680" cy="812520"/>
          </a:xfrm>
          <a:prstGeom prst="rect">
            <a:avLst/>
          </a:prstGeom>
          <a:ln>
            <a:noFill/>
          </a:ln>
        </p:spPr>
      </p:pic>
      <p:sp>
        <p:nvSpPr>
          <p:cNvPr id="161" name="CustomShape 1"/>
          <p:cNvSpPr/>
          <p:nvPr/>
        </p:nvSpPr>
        <p:spPr>
          <a:xfrm>
            <a:off x="3459240" y="786960"/>
            <a:ext cx="6313680" cy="1064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3200" spc="-1" strike="noStrike">
                <a:solidFill>
                  <a:srgbClr val="000000"/>
                </a:solidFill>
                <a:latin typeface="Arial Nova Light"/>
                <a:ea typeface="DejaVu Sans"/>
              </a:rPr>
              <a:t>I Jornada d’INFERMERIA d’ACEBA</a:t>
            </a:r>
            <a:endParaRPr b="0" lang="es-ES" sz="3200" spc="-1" strike="noStrike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4114800" y="1771200"/>
            <a:ext cx="5658120" cy="143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32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‘</a:t>
            </a:r>
            <a:r>
              <a:rPr b="1" lang="es-ES" sz="32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La pràctica infermera: </a:t>
            </a:r>
            <a:r>
              <a:rPr b="1" lang="es-ES" sz="2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transformació, rols i reptes de futur</a:t>
            </a:r>
            <a:r>
              <a:rPr b="0" lang="es-ES" sz="2800" spc="-1" strike="noStrike">
                <a:solidFill>
                  <a:srgbClr val="00a5cb"/>
                </a:solidFill>
                <a:latin typeface="Arial Nova Light"/>
                <a:ea typeface="DejaVu Sans"/>
              </a:rPr>
              <a:t>’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1986840" y="4980600"/>
            <a:ext cx="4628880" cy="91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es-ES" sz="5400" spc="-1" strike="noStrike">
                <a:solidFill>
                  <a:srgbClr val="000000"/>
                </a:solidFill>
                <a:latin typeface="Ink Free"/>
                <a:ea typeface="DejaVu Sans"/>
              </a:rPr>
              <a:t>Gràcies</a:t>
            </a:r>
            <a:endParaRPr b="0" lang="es-E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Application>LibreOffice/6.2.7.1$Windows_X86_64 LibreOffice_project/23edc44b61b830b7d749943e020e96f5a7df63bf</Application>
  <Words>222</Words>
  <Paragraphs>27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2023-04-18T17:13:50Z</dcterms:created>
  <dc:creator>Laura</dc:creator>
  <dc:description/>
  <dc:language>es-ES</dc:language>
  <cp:lastModifiedBy/>
  <dcterms:modified xsi:type="dcterms:W3CDTF">2023-05-31T16:52:37Z</dcterms:modified>
  <cp:revision>10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Panorámica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