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2W9z4dqMdWbbxzauk3JWHj3df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jpg"/><Relationship Id="rId2" Type="http://schemas.openxmlformats.org/officeDocument/2006/relationships/image" Target="../media/image15.png"/><Relationship Id="rId3" Type="http://schemas.openxmlformats.org/officeDocument/2006/relationships/image" Target="../media/image11.jpg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1"/>
          <p:cNvPicPr preferRelativeResize="0"/>
          <p:nvPr/>
        </p:nvPicPr>
        <p:blipFill rotWithShape="1">
          <a:blip r:embed="rId1">
            <a:alphaModFix/>
          </a:blip>
          <a:srcRect b="38281" l="0" r="0" t="45433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1"/>
          <p:cNvSpPr txBox="1"/>
          <p:nvPr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0" name="Google Shape;10;p11"/>
          <p:cNvSpPr txBox="1"/>
          <p:nvPr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futur’</a:t>
            </a:r>
            <a:endParaRPr/>
          </a:p>
        </p:txBody>
      </p:sp>
      <p:pic>
        <p:nvPicPr>
          <p:cNvPr id="11" name="Google Shape;1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8879" y="5842851"/>
            <a:ext cx="1247763" cy="74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3590" y="216820"/>
            <a:ext cx="1392467" cy="116456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9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3735650" y="1762022"/>
            <a:ext cx="6314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Col·legi d’Infermeres i Infermers de Barcelona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de juny de 2023</a:t>
            </a:r>
            <a:endParaRPr/>
          </a:p>
        </p:txBody>
      </p:sp>
      <p:sp>
        <p:nvSpPr>
          <p:cNvPr id="35" name="Google Shape;35;p1"/>
          <p:cNvSpPr txBox="1"/>
          <p:nvPr/>
        </p:nvSpPr>
        <p:spPr>
          <a:xfrm>
            <a:off x="5048951" y="2723803"/>
            <a:ext cx="514435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Tractament i Atenció a la Cronicitat, CAP Les Hortes</a:t>
            </a:r>
            <a:endParaRPr sz="28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5048950" y="3709838"/>
            <a:ext cx="46297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Lidia Petisco, Infermera</a:t>
            </a:r>
            <a:endParaRPr/>
          </a:p>
        </p:txBody>
      </p:sp>
      <p:pic>
        <p:nvPicPr>
          <p:cNvPr id="37" name="Google Shape;3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95499" y="4229459"/>
            <a:ext cx="2307744" cy="807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s-ES" sz="3200">
                <a:latin typeface="Arial"/>
                <a:ea typeface="Arial"/>
                <a:cs typeface="Arial"/>
                <a:sym typeface="Arial"/>
              </a:rPr>
              <a:t>UTAC</a:t>
            </a:r>
            <a:endParaRPr/>
          </a:p>
        </p:txBody>
      </p:sp>
      <p:sp>
        <p:nvSpPr>
          <p:cNvPr id="43" name="Google Shape;43;p2"/>
          <p:cNvSpPr txBox="1"/>
          <p:nvPr>
            <p:ph idx="1" type="body"/>
          </p:nvPr>
        </p:nvSpPr>
        <p:spPr>
          <a:xfrm>
            <a:off x="838200" y="1825625"/>
            <a:ext cx="9449485" cy="293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Creació al Gener del 2023 al nostre centre.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Liderat per infermeria.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Format per 2 infermeres, 1 metgessa i 1 Treballadora Social  Sanitària.</a:t>
            </a:r>
            <a:endParaRPr/>
          </a:p>
        </p:txBody>
      </p:sp>
      <p:sp>
        <p:nvSpPr>
          <p:cNvPr id="44" name="Google Shape;44;p2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es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de Tractament i Atenció a la Cronicitat</a:t>
            </a:r>
            <a:endParaRPr/>
          </a:p>
        </p:txBody>
      </p:sp>
      <p:pic>
        <p:nvPicPr>
          <p:cNvPr id="45" name="Google Shape;4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5476" y="1825625"/>
            <a:ext cx="1466836" cy="146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044" y="3422218"/>
            <a:ext cx="4031087" cy="1909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ct val="100000"/>
              <a:buFont typeface="Arial"/>
              <a:buNone/>
            </a:pPr>
            <a: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de Tractament i Atenció a la Cronicitat</a:t>
            </a:r>
            <a:b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</a:b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 txBox="1"/>
          <p:nvPr>
            <p:ph idx="1" type="body"/>
          </p:nvPr>
        </p:nvSpPr>
        <p:spPr>
          <a:xfrm>
            <a:off x="838200" y="1053002"/>
            <a:ext cx="9449485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OBJECTIU GENERAL: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Valoració integral dels usuaris, prioritzant les residències.</a:t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4925" y="3103807"/>
            <a:ext cx="2111991" cy="2111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ct val="100000"/>
              <a:buFont typeface="Arial"/>
              <a:buNone/>
            </a:pPr>
            <a: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de Tractament i Atenció a la Cronicitat</a:t>
            </a:r>
            <a:b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</a:b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"/>
          <p:cNvSpPr txBox="1"/>
          <p:nvPr>
            <p:ph idx="1" type="body"/>
          </p:nvPr>
        </p:nvSpPr>
        <p:spPr>
          <a:xfrm>
            <a:off x="838200" y="1053002"/>
            <a:ext cx="9449485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OBJECTIUS: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Donar resposta a les directrius del Pla de Salut 2021-2025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Cobrir necessitats d'una població en envelliment i amb patologies cròniques amb una visió holística de la persona.</a:t>
            </a:r>
            <a:endParaRPr>
              <a:solidFill>
                <a:srgbClr val="2F5496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Promoure una relació més estreta amb l'equip de residències</a:t>
            </a:r>
            <a:endParaRPr>
              <a:solidFill>
                <a:srgbClr val="2F5496"/>
              </a:solidFill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62" name="Google Shape;62;p4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4783560" y="3548847"/>
            <a:ext cx="1939211" cy="1900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s-ES" sz="3200">
                <a:latin typeface="Arial"/>
                <a:ea typeface="Arial"/>
                <a:cs typeface="Arial"/>
                <a:sym typeface="Arial"/>
              </a:rPr>
              <a:t>UTAC</a:t>
            </a:r>
            <a:endParaRPr/>
          </a:p>
        </p:txBody>
      </p:sp>
      <p:sp>
        <p:nvSpPr>
          <p:cNvPr id="70" name="Google Shape;70;p5"/>
          <p:cNvSpPr txBox="1"/>
          <p:nvPr>
            <p:ph idx="1" type="body"/>
          </p:nvPr>
        </p:nvSpPr>
        <p:spPr>
          <a:xfrm>
            <a:off x="869686" y="1824383"/>
            <a:ext cx="9449485" cy="293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es-ES">
                <a:solidFill>
                  <a:srgbClr val="2F5496"/>
                </a:solidFill>
              </a:rPr>
              <a:t>S'ha fet estratificació de la població: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PCC – 2,6% de la població assignada</a:t>
            </a:r>
            <a:endParaRPr>
              <a:solidFill>
                <a:srgbClr val="2F5496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MACA – 0,11% de la població assignada</a:t>
            </a:r>
            <a:endParaRPr>
              <a:solidFill>
                <a:srgbClr val="2F5496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Usuaris de residències – 220 pacients assignats</a:t>
            </a:r>
            <a:endParaRPr>
              <a:solidFill>
                <a:srgbClr val="2F5496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Atenció telefònica preferent als usuaris marcats com a PCC, MACA, ATDOM o &gt;84a.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400"/>
              <a:buNone/>
            </a:pPr>
            <a:r>
              <a:rPr lang="es-ES" sz="1400">
                <a:solidFill>
                  <a:srgbClr val="2F5496"/>
                </a:solidFill>
              </a:rPr>
              <a:t>Dades RCA 2022</a:t>
            </a:r>
            <a:endParaRPr sz="1400">
              <a:solidFill>
                <a:srgbClr val="2F5496"/>
              </a:solidFill>
            </a:endParaRPr>
          </a:p>
        </p:txBody>
      </p:sp>
      <p:sp>
        <p:nvSpPr>
          <p:cNvPr id="71" name="Google Shape;71;p5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es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de Tractament i Atenció a la Cronicitat </a:t>
            </a:r>
            <a:endParaRPr/>
          </a:p>
        </p:txBody>
      </p:sp>
      <p:pic>
        <p:nvPicPr>
          <p:cNvPr id="72" name="Google Shape;7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s-ES" sz="3200">
                <a:latin typeface="Arial"/>
                <a:ea typeface="Arial"/>
                <a:cs typeface="Arial"/>
                <a:sym typeface="Arial"/>
              </a:rPr>
              <a:t>UTAC</a:t>
            </a:r>
            <a:endParaRPr/>
          </a:p>
        </p:txBody>
      </p:sp>
      <p:sp>
        <p:nvSpPr>
          <p:cNvPr id="78" name="Google Shape;78;p6"/>
          <p:cNvSpPr txBox="1"/>
          <p:nvPr>
            <p:ph idx="1" type="body"/>
          </p:nvPr>
        </p:nvSpPr>
        <p:spPr>
          <a:xfrm>
            <a:off x="838199" y="1824383"/>
            <a:ext cx="9449485" cy="293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Elaboració PIIC, recomanacions en situació de crisi o descompensació.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Proposta PDA.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Revisió de l’estat vacunal.</a:t>
            </a:r>
            <a:endParaRPr/>
          </a:p>
          <a:p>
            <a:pPr indent="-508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F5496"/>
              </a:solidFill>
            </a:endParaRPr>
          </a:p>
          <a:p>
            <a:pPr indent="-508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79" name="Google Shape;79;p6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es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Accions concretes dirigides a persones que viuen en una residència</a:t>
            </a:r>
            <a:endParaRPr/>
          </a:p>
        </p:txBody>
      </p:sp>
      <p:pic>
        <p:nvPicPr>
          <p:cNvPr id="80" name="Google Shape;8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3876" y="2418007"/>
            <a:ext cx="3523916" cy="2642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s-ES" sz="3200">
                <a:latin typeface="Arial"/>
                <a:ea typeface="Arial"/>
                <a:cs typeface="Arial"/>
                <a:sym typeface="Arial"/>
              </a:rPr>
              <a:t>UTAC</a:t>
            </a:r>
            <a:endParaRPr/>
          </a:p>
        </p:txBody>
      </p:sp>
      <p:pic>
        <p:nvPicPr>
          <p:cNvPr id="87" name="Google Shape;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5258" y="3644720"/>
            <a:ext cx="2319873" cy="173990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7"/>
          <p:cNvSpPr txBox="1"/>
          <p:nvPr>
            <p:ph idx="1" type="body"/>
          </p:nvPr>
        </p:nvSpPr>
        <p:spPr>
          <a:xfrm>
            <a:off x="838200" y="1825625"/>
            <a:ext cx="9449485" cy="293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Gestió derivacions a altres serveis assistencials.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Revisió del Pla terapèutic.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</a:pPr>
            <a:r>
              <a:rPr lang="es-ES">
                <a:solidFill>
                  <a:srgbClr val="2F5496"/>
                </a:solidFill>
              </a:rPr>
              <a:t>Visites presencials a les residències i reunions amb els equips interns.</a:t>
            </a:r>
            <a:endParaRPr/>
          </a:p>
          <a:p>
            <a:pPr indent="-50800" lvl="0" marL="2286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es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Accions concretes dirigides a persones que viuen en una residència</a:t>
            </a:r>
            <a:endParaRPr/>
          </a:p>
        </p:txBody>
      </p:sp>
      <p:pic>
        <p:nvPicPr>
          <p:cNvPr id="90" name="Google Shape;9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8"/>
          <p:cNvSpPr txBox="1"/>
          <p:nvPr/>
        </p:nvSpPr>
        <p:spPr>
          <a:xfrm>
            <a:off x="3459200" y="558475"/>
            <a:ext cx="6314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3786997" y="1515141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</a:t>
            </a:r>
            <a:r>
              <a:rPr b="1"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pràctica</a:t>
            </a:r>
            <a:r>
              <a:rPr b="1" lang="es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 infermera: </a:t>
            </a:r>
            <a:r>
              <a:rPr b="1"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8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Gràcies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19171" y="1579320"/>
            <a:ext cx="1713141" cy="171314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8"/>
          <p:cNvSpPr txBox="1"/>
          <p:nvPr/>
        </p:nvSpPr>
        <p:spPr>
          <a:xfrm>
            <a:off x="5048951" y="2723803"/>
            <a:ext cx="514435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Unitat Tractament i Atenció a la Cronicitat, CAP Les Hortes</a:t>
            </a:r>
            <a:endParaRPr sz="28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</cp:coreProperties>
</file>