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png" ContentType="image/png"/>
  <Default Extension="rels" ContentType="application/vnd.openxmlformats-package.relationship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</p:sldMasterIdLst>
  <p:notesMasterIdLst>
    <p:notesMasterId r:id="rId3"/>
  </p:notesMasterIdLst>
  <p:sldIdLst>
    <p:sldId id="256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70" r:id="rId12"/>
    <p:sldId id="265" r:id="rId13"/>
    <p:sldId id="266" r:id="rId14"/>
    <p:sldId id="259" r:id="rId15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D7D8"/>
    <a:srgbClr val="D4DF45"/>
    <a:srgbClr val="00A6CE"/>
    <a:srgbClr val="EAD6D8"/>
    <a:srgbClr val="DDC8D1"/>
    <a:srgbClr val="00A5CB"/>
    <a:srgbClr val="B2B2B2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2" autoAdjust="0"/>
    <p:restoredTop sz="94660"/>
  </p:normalViewPr>
  <p:slideViewPr>
    <p:cSldViewPr snapToGrid="0">
      <p:cViewPr varScale="1">
        <p:scale>
          <a:sx n="82" d="100"/>
          <a:sy n="82" d="100"/>
        </p:scale>
        <p:origin x="485" y="7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Marcador de posición de fecha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/>
          <a:p>
            <a:r>
              <a:rPr lang="en-US"/>
              <a:t>*</a:t>
            </a:r>
          </a:p>
        </p:txBody>
      </p:sp>
      <p:sp>
        <p:nvSpPr>
          <p:cNvPr id="4" name="Marcador de posición de imagen de diapositiva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Marcador de posición de notas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altLang="en-US"/>
              <a:t>Haga clic para modificar los estilos de texto del patrón</a:t>
            </a:r>
            <a:endParaRPr lang="en-US"/>
          </a:p>
          <a:p>
            <a:pPr lvl="1"/>
            <a:r>
              <a:rPr lang="es-ES" altLang="en-US"/>
              <a:t>Segundo nivel</a:t>
            </a:r>
            <a:endParaRPr lang="en-US"/>
          </a:p>
          <a:p>
            <a:pPr lvl="2"/>
            <a:r>
              <a:rPr lang="es-ES" altLang="en-US"/>
              <a:t>Tercer nivel</a:t>
            </a:r>
            <a:endParaRPr lang="en-US"/>
          </a:p>
          <a:p>
            <a:pPr lvl="3"/>
            <a:r>
              <a:rPr lang="es-ES" altLang="en-US"/>
              <a:t>Cuarto nivel</a:t>
            </a:r>
            <a:endParaRPr lang="en-US"/>
          </a:p>
          <a:p>
            <a:pPr lvl="4"/>
            <a:r>
              <a:rPr lang="es-ES" altLang="en-US"/>
              <a:t>Quinto nivel</a:t>
            </a:r>
            <a:endParaRPr lang="en-US"/>
          </a:p>
        </p:txBody>
      </p:sp>
      <p:sp>
        <p:nvSpPr>
          <p:cNvPr id="6" name="Marcador de posición de pie de página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7" name="Marcador de posición de número de diapositiva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/>
          <a:p>
            <a:r>
              <a:rPr lang="en-US"/>
              <a:t>#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20B2161-3590-496C-A7B8-4720709A4F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650F55D-A14C-49B6-B511-90E81B1950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2386664-3B89-4102-962B-7B3C5B995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7A9D034-586C-4B64-A3B7-EEEA20CED3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32F6C27-6866-46EE-8E50-A01C263868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F67C25C-494F-4C86-8D4E-E53BB85450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7EC0EA2-8046-4C54-B49A-772D2008D5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199A059-63DC-4C79-B6E6-06F9F0F1EE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7DC027C-EDC7-4250-8A4C-76F8E8E7A3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81EF6EE-4055-44D2-9391-8A752FB46D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D331E10-D68C-4D97-9049-67EB52A9B8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Marcador de posición de texto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D7DAAB9-2523-49F5-91D1-CB530B6B23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 noEditPoint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CF7689-1179-4E40-963F-175B1150EFAF}" type="datetimeFigureOut">
              <a:rPr lang="ca-ES" smtClean="0"/>
              <a:t>17/5/2023</a:t>
            </a:fld>
            <a:endParaRPr lang="ca-ES"/>
          </a:p>
        </p:txBody>
      </p:sp>
      <p:sp>
        <p:nvSpPr>
          <p:cNvPr id="5" name="Marcador de pie de página 4"/>
          <p:cNvSpPr>
            <a:spLocks noGrp="1" noEditPoint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 noEditPoint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07786A-5AB1-4550-8910-4E1AB5F7B753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 noEditPoints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 noEditPoint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CF7689-1179-4E40-963F-175B1150EFAF}" type="datetimeFigureOut">
              <a:rPr lang="ca-ES" smtClean="0"/>
              <a:t>17/5/2023</a:t>
            </a:fld>
            <a:endParaRPr lang="ca-ES"/>
          </a:p>
        </p:txBody>
      </p:sp>
      <p:sp>
        <p:nvSpPr>
          <p:cNvPr id="5" name="Marcador de pie de página 4"/>
          <p:cNvSpPr>
            <a:spLocks noGrp="1" noEditPoint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 noEditPoint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07786A-5AB1-4550-8910-4E1AB5F7B753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1"/>
          <a:srcRect t="45433" b="38281"/>
          <a:stretch/>
        </p:blipFill>
        <p:spPr>
          <a:xfrm>
            <a:off x="0" y="5534404"/>
            <a:ext cx="12192000" cy="1323596"/>
          </a:xfrm>
          <a:prstGeom prst="rect">
            <a:avLst/>
          </a:prstGeom>
        </p:spPr>
      </p:pic>
      <p:sp>
        <p:nvSpPr>
          <p:cNvPr id="7" name="CuadroTexto 6"/>
          <p:cNvSpPr txBox="1"/>
          <p:nvPr userDrawn="1"/>
        </p:nvSpPr>
        <p:spPr>
          <a:xfrm>
            <a:off x="6368419" y="5731087"/>
            <a:ext cx="42851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800" b="1" dirty="0">
                <a:latin typeface="Arial Nova Light" pitchFamily="34" charset="0" panose="020B0304020202020204"/>
              </a:rPr>
              <a:t>I Jornada d’INFERMERIA d’ACEBA</a:t>
            </a:r>
          </a:p>
        </p:txBody>
      </p:sp>
      <p:sp>
        <p:nvSpPr>
          <p:cNvPr id="8" name="CuadroTexto 7"/>
          <p:cNvSpPr txBox="1"/>
          <p:nvPr userDrawn="1"/>
        </p:nvSpPr>
        <p:spPr>
          <a:xfrm>
            <a:off x="6368419" y="6100419"/>
            <a:ext cx="4413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b="1" dirty="0">
                <a:solidFill>
                  <a:srgbClr val="00A5CB"/>
                </a:solidFill>
                <a:latin typeface="Arial Nova Light" pitchFamily="34" charset="0" panose="020B0304020202020204"/>
              </a:rPr>
              <a:t>‘La pràctica infermera: </a:t>
            </a:r>
          </a:p>
          <a:p>
            <a:r>
              <a:rPr lang="ca-ES" b="1" dirty="0">
                <a:solidFill>
                  <a:srgbClr val="00A5CB"/>
                </a:solidFill>
                <a:latin typeface="Arial Nova Light" pitchFamily="34" charset="0" panose="020B0304020202020204"/>
              </a:rPr>
              <a:t>transformació, rols i reptes de futur’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68879" y="5842851"/>
            <a:ext cx="1247763" cy="74137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653590" y="216820"/>
            <a:ext cx="1392467" cy="11645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3.jpeg"/><Relationship Id="rId3" Type="http://schemas.openxmlformats.org/officeDocument/2006/relationships/image" Target="../media/image4.jp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3.jpeg"/><Relationship Id="rId3" Type="http://schemas.openxmlformats.org/officeDocument/2006/relationships/image" Target="../media/image4.jp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0287685" cy="6858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543853" y="504321"/>
            <a:ext cx="1392467" cy="116456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26601" y="5497423"/>
            <a:ext cx="1373523" cy="813126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latin typeface="Arial Nova Light" pitchFamily="34" charset="0" panose="020B0304020202020204"/>
              </a:rPr>
              <a:t>I Jornada d’INFERMERIA d’ACEBA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3200" b="1" dirty="0">
                <a:solidFill>
                  <a:srgbClr val="00A5CB"/>
                </a:solidFill>
                <a:latin typeface="Arial Nova Light" pitchFamily="34" charset="0" panose="020B0304020202020204"/>
              </a:rPr>
              <a:t>‘La pràctica infermera: </a:t>
            </a:r>
            <a:r>
              <a:rPr lang="ca-ES" sz="2800" b="1" dirty="0">
                <a:solidFill>
                  <a:srgbClr val="00A5CB"/>
                </a:solidFill>
                <a:latin typeface="Arial Nova Light" pitchFamily="34" charset="0" panose="020B0304020202020204"/>
              </a:rPr>
              <a:t>transformació, rols i reptes de futur</a:t>
            </a:r>
            <a:r>
              <a:rPr lang="ca-ES" sz="2800" dirty="0">
                <a:solidFill>
                  <a:srgbClr val="00A5CB"/>
                </a:solidFill>
                <a:latin typeface="Arial Nova Light" pitchFamily="34" charset="0" panose="020B0304020202020204"/>
              </a:rPr>
              <a:t>’</a:t>
            </a:r>
            <a:endParaRPr lang="ca-ES" sz="3200" dirty="0">
              <a:solidFill>
                <a:srgbClr val="00A5CB"/>
              </a:solidFill>
              <a:latin typeface="Arial Nova Light" pitchFamily="34" charset="0" panose="020B0304020202020204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5048951" y="5598072"/>
            <a:ext cx="46297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ca-ES" b="1" dirty="0"/>
              <a:t>Col·legi d’Infermeres i Infermers de Barcelona</a:t>
            </a:r>
          </a:p>
          <a:p>
            <a:pPr algn="r"/>
            <a:r>
              <a:rPr lang="ca-ES" dirty="0"/>
              <a:t>8 de juny de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 noEditPoints="1"/>
          </p:cNvSpPr>
          <p:nvPr>
            <p:ph type="title"/>
          </p:nvPr>
        </p:nvSpPr>
        <p:spPr>
          <a:xfrm>
            <a:off x="1490867" y="1240972"/>
            <a:ext cx="9210261" cy="1780916"/>
          </a:xfrm>
        </p:spPr>
        <p:txBody>
          <a:bodyPr>
            <a:normAutofit fontScale="90000"/>
          </a:bodyPr>
          <a:lstStyle/>
          <a:p>
            <a:pPr algn="ctr"/>
            <a:r>
              <a:rPr lang="ca-ES" sz="3200" b="1" dirty="0">
                <a:latin typeface="Abadi" pitchFamily="34" charset="0" panose="020B0604020202020204"/>
                <a:cs typeface="Arial" pitchFamily="34" charset="0" panose="020B0604020202020204"/>
              </a:rPr>
              <a:t>   </a:t>
            </a:r>
            <a:r>
              <a:rPr lang="es-ES" sz="4900" b="1" dirty="0">
                <a:latin typeface="Abadi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VACUNES:</a:t>
            </a:r>
          </a:p>
          <a:p>
            <a:pPr algn="ctr"/>
            <a:r>
              <a:rPr lang="es-ES" sz="4900" b="1" dirty="0">
                <a:latin typeface="Abadi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PROTOCOL DE MANTENIMENT DE LA CADENA DEL FRED</a:t>
            </a:r>
            <a:endParaRPr lang="ca-ES" sz="4900" b="1" dirty="0">
              <a:latin typeface="Abadi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3" name="Marcador de contenido 2"/>
          <p:cNvSpPr>
            <a:spLocks noGrp="1" noEditPoints="1"/>
          </p:cNvSpPr>
          <p:nvPr>
            <p:ph idx="1"/>
          </p:nvPr>
        </p:nvSpPr>
        <p:spPr>
          <a:xfrm>
            <a:off x="1371257" y="4359661"/>
            <a:ext cx="9449485" cy="1406663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 err="1">
                <a:latin typeface="Abadi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Cristina Damians López</a:t>
            </a:r>
          </a:p>
          <a:p>
            <a:pPr marL="0" indent="0" algn="ctr">
              <a:buNone/>
            </a:pPr>
            <a:r>
              <a:rPr lang="es-ES" sz="2000" dirty="0" err="1">
                <a:latin typeface="Abadi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Infermera</a:t>
            </a:r>
            <a:r>
              <a:rPr lang="es-ES" sz="2000" dirty="0">
                <a:latin typeface="Abadi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s-ES" sz="2000" dirty="0" err="1">
                <a:latin typeface="Abadi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Referent</a:t>
            </a:r>
            <a:r>
              <a:rPr lang="es-ES" sz="2000" dirty="0">
                <a:latin typeface="Abadi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de Vacunes</a:t>
            </a:r>
          </a:p>
        </p:txBody>
      </p:sp>
      <p:sp>
        <p:nvSpPr>
          <p:cNvPr id="11" name="Título 1"/>
          <p:cNvSpPr txBox="1"/>
          <p:nvPr/>
        </p:nvSpPr>
        <p:spPr>
          <a:xfrm>
            <a:off x="3281503" y="3429000"/>
            <a:ext cx="5628990" cy="6878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rgbClr val="00A5CB"/>
                </a:solidFill>
                <a:latin typeface="Abadi" pitchFamily="34" charset="0" panose="020B0604020202020204"/>
              </a:rPr>
              <a:t>EAP DRETA </a:t>
            </a:r>
            <a:r>
              <a:rPr lang="es-ES" sz="3600" b="1" dirty="0">
                <a:solidFill>
                  <a:srgbClr val="00A5CB"/>
                </a:solidFill>
                <a:latin typeface="Abadi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EIXAMPLE</a:t>
            </a:r>
            <a:endParaRPr lang="ca-ES" sz="3600" b="1" dirty="0">
              <a:solidFill>
                <a:srgbClr val="00A5CB"/>
              </a:solidFill>
              <a:latin typeface="Abadi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655341" y="699172"/>
            <a:ext cx="4392520" cy="612352"/>
          </a:xfrm>
          <a:prstGeom prst="rect">
            <a:avLst/>
          </a:prstGeom>
          <a:solidFill>
            <a:srgbClr val="00A6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latin typeface="Abadi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ACTUALITZACIÓ</a:t>
            </a:r>
            <a:r>
              <a:rPr lang="es-ES" sz="2000" b="1" dirty="0">
                <a:latin typeface="Abadi" pitchFamily="34" charset="0" panose="020B0604020202020204"/>
              </a:rPr>
              <a:t> DEL PROTOCOL</a:t>
            </a:r>
            <a:endParaRPr lang="en-US" sz="2000" b="1" dirty="0">
              <a:latin typeface="Abadi" pitchFamily="34" charset="0" panose="020B0604020202020204"/>
            </a:endParaRPr>
          </a:p>
        </p:txBody>
      </p:sp>
      <p:sp>
        <p:nvSpPr>
          <p:cNvPr id="14" name="Cuadro de texto 13"/>
          <p:cNvSpPr txBox="1"/>
          <p:nvPr/>
        </p:nvSpPr>
        <p:spPr>
          <a:xfrm>
            <a:off x="948615" y="1433190"/>
            <a:ext cx="6221320" cy="189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 panose="020B0604020202020204"/>
              <a:buChar char="•"/>
            </a:pPr>
            <a:r>
              <a:rPr lang="es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El</a:t>
            </a:r>
            <a:r>
              <a:rPr lang="es-ES" sz="1600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CAP </a:t>
            </a:r>
            <a:r>
              <a:rPr lang="es-ES" sz="1600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com</a:t>
            </a:r>
            <a:r>
              <a:rPr lang="es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a centre de </a:t>
            </a:r>
            <a:r>
              <a:rPr lang="es-ES" sz="1600" b="1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vacunació</a:t>
            </a:r>
            <a:r>
              <a:rPr lang="es-ES" sz="1600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s-ES" sz="1600" b="1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acreditat</a:t>
            </a:r>
            <a:endParaRPr lang="es-ES" sz="1600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 panose="020B0604020202020204"/>
              <a:buChar char="•"/>
            </a:pPr>
            <a:r>
              <a:rPr lang="es-ES" sz="1600" b="1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Tall</a:t>
            </a:r>
            <a:r>
              <a:rPr lang="es-ES" sz="1600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de </a:t>
            </a:r>
            <a:r>
              <a:rPr lang="es-ES" sz="1600" b="1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llum</a:t>
            </a:r>
            <a:r>
              <a:rPr lang="es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: </a:t>
            </a:r>
            <a:r>
              <a:rPr lang="es-ES" sz="1600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trencament</a:t>
            </a:r>
            <a:r>
              <a:rPr lang="es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de la cadena del </a:t>
            </a:r>
            <a:r>
              <a:rPr lang="es-ES" sz="1600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fred</a:t>
            </a:r>
            <a:endParaRPr lang="es-ES" sz="1600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 panose="020B0604020202020204"/>
              <a:buChar char="•"/>
            </a:pPr>
            <a:r>
              <a:rPr lang="es-ES" sz="1600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Implantació</a:t>
            </a:r>
            <a:r>
              <a:rPr lang="es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de </a:t>
            </a:r>
            <a:r>
              <a:rPr lang="es-ES" sz="1600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l'aplicatiu</a:t>
            </a:r>
            <a:r>
              <a:rPr lang="es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s-ES" sz="1600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PROSP Cat</a:t>
            </a:r>
            <a:r>
              <a:rPr lang="es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.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 panose="020B0604020202020204"/>
              <a:buChar char="•"/>
            </a:pPr>
            <a:r>
              <a:rPr lang="es-ES" sz="1600" b="1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Grup</a:t>
            </a:r>
            <a:r>
              <a:rPr lang="es-ES" sz="1600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de </a:t>
            </a:r>
            <a:r>
              <a:rPr lang="es-ES" sz="1600" b="1" dirty="0" err="1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treball</a:t>
            </a:r>
            <a:r>
              <a:rPr lang="es-ES" sz="1600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: 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latin typeface="Arial" pitchFamily="34" charset="0" panose="020B0604020202020204"/>
                <a:cs typeface="Arial" pitchFamily="34" charset="0" panose="020B0604020202020204"/>
              </a:rPr>
              <a:t>Cristina Damians, Cristina Ramírez, Silvia del Castillo, Ma Zell del Castillo, Júlia Sebastià i Sigfredo Cabral.</a:t>
            </a:r>
            <a:endParaRPr lang="es-ES" sz="1600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1"/>
          <a:srcRect l="2937" t="8770" r="14237"/>
          <a:stretch/>
        </p:blipFill>
        <p:spPr>
          <a:xfrm>
            <a:off x="7529801" y="2780522"/>
            <a:ext cx="3713584" cy="25845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468728" y="251039"/>
            <a:ext cx="6426594" cy="612352"/>
          </a:xfrm>
          <a:prstGeom prst="rect">
            <a:avLst/>
          </a:prstGeom>
          <a:solidFill>
            <a:srgbClr val="00A6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1.CREACIÓ DEL GRUP DE TREBALL: </a:t>
            </a:r>
            <a:r>
              <a:rPr lang="es-ES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AMFE VACUNES</a:t>
            </a:r>
            <a:endParaRPr lang="en-US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46605" y="1251720"/>
            <a:ext cx="1173962" cy="1173962"/>
          </a:xfrm>
          <a:prstGeom prst="rect">
            <a:avLst/>
          </a:prstGeom>
        </p:spPr>
      </p:pic>
      <p:sp>
        <p:nvSpPr>
          <p:cNvPr id="18" name="Rectángulo 11"/>
          <p:cNvSpPr/>
          <p:nvPr/>
        </p:nvSpPr>
        <p:spPr>
          <a:xfrm>
            <a:off x="2004421" y="1083586"/>
            <a:ext cx="1341670" cy="371539"/>
          </a:xfrm>
          <a:prstGeom prst="rect">
            <a:avLst/>
          </a:prstGeom>
          <a:solidFill>
            <a:srgbClr val="D4DF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QUÈ ÉS?</a:t>
            </a:r>
            <a:endParaRPr lang="en-US" b="1" dirty="0">
              <a:solidFill>
                <a:schemeClr val="tx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9" name="Cuadro de texto 18"/>
          <p:cNvSpPr txBox="1"/>
          <p:nvPr/>
        </p:nvSpPr>
        <p:spPr>
          <a:xfrm>
            <a:off x="1920567" y="1542032"/>
            <a:ext cx="9126266" cy="985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M</a:t>
            </a: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etodologia analítica estructurada que serveix per </a:t>
            </a:r>
            <a:r>
              <a:rPr lang="ca-ES" sz="1600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identificar i prioritzar</a:t>
            </a: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els errors derivats d'un procés concret(ex. trencament cadena del fred) i, d'aquesta manera, poder </a:t>
            </a:r>
            <a:r>
              <a:rPr lang="ca-ES" sz="1600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desenvolupar estratègies</a:t>
            </a: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per prevenir-los. </a:t>
            </a:r>
          </a:p>
        </p:txBody>
      </p:sp>
      <p:sp>
        <p:nvSpPr>
          <p:cNvPr id="20" name="Cuadro de texto 19"/>
          <p:cNvSpPr txBox="1"/>
          <p:nvPr/>
        </p:nvSpPr>
        <p:spPr>
          <a:xfrm>
            <a:off x="3346091" y="1089715"/>
            <a:ext cx="471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AMFE: </a:t>
            </a:r>
            <a:r>
              <a:rPr lang="es-ES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Análisis modal de fallos i efectes</a:t>
            </a:r>
            <a:endParaRPr lang="en-US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1" name="Rectángulo 11"/>
          <p:cNvSpPr/>
          <p:nvPr/>
        </p:nvSpPr>
        <p:spPr>
          <a:xfrm>
            <a:off x="1920567" y="2702555"/>
            <a:ext cx="4849622" cy="371539"/>
          </a:xfrm>
          <a:prstGeom prst="rect">
            <a:avLst/>
          </a:prstGeom>
          <a:solidFill>
            <a:srgbClr val="D4DF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ESTRUCTURA DE LA METODOLOGIA </a:t>
            </a:r>
            <a:endParaRPr lang="en-US" b="1" dirty="0">
              <a:solidFill>
                <a:schemeClr val="tx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2" name="Cuadro de texto 18"/>
          <p:cNvSpPr txBox="1"/>
          <p:nvPr/>
        </p:nvSpPr>
        <p:spPr>
          <a:xfrm>
            <a:off x="1920567" y="3206071"/>
            <a:ext cx="904767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Font typeface="+mj-lt"/>
              <a:buAutoNum type="arabicPeriod"/>
            </a:pP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Definició del projecte</a:t>
            </a:r>
          </a:p>
          <a:p>
            <a:pPr marL="342900" indent="-342900">
              <a:lnSpc>
                <a:spcPct val="125000"/>
              </a:lnSpc>
              <a:buFont typeface="+mj-lt"/>
              <a:buAutoNum type="arabicPeriod"/>
            </a:pP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Creació de l'equip</a:t>
            </a:r>
          </a:p>
          <a:p>
            <a:pPr marL="342900" indent="-342900">
              <a:lnSpc>
                <a:spcPct val="125000"/>
              </a:lnSpc>
              <a:buFont typeface="+mj-lt"/>
              <a:buAutoNum type="arabicPeriod"/>
            </a:pP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Diagrama de fluxos</a:t>
            </a:r>
          </a:p>
          <a:p>
            <a:pPr marL="342900" indent="-342900">
              <a:lnSpc>
                <a:spcPct val="125000"/>
              </a:lnSpc>
              <a:buFont typeface="+mj-lt"/>
              <a:buAutoNum type="arabicPeriod"/>
            </a:pP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Anàlisis de riscos</a:t>
            </a:r>
          </a:p>
          <a:p>
            <a:pPr marL="342900" indent="-342900">
              <a:lnSpc>
                <a:spcPct val="125000"/>
              </a:lnSpc>
              <a:buFont typeface="+mj-lt"/>
              <a:buAutoNum type="arabicPeriod"/>
            </a:pP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Priorització dels riscos</a:t>
            </a:r>
          </a:p>
          <a:p>
            <a:pPr marL="342900" indent="-342900">
              <a:lnSpc>
                <a:spcPct val="125000"/>
              </a:lnSpc>
              <a:buFont typeface="+mj-lt"/>
              <a:buAutoNum type="arabicPeriod"/>
            </a:pP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Planificació i seguiment de les activitats</a:t>
            </a:r>
          </a:p>
          <a:p>
            <a:pPr marL="342900" indent="-342900">
              <a:lnSpc>
                <a:spcPct val="125000"/>
              </a:lnSpc>
              <a:buFont typeface="+mj-lt"/>
              <a:buAutoNum type="arabicPeriod"/>
            </a:pP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Avaluació de les activitats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692664" y="343646"/>
            <a:ext cx="7974338" cy="612352"/>
          </a:xfrm>
          <a:prstGeom prst="rect">
            <a:avLst/>
          </a:prstGeom>
          <a:solidFill>
            <a:srgbClr val="00A6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2. PLANIFICACIÓ I SEGUIMENT DE LES ACTIVITATS DE MILLORA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graphicFrame>
        <p:nvGraphicFramePr>
          <p:cNvPr id="23" name="Tabla 22"/>
          <p:cNvGraphicFramePr>
            <a:graphicFrameLocks noGrp="1"/>
          </p:cNvGraphicFramePr>
          <p:nvPr/>
        </p:nvGraphicFramePr>
        <p:xfrm>
          <a:off x="1829030" y="1100405"/>
          <a:ext cx="8533940" cy="42849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4628"/>
                <a:gridCol w="2844628"/>
                <a:gridCol w="2844684"/>
              </a:tblGrid>
              <a:tr h="439483"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ERROR</a:t>
                      </a:r>
                    </a:p>
                  </a:txBody>
                  <a:tcPr anchor="ctr">
                    <a:solidFill>
                      <a:srgbClr val="EAD6D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ACTIVITAT/ACCIONS</a:t>
                      </a:r>
                    </a:p>
                  </a:txBody>
                  <a:tcPr anchor="ctr">
                    <a:solidFill>
                      <a:srgbClr val="EAD6D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RESPONSABLE</a:t>
                      </a:r>
                    </a:p>
                  </a:txBody>
                  <a:tcPr anchor="ctr">
                    <a:solidFill>
                      <a:srgbClr val="EAD6D8"/>
                    </a:solidFill>
                  </a:tcPr>
                </a:tc>
              </a:tr>
              <a:tr h="797422"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Control de la Tº de les neveres per part de la referent de vacunes o TCAIS - </a:t>
                      </a:r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No funcionen les neveres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Instal·lar circuit doble de subministrament, diferencial automàtic i aplicació MySirius.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Sigfredo Cabral</a:t>
                      </a:r>
                    </a:p>
                  </a:txBody>
                  <a:tcPr anchor="ctr"/>
                </a:tc>
              </a:tr>
              <a:tr h="797422"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Administratiu avisa a referent de vacunes - </a:t>
                      </a:r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Desconeixement de circuit per personal administratiu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Establir procediment d'entrada de vacunes i fer-ne difusió.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Cristina Damians</a:t>
                      </a:r>
                    </a:p>
                  </a:txBody>
                  <a:tcPr anchor="ctr"/>
                </a:tc>
              </a:tr>
              <a:tr h="797422"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Referent de vacunes sol·licita comanda de vacunes SEGIV BCN - </a:t>
                      </a:r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Estoc sol·licitat no arriba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Implantar llista de verificació amb revisió sistemàtica mensual de la relació de material registre vs. material existent  dins de les neveres.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Cristina Damians</a:t>
                      </a:r>
                    </a:p>
                  </a:txBody>
                  <a:tcPr anchor="ctr"/>
                </a:tc>
              </a:tr>
              <a:tr h="797422"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Neveres d'extraccions i magatzem. </a:t>
                      </a:r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No es realitza control d'accés a neveres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solidFill>
                            <a:schemeClr val="tx1"/>
                          </a:solidFill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Tenir les neveres grans en un </a:t>
                      </a:r>
                      <a:r>
                        <a:rPr lang="es-ES" sz="1400" noProof="0" dirty="0">
                          <a:solidFill>
                            <a:schemeClr val="tx1"/>
                          </a:solidFill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s</a:t>
                      </a:r>
                      <a:r>
                        <a:rPr lang="ca-ES" sz="1400" noProof="0" dirty="0">
                          <a:solidFill>
                            <a:schemeClr val="tx1"/>
                          </a:solidFill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ol magatzem i tenir clau per accedir. 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Cristina Damians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618017" y="651555"/>
            <a:ext cx="7974338" cy="612352"/>
          </a:xfrm>
          <a:prstGeom prst="rect">
            <a:avLst/>
          </a:prstGeom>
          <a:solidFill>
            <a:srgbClr val="00A6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2. PLANIFICACIÓ I SEGUIMENT DE LES ACTIVITATS DE MILLORA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graphicFrame>
        <p:nvGraphicFramePr>
          <p:cNvPr id="23" name="Tabla 22"/>
          <p:cNvGraphicFramePr>
            <a:graphicFrameLocks noGrp="1"/>
          </p:cNvGraphicFramePr>
          <p:nvPr/>
        </p:nvGraphicFramePr>
        <p:xfrm>
          <a:off x="1829030" y="1688234"/>
          <a:ext cx="8533940" cy="31266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4628"/>
                <a:gridCol w="2844628"/>
                <a:gridCol w="2844684"/>
              </a:tblGrid>
              <a:tr h="439483"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ERROR</a:t>
                      </a:r>
                    </a:p>
                  </a:txBody>
                  <a:tcPr anchor="ctr">
                    <a:solidFill>
                      <a:srgbClr val="EBD7D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ACTIVITAT/ACCIONS</a:t>
                      </a:r>
                    </a:p>
                  </a:txBody>
                  <a:tcPr anchor="ctr">
                    <a:solidFill>
                      <a:srgbClr val="EBD7D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RESPONSABLE</a:t>
                      </a:r>
                    </a:p>
                  </a:txBody>
                  <a:tcPr anchor="ctr">
                    <a:solidFill>
                      <a:srgbClr val="EBD7D8"/>
                    </a:solidFill>
                  </a:tcPr>
                </a:tc>
              </a:tr>
              <a:tr h="797422"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b="0" noProof="0" dirty="0">
                          <a:solidFill>
                            <a:schemeClr val="tx1"/>
                          </a:solidFill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Neveres pediatria </a:t>
                      </a:r>
                      <a:r>
                        <a:rPr lang="ca-ES" sz="1400" b="1" noProof="0" dirty="0">
                          <a:solidFill>
                            <a:schemeClr val="tx1"/>
                          </a:solidFill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- Error administració pediatria/adult i vacunes caducades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solidFill>
                            <a:schemeClr val="tx1"/>
                          </a:solidFill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Centralitzar el magatzem en 4 neveres principals i revisió estoc mensual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Júlia Sebastià</a:t>
                      </a:r>
                    </a:p>
                  </a:txBody>
                  <a:tcPr anchor="ctr"/>
                </a:tc>
              </a:tr>
              <a:tr h="797422"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Referent de vacunes verifica albarà i verifica contingut </a:t>
                      </a:r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-Absència</a:t>
                      </a:r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 </a:t>
                      </a:r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de verificació de comanda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Procediment de control de cadena del fred especificant persona suplent de referent en cas d'absència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Júlia Sebastià</a:t>
                      </a:r>
                    </a:p>
                  </a:txBody>
                  <a:tcPr anchor="ctr"/>
                </a:tc>
              </a:tr>
              <a:tr h="797422"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b="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Valisa entrega vacunes al personal administratiu de l'EAP, punt GDA </a:t>
                      </a:r>
                      <a:r>
                        <a:rPr lang="ca-ES" sz="1400" b="1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- Absència notificació referent vacunes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Implantar procediment de gestió de cadena del fred i fer-ne difusió a tot el personal</a:t>
                      </a:r>
                    </a:p>
                  </a:txBody>
                  <a:tcPr anchor="ctr"/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lang="ca-ES" sz="1400" noProof="0" dirty="0">
                          <a:latin typeface="Arial" pitchFamily="34" charset="0" panose="020B0604020202020204"/>
                          <a:ea typeface="Arial" pitchFamily="34" charset="0" panose="020B0604020202020204"/>
                          <a:cs typeface="Arial" pitchFamily="34" charset="0" panose="020B0604020202020204"/>
                        </a:rPr>
                        <a:t>Ma.Zell del Castillo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963251" y="530259"/>
            <a:ext cx="3804692" cy="612352"/>
          </a:xfrm>
          <a:prstGeom prst="rect">
            <a:avLst/>
          </a:prstGeom>
          <a:solidFill>
            <a:srgbClr val="00A6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3. PROSPCat: INTRODUCCIÓ</a:t>
            </a:r>
            <a:endParaRPr lang="en-US" b="1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618843" y="1613528"/>
            <a:ext cx="6954313" cy="34125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08548" y="541176"/>
            <a:ext cx="8574904" cy="48257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4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635420" y="567081"/>
            <a:ext cx="8921160" cy="483449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963251" y="502266"/>
            <a:ext cx="9319084" cy="612352"/>
          </a:xfrm>
          <a:prstGeom prst="rect">
            <a:avLst/>
          </a:prstGeom>
          <a:solidFill>
            <a:srgbClr val="00A6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4. PRESENTACIÓ DEL PROTOCOL ACTUALITZAT: </a:t>
            </a:r>
          </a:p>
          <a:p>
            <a:pPr algn="ctr"/>
            <a:r>
              <a:rPr lang="es-ES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SISTEMA DE CONTROL DE CADENA DE FRED PER VACUNES</a:t>
            </a:r>
            <a:endParaRPr lang="en-US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39" name="Rectángulo 11"/>
          <p:cNvSpPr/>
          <p:nvPr/>
        </p:nvSpPr>
        <p:spPr>
          <a:xfrm>
            <a:off x="963251" y="1355860"/>
            <a:ext cx="5670814" cy="371539"/>
          </a:xfrm>
          <a:prstGeom prst="rect">
            <a:avLst/>
          </a:prstGeom>
          <a:solidFill>
            <a:srgbClr val="D4DF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noProof="1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QUAN ARRIBA LA COMANDA DE VACUNES AL CENTRE</a:t>
            </a:r>
            <a:endParaRPr lang="en-US" sz="1600" b="1" noProof="1">
              <a:solidFill>
                <a:schemeClr val="tx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48" name="Rectángulo de esquina redondeada 47"/>
          <p:cNvSpPr/>
          <p:nvPr/>
        </p:nvSpPr>
        <p:spPr>
          <a:xfrm>
            <a:off x="1835154" y="1888659"/>
            <a:ext cx="3213129" cy="15480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1. Arriba el transportista. </a:t>
            </a:r>
            <a:r>
              <a:rPr lang="ca-ES" sz="1400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El personal administratiu de GDA notifica a l'auxiliar d'infermeria de l'arribada de la comanda</a:t>
            </a:r>
          </a:p>
        </p:txBody>
      </p:sp>
      <p:sp>
        <p:nvSpPr>
          <p:cNvPr id="49" name="Rectángulo de esquina redondeada 47"/>
          <p:cNvSpPr/>
          <p:nvPr/>
        </p:nvSpPr>
        <p:spPr>
          <a:xfrm>
            <a:off x="7069206" y="1880919"/>
            <a:ext cx="3213129" cy="15480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2. </a:t>
            </a:r>
            <a:r>
              <a:rPr lang="ca-ES" sz="1400" b="1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L'auxiliar d'infermeria fa la recepció</a:t>
            </a:r>
            <a:r>
              <a:rPr lang="ca-ES" sz="1400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i ha de comprovar que el nombre de caixes coincideix amb l'albarà i </a:t>
            </a:r>
            <a:r>
              <a:rPr lang="ca-ES" sz="1400" b="1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ha de signar-lo amb data i hora i nom + segell centre</a:t>
            </a:r>
          </a:p>
        </p:txBody>
      </p:sp>
      <p:sp>
        <p:nvSpPr>
          <p:cNvPr id="50" name="Rectángulo de esquina redondeada 47"/>
          <p:cNvSpPr/>
          <p:nvPr/>
        </p:nvSpPr>
        <p:spPr>
          <a:xfrm>
            <a:off x="7069206" y="3754753"/>
            <a:ext cx="3213129" cy="15480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3. </a:t>
            </a:r>
            <a:r>
              <a:rPr lang="ca-ES" sz="1400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L'auxiliar d'infermeria que fa la recepció és la responsable d'emmagatzemar les capses </a:t>
            </a:r>
            <a:r>
              <a:rPr lang="ca-ES" sz="1400" b="1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en un espai específic de les neveres.</a:t>
            </a:r>
          </a:p>
        </p:txBody>
      </p:sp>
      <p:sp>
        <p:nvSpPr>
          <p:cNvPr id="51" name="Rectángulo de esquina redondeada 47"/>
          <p:cNvSpPr/>
          <p:nvPr/>
        </p:nvSpPr>
        <p:spPr>
          <a:xfrm>
            <a:off x="1835154" y="3754753"/>
            <a:ext cx="3213129" cy="15480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4. </a:t>
            </a:r>
            <a:r>
              <a:rPr lang="ca-ES" sz="1400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Posteriorment la referent de vacunes s'encarrega d'ordenar-les segons caducitat i comprova  que les dosis que arriben siguin les que consten a l'albarà. Es donen d'alta a l’</a:t>
            </a:r>
            <a:r>
              <a:rPr lang="es-ES" sz="1400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e</a:t>
            </a:r>
            <a:r>
              <a:rPr lang="ca-ES" sz="1400" dirty="0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-CAP i es registra al ProspCat. 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048283" y="2654960"/>
            <a:ext cx="2020923" cy="7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8675771" y="3429000"/>
            <a:ext cx="0" cy="325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048283" y="4528794"/>
            <a:ext cx="20209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441719" y="3436740"/>
            <a:ext cx="0" cy="318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 11"/>
          <p:cNvSpPr/>
          <p:nvPr/>
        </p:nvSpPr>
        <p:spPr>
          <a:xfrm>
            <a:off x="963251" y="1859713"/>
            <a:ext cx="2395769" cy="371539"/>
          </a:xfrm>
          <a:prstGeom prst="rect">
            <a:avLst/>
          </a:prstGeom>
          <a:solidFill>
            <a:srgbClr val="D4DF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noProof="1">
                <a:solidFill>
                  <a:schemeClr val="tx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CONTROL D'ACCÉS</a:t>
            </a:r>
            <a:endParaRPr lang="en-US" sz="1600" b="1" noProof="1">
              <a:solidFill>
                <a:schemeClr val="tx1"/>
              </a:solidFill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53" name="Cuadro de texto 52"/>
          <p:cNvSpPr txBox="1"/>
          <p:nvPr/>
        </p:nvSpPr>
        <p:spPr>
          <a:xfrm>
            <a:off x="963251" y="2463279"/>
            <a:ext cx="104760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Les vacunes d'adults es troben a les neveres 1 i 2 del magatzem clínic.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El magatzem s'hi accedirà amb clau. La clau es troba disponible a la Sala d'extraccions i la planta 0.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ca-ES" sz="1600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Un cop dins del magatzem clínic, i abans d'agafar la vacuna, s'haurà de registrar l'activitat en el full de registre que es troba al lateral de cada nevera. </a:t>
            </a:r>
          </a:p>
          <a:p>
            <a:pPr marL="0" indent="0" algn="l">
              <a:buFont typeface="+mj-lt"/>
              <a:buNone/>
            </a:pPr>
            <a:endParaRPr lang="es-ES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  <a:p>
            <a:pPr marL="0" indent="0" algn="ctr">
              <a:buFont typeface="+mj-lt"/>
              <a:buNone/>
            </a:pPr>
            <a:r>
              <a:rPr lang="ca-ES" sz="1600" b="1" u="sng" dirty="0">
                <a:solidFill>
                  <a:srgbClr val="0070C0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IMPRESCINDIBLE omplir TOTS els camps del full de registre per tal de </a:t>
            </a:r>
            <a:r>
              <a:rPr lang="ca-ES" sz="1600" b="1" u="sng" dirty="0" err="1">
                <a:solidFill>
                  <a:srgbClr val="0070C0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matenir</a:t>
            </a:r>
            <a:r>
              <a:rPr lang="ca-ES" sz="1600" b="1" u="sng" dirty="0">
                <a:solidFill>
                  <a:srgbClr val="0070C0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 un bon control d'estoc</a:t>
            </a:r>
          </a:p>
        </p:txBody>
      </p:sp>
      <p:sp>
        <p:nvSpPr>
          <p:cNvPr id="2" name="Rectángulo 11"/>
          <p:cNvSpPr/>
          <p:nvPr/>
        </p:nvSpPr>
        <p:spPr>
          <a:xfrm>
            <a:off x="963251" y="825172"/>
            <a:ext cx="9319084" cy="612352"/>
          </a:xfrm>
          <a:prstGeom prst="rect">
            <a:avLst/>
          </a:prstGeom>
          <a:solidFill>
            <a:srgbClr val="00A6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4. PRESENTACIÓ DEL PROTOCOL ACTUALITZAT: </a:t>
            </a:r>
          </a:p>
          <a:p>
            <a:pPr algn="ctr"/>
            <a:r>
              <a:rPr lang="es-ES" dirty="0"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</a:rPr>
              <a:t>SISTEMA DE CONTROL DE CADENA DE FRED PER VACUNES</a:t>
            </a:r>
            <a:endParaRPr lang="en-US" dirty="0">
              <a:latin typeface="Arial" pitchFamily="34" charset="0" panose="020B0604020202020204"/>
              <a:ea typeface="Arial" pitchFamily="34" charset="0" panose="020B0604020202020204"/>
              <a:cs typeface="Arial" pitchFamily="34" charset="0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0287685" cy="6858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543853" y="504321"/>
            <a:ext cx="1392467" cy="116456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26601" y="5497423"/>
            <a:ext cx="1373523" cy="813126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latin typeface="Arial Nova Light" pitchFamily="34" charset="0" panose="020B0304020202020204"/>
              </a:rPr>
              <a:t>I Jornada d’INFERMERIA d’ACEBA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3200" b="1" dirty="0">
                <a:solidFill>
                  <a:srgbClr val="00A5CB"/>
                </a:solidFill>
                <a:latin typeface="Arial Nova Light" pitchFamily="34" charset="0" panose="020B0304020202020204"/>
              </a:rPr>
              <a:t>‘La pràctica infermera: </a:t>
            </a:r>
            <a:r>
              <a:rPr lang="ca-ES" sz="2800" b="1" dirty="0">
                <a:solidFill>
                  <a:srgbClr val="00A5CB"/>
                </a:solidFill>
                <a:latin typeface="Arial Nova Light" pitchFamily="34" charset="0" panose="020B0304020202020204"/>
              </a:rPr>
              <a:t>transformació, rols i reptes de futur</a:t>
            </a:r>
            <a:r>
              <a:rPr lang="ca-ES" sz="2800" dirty="0">
                <a:solidFill>
                  <a:srgbClr val="00A5CB"/>
                </a:solidFill>
                <a:latin typeface="Arial Nova Light" pitchFamily="34" charset="0" panose="020B0304020202020204"/>
              </a:rPr>
              <a:t>’</a:t>
            </a:r>
            <a:endParaRPr lang="ca-ES" sz="3200" dirty="0">
              <a:solidFill>
                <a:srgbClr val="00A5CB"/>
              </a:solidFill>
              <a:latin typeface="Arial Nova Light" pitchFamily="34" charset="0" panose="020B0304020202020204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1986685" y="4980656"/>
            <a:ext cx="46297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ca-ES" sz="5400" b="1" dirty="0">
                <a:latin typeface="Ink Free" pitchFamily="66" charset="0" panose="03080402000500000000"/>
              </a:rPr>
              <a:t>Gràcies</a:t>
            </a:r>
            <a:endParaRPr lang="ca-ES" sz="5400" dirty="0">
              <a:latin typeface="Ink Free" pitchFamily="66" charset="0" panose="0308040200050000000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738</Words>
  <Application>Microsoft Office PowerPoint</Application>
  <PresentationFormat>Widescreen</PresentationFormat>
  <Paragraphs>89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Abadi</vt:lpstr>
      <vt:lpstr>Arial</vt:lpstr>
      <vt:lpstr>Arial Nova Light</vt:lpstr>
      <vt:lpstr>Calibri</vt:lpstr>
      <vt:lpstr>Calibri Light</vt:lpstr>
      <vt:lpstr>Ink Free</vt:lpstr>
      <vt:lpstr>Tema de Office</vt:lpstr>
      <vt:lpstr>Diseño personalizado</vt:lpstr>
      <vt:lpstr>PowerPoint Presentation</vt:lpstr>
      <vt:lpstr>   VACUNES:  PROTOCOL DE MANTENIMENT DE LA CADENA DEL FRED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</dc:creator>
  <cp:lastModifiedBy>Júlia Sebastià Martínez</cp:lastModifiedBy>
  <cp:revision>3</cp:revision>
  <dcterms:created xsi:type="dcterms:W3CDTF">2023-04-18T17:13:50Z</dcterms:created>
  <dcterms:modified xsi:type="dcterms:W3CDTF">2023-05-17T14:17:25Z</dcterms:modified>
</cp:coreProperties>
</file>