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19"/>
  </p:notesMasterIdLst>
  <p:sldIdLst>
    <p:sldId id="256" r:id="rId3"/>
    <p:sldId id="263" r:id="rId4"/>
    <p:sldId id="260" r:id="rId5"/>
    <p:sldId id="264" r:id="rId6"/>
    <p:sldId id="265" r:id="rId7"/>
    <p:sldId id="266" r:id="rId8"/>
    <p:sldId id="269" r:id="rId9"/>
    <p:sldId id="267" r:id="rId10"/>
    <p:sldId id="268" r:id="rId11"/>
    <p:sldId id="275" r:id="rId12"/>
    <p:sldId id="270" r:id="rId13"/>
    <p:sldId id="271" r:id="rId14"/>
    <p:sldId id="272" r:id="rId15"/>
    <p:sldId id="273" r:id="rId16"/>
    <p:sldId id="274" r:id="rId17"/>
    <p:sldId id="259" r:id="rId18"/>
  </p:sldIdLst>
  <p:sldSz cx="12192000" cy="6858000"/>
  <p:notesSz cx="7104063" cy="10234613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5CB"/>
    <a:srgbClr val="B2B2B2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2" autoAdjust="0"/>
    <p:restoredTop sz="84023" autoAdjust="0"/>
  </p:normalViewPr>
  <p:slideViewPr>
    <p:cSldViewPr snapToGrid="0">
      <p:cViewPr varScale="1">
        <p:scale>
          <a:sx n="66" d="100"/>
          <a:sy n="66" d="100"/>
        </p:scale>
        <p:origin x="48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E905CA69-0C93-446D-97CB-5AB2B7696467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FC456AFB-C7C7-4FE9-B4BF-702A5C271907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a-ES" dirty="0"/>
              <a:t>Competències</a:t>
            </a:r>
            <a:r>
              <a:rPr lang="ca-ES" baseline="0" dirty="0"/>
              <a:t> descrites per Institut d’Estudis de la Salut per encàrrec </a:t>
            </a:r>
            <a:r>
              <a:rPr lang="ca-ES" baseline="0" dirty="0" err="1"/>
              <a:t>col.legi</a:t>
            </a:r>
            <a:r>
              <a:rPr lang="ca-ES" baseline="0" dirty="0"/>
              <a:t> d’infermeria de Barcelona.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56AFB-C7C7-4FE9-B4BF-702A5C271907}" type="slidenum">
              <a:rPr lang="es-ES" smtClean="0"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4696" indent="-214696">
              <a:lnSpc>
                <a:spcPct val="90000"/>
              </a:lnSpc>
              <a:buClr>
                <a:srgbClr val="9E3611"/>
              </a:buClr>
              <a:buSzPts val="1700"/>
              <a:buFont typeface="Arial"/>
              <a:buChar char="▪"/>
            </a:pPr>
            <a:r>
              <a:rPr lang="es-ES" sz="1300" i="1" u="sng" dirty="0" err="1">
                <a:latin typeface="Arial"/>
                <a:ea typeface="Arial"/>
                <a:cs typeface="Arial"/>
                <a:sym typeface="Arial"/>
              </a:rPr>
              <a:t>Infermeria</a:t>
            </a:r>
            <a:r>
              <a:rPr lang="es-ES" sz="1300" i="1" u="sng" dirty="0">
                <a:latin typeface="Arial"/>
                <a:ea typeface="Arial"/>
                <a:cs typeface="Arial"/>
                <a:sym typeface="Arial"/>
              </a:rPr>
              <a:t> especialista</a:t>
            </a:r>
            <a:r>
              <a:rPr lang="es-ES" sz="1300" dirty="0">
                <a:latin typeface="Arial"/>
                <a:ea typeface="Arial"/>
                <a:cs typeface="Arial"/>
                <a:sym typeface="Arial"/>
              </a:rPr>
              <a:t>: </a:t>
            </a:r>
          </a:p>
          <a:p>
            <a:pPr marL="214696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s-ES" sz="1300" dirty="0">
                <a:latin typeface="Arial"/>
                <a:ea typeface="Arial"/>
                <a:cs typeface="Arial"/>
                <a:sym typeface="Arial"/>
              </a:rPr>
              <a:t>INFERMERA PREPARADA MÉS ENLLÀ DEL NIVELL GENERALISTA I AUTORITZADA PER TREBALLAR COM A ESPECIALISTA AMB EXPERIENCIA EN UN CAMP ESPECÍFIC DE LA INFERMERIA. </a:t>
            </a:r>
          </a:p>
          <a:p>
            <a:pPr marL="214696">
              <a:lnSpc>
                <a:spcPct val="90000"/>
              </a:lnSpc>
              <a:buClr>
                <a:schemeClr val="dk1"/>
              </a:buClr>
              <a:buSzPts val="1100"/>
            </a:pPr>
            <a:endParaRPr lang="es-ES" sz="1300" dirty="0">
              <a:latin typeface="Rockwell"/>
              <a:ea typeface="Rockwell"/>
              <a:cs typeface="Rockwell"/>
              <a:sym typeface="Rockwell"/>
            </a:endParaRPr>
          </a:p>
          <a:p>
            <a:pPr marL="214696" indent="-214696">
              <a:lnSpc>
                <a:spcPct val="90000"/>
              </a:lnSpc>
              <a:buClr>
                <a:srgbClr val="9E3611"/>
              </a:buClr>
              <a:buSzPts val="1700"/>
              <a:buFont typeface="Arial"/>
              <a:buChar char="▪"/>
            </a:pPr>
            <a:r>
              <a:rPr lang="es-ES" sz="1300" i="1" u="sng" dirty="0" err="1">
                <a:latin typeface="Arial"/>
                <a:ea typeface="Arial"/>
                <a:cs typeface="Arial"/>
                <a:sym typeface="Arial"/>
              </a:rPr>
              <a:t>Infermera</a:t>
            </a:r>
            <a:r>
              <a:rPr lang="es-ES" sz="1300" i="1" u="sng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s-ES" sz="1300" i="1" u="sng" dirty="0" err="1">
                <a:latin typeface="Arial"/>
                <a:ea typeface="Arial"/>
                <a:cs typeface="Arial"/>
                <a:sym typeface="Arial"/>
              </a:rPr>
              <a:t>pràctica</a:t>
            </a:r>
            <a:r>
              <a:rPr lang="es-ES" sz="1300" i="1" u="sng" dirty="0">
                <a:latin typeface="Arial"/>
                <a:ea typeface="Arial"/>
                <a:cs typeface="Arial"/>
                <a:sym typeface="Arial"/>
              </a:rPr>
              <a:t> avanzada:</a:t>
            </a:r>
            <a:r>
              <a:rPr lang="es-ES" sz="1300" dirty="0"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214696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s-ES" sz="1300" dirty="0">
                <a:latin typeface="Arial"/>
                <a:ea typeface="Arial"/>
                <a:cs typeface="Arial"/>
                <a:sym typeface="Arial"/>
              </a:rPr>
              <a:t>INFERMERA PROFESIONAL QUE HA ADQUIRIT LA BASE DE CONEIXEMENT D’EXPERT, AMB CARACTERÍSTIQUES AJUSTADES AL CONTEXT I/O PAÍS ON ESTÀ AUTORITZADA PER TREBALLAR, AMB UN NIVELL DE MÀSTER RECOMANAT. </a:t>
            </a:r>
          </a:p>
          <a:p>
            <a:pPr marL="214696">
              <a:lnSpc>
                <a:spcPct val="90000"/>
              </a:lnSpc>
              <a:buClr>
                <a:schemeClr val="dk1"/>
              </a:buClr>
              <a:buSzPts val="1100"/>
            </a:pPr>
            <a:endParaRPr lang="es-ES" sz="1300" dirty="0">
              <a:latin typeface="Arial"/>
              <a:ea typeface="Arial"/>
              <a:cs typeface="Arial"/>
              <a:sym typeface="Arial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56AFB-C7C7-4FE9-B4BF-702A5C271907}" type="slidenum">
              <a:rPr lang="es-ES" smtClean="0"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ENVELLIMENT</a:t>
            </a:r>
          </a:p>
          <a:p>
            <a:r>
              <a:rPr lang="es-ES" dirty="0"/>
              <a:t>TECNOLOGIA DE LA INFORMACIÓ</a:t>
            </a:r>
          </a:p>
          <a:p>
            <a:r>
              <a:rPr lang="es-ES" dirty="0"/>
              <a:t>INTELIGENCIA ARTIFICIAL</a:t>
            </a:r>
          </a:p>
          <a:p>
            <a:r>
              <a:rPr lang="es-ES" dirty="0"/>
              <a:t>DIVERSITAT CULTURAL</a:t>
            </a:r>
          </a:p>
          <a:p>
            <a:r>
              <a:rPr lang="es-ES" dirty="0"/>
              <a:t>DIVERSITAT FUNCIONAL</a:t>
            </a:r>
          </a:p>
          <a:p>
            <a:r>
              <a:rPr lang="es-ES" dirty="0"/>
              <a:t>CANVIS EN L’ÀMBIT FAMILIAR </a:t>
            </a:r>
          </a:p>
          <a:p>
            <a:r>
              <a:rPr lang="es-ES" dirty="0"/>
              <a:t>DESIGUALTATS SOCIALS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56AFB-C7C7-4FE9-B4BF-702A5C271907}" type="slidenum">
              <a:rPr lang="es-ES" smtClean="0"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 cada </a:t>
            </a:r>
            <a:r>
              <a:rPr lang="es-ES" dirty="0" err="1"/>
              <a:t>procés</a:t>
            </a:r>
            <a:r>
              <a:rPr lang="es-ES" dirty="0"/>
              <a:t> </a:t>
            </a:r>
            <a:r>
              <a:rPr lang="es-ES" dirty="0" err="1"/>
              <a:t>hi</a:t>
            </a:r>
            <a:r>
              <a:rPr lang="es-ES" dirty="0"/>
              <a:t> ha un </a:t>
            </a:r>
            <a:r>
              <a:rPr lang="es-ES" dirty="0" err="1"/>
              <a:t>infermer</a:t>
            </a:r>
            <a:r>
              <a:rPr lang="es-ES" dirty="0"/>
              <a:t>, per </a:t>
            </a:r>
            <a:r>
              <a:rPr lang="es-ES" dirty="0" err="1"/>
              <a:t>tant</a:t>
            </a:r>
            <a:r>
              <a:rPr lang="es-ES" dirty="0"/>
              <a:t> </a:t>
            </a:r>
            <a:r>
              <a:rPr lang="es-ES" dirty="0" err="1"/>
              <a:t>estem</a:t>
            </a:r>
            <a:r>
              <a:rPr lang="es-ES" dirty="0"/>
              <a:t> </a:t>
            </a:r>
            <a:r>
              <a:rPr lang="es-ES" dirty="0" err="1"/>
              <a:t>involucrats</a:t>
            </a:r>
            <a:r>
              <a:rPr lang="es-ES" dirty="0"/>
              <a:t> en </a:t>
            </a:r>
            <a:r>
              <a:rPr lang="es-ES" dirty="0" err="1"/>
              <a:t>tots</a:t>
            </a:r>
            <a:r>
              <a:rPr lang="es-ES" dirty="0"/>
              <a:t>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processos</a:t>
            </a:r>
            <a:r>
              <a:rPr lang="es-ES" dirty="0"/>
              <a:t> de </a:t>
            </a:r>
            <a:r>
              <a:rPr lang="es-ES" dirty="0" err="1"/>
              <a:t>l’ABS</a:t>
            </a:r>
            <a:endParaRPr lang="es-ES" dirty="0"/>
          </a:p>
          <a:p>
            <a:r>
              <a:rPr lang="es-ES" dirty="0"/>
              <a:t>Cada </a:t>
            </a:r>
            <a:r>
              <a:rPr lang="es-ES" dirty="0" err="1"/>
              <a:t>infermer</a:t>
            </a:r>
            <a:r>
              <a:rPr lang="es-ES" dirty="0"/>
              <a:t> es </a:t>
            </a:r>
            <a:r>
              <a:rPr lang="es-ES" dirty="0" err="1"/>
              <a:t>troba</a:t>
            </a:r>
            <a:r>
              <a:rPr lang="es-ES" dirty="0"/>
              <a:t> en dos o </a:t>
            </a:r>
            <a:r>
              <a:rPr lang="es-ES" dirty="0" err="1"/>
              <a:t>més</a:t>
            </a:r>
            <a:r>
              <a:rPr lang="es-ES" dirty="0"/>
              <a:t> </a:t>
            </a:r>
            <a:r>
              <a:rPr lang="es-ES" dirty="0" err="1"/>
              <a:t>processos</a:t>
            </a:r>
            <a:r>
              <a:rPr lang="es-ES" dirty="0"/>
              <a:t> </a:t>
            </a:r>
            <a:r>
              <a:rPr lang="es-ES" dirty="0" err="1"/>
              <a:t>implicat</a:t>
            </a:r>
            <a:r>
              <a:rPr lang="es-ES" dirty="0"/>
              <a:t>.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56AFB-C7C7-4FE9-B4BF-702A5C271907}" type="slidenum">
              <a:rPr lang="es-ES" smtClean="0"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7 </a:t>
            </a:r>
            <a:r>
              <a:rPr lang="es-ES" dirty="0" err="1"/>
              <a:t>infermeres</a:t>
            </a:r>
            <a:r>
              <a:rPr lang="es-ES" dirty="0"/>
              <a:t> a jornada </a:t>
            </a:r>
            <a:r>
              <a:rPr lang="es-ES" dirty="0" err="1"/>
              <a:t>complerta</a:t>
            </a:r>
            <a:r>
              <a:rPr lang="es-ES" dirty="0"/>
              <a:t> (1 </a:t>
            </a:r>
            <a:r>
              <a:rPr lang="es-ES" dirty="0" err="1"/>
              <a:t>infermeria</a:t>
            </a:r>
            <a:r>
              <a:rPr lang="es-ES" dirty="0"/>
              <a:t> </a:t>
            </a:r>
            <a:r>
              <a:rPr lang="es-ES" dirty="0" err="1"/>
              <a:t>és</a:t>
            </a:r>
            <a:r>
              <a:rPr lang="es-ES" dirty="0"/>
              <a:t> de </a:t>
            </a:r>
            <a:r>
              <a:rPr lang="es-ES" dirty="0" err="1"/>
              <a:t>pediatria</a:t>
            </a:r>
            <a:r>
              <a:rPr lang="es-ES" dirty="0"/>
              <a:t>) </a:t>
            </a:r>
            <a:r>
              <a:rPr lang="es-ES" dirty="0" err="1"/>
              <a:t>amb</a:t>
            </a:r>
            <a:r>
              <a:rPr lang="es-ES" dirty="0"/>
              <a:t> </a:t>
            </a:r>
            <a:r>
              <a:rPr lang="es-ES" dirty="0" err="1"/>
              <a:t>UBA’s</a:t>
            </a:r>
            <a:r>
              <a:rPr lang="es-ES" dirty="0"/>
              <a:t> de 900-1500, 2 </a:t>
            </a:r>
            <a:r>
              <a:rPr lang="es-ES" dirty="0" err="1"/>
              <a:t>Auxiliars</a:t>
            </a:r>
            <a:r>
              <a:rPr lang="es-ES" dirty="0"/>
              <a:t> </a:t>
            </a:r>
            <a:r>
              <a:rPr lang="es-ES" dirty="0" err="1"/>
              <a:t>d’infermeria</a:t>
            </a:r>
            <a:r>
              <a:rPr lang="es-ES" dirty="0"/>
              <a:t> </a:t>
            </a:r>
            <a:r>
              <a:rPr lang="es-ES" dirty="0" err="1"/>
              <a:t>amb</a:t>
            </a:r>
            <a:r>
              <a:rPr lang="es-ES" dirty="0"/>
              <a:t> tasques </a:t>
            </a:r>
            <a:r>
              <a:rPr lang="es-ES" dirty="0" err="1"/>
              <a:t>pràcticament</a:t>
            </a:r>
            <a:r>
              <a:rPr lang="es-ES" dirty="0"/>
              <a:t> </a:t>
            </a:r>
            <a:r>
              <a:rPr lang="es-ES" dirty="0" err="1"/>
              <a:t>exclusives</a:t>
            </a:r>
            <a:r>
              <a:rPr lang="es-ES" dirty="0"/>
              <a:t> de </a:t>
            </a:r>
            <a:r>
              <a:rPr lang="es-ES" dirty="0" err="1"/>
              <a:t>magatzem</a:t>
            </a:r>
            <a:r>
              <a:rPr lang="es-ES" dirty="0"/>
              <a:t> i </a:t>
            </a:r>
            <a:r>
              <a:rPr lang="es-ES" dirty="0" err="1"/>
              <a:t>odontologia</a:t>
            </a:r>
            <a:r>
              <a:rPr lang="es-ES" dirty="0"/>
              <a:t>,   per </a:t>
            </a:r>
            <a:r>
              <a:rPr lang="es-ES" dirty="0" err="1"/>
              <a:t>realitzat</a:t>
            </a:r>
            <a:r>
              <a:rPr lang="es-ES" dirty="0"/>
              <a:t> totes les tasques </a:t>
            </a:r>
            <a:r>
              <a:rPr lang="es-ES" dirty="0" err="1"/>
              <a:t>assignades</a:t>
            </a:r>
            <a:r>
              <a:rPr lang="es-ES" dirty="0"/>
              <a:t> a una ABS de 7900persones. </a:t>
            </a:r>
          </a:p>
          <a:p>
            <a:endParaRPr lang="es-ES" dirty="0"/>
          </a:p>
          <a:p>
            <a:r>
              <a:rPr lang="es-ES" dirty="0"/>
              <a:t>DISPERSIÓ  (MASOS,…)  COORDENADES </a:t>
            </a:r>
          </a:p>
          <a:p>
            <a:r>
              <a:rPr lang="es-ES" dirty="0"/>
              <a:t>DISPENSARIS DELS AJUNTAMENTS  (LOCALS MES BEN DOTATS I ALTRES MILLORANT) 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56AFB-C7C7-4FE9-B4BF-702A5C271907}" type="slidenum">
              <a:rPr lang="es-ES" smtClean="0"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90752"/>
            <a:r>
              <a:rPr lang="es-ES" dirty="0"/>
              <a:t>Les tasques </a:t>
            </a:r>
            <a:r>
              <a:rPr lang="es-ES" dirty="0" err="1"/>
              <a:t>són</a:t>
            </a:r>
            <a:r>
              <a:rPr lang="es-ES" dirty="0"/>
              <a:t> </a:t>
            </a:r>
            <a:r>
              <a:rPr lang="es-ES" dirty="0" err="1"/>
              <a:t>difícils</a:t>
            </a:r>
            <a:r>
              <a:rPr lang="es-ES" dirty="0"/>
              <a:t> de delegar/compartir per la </a:t>
            </a:r>
            <a:r>
              <a:rPr lang="es-ES" dirty="0" err="1"/>
              <a:t>dispersió</a:t>
            </a:r>
            <a:r>
              <a:rPr lang="es-ES" dirty="0"/>
              <a:t>, </a:t>
            </a:r>
            <a:r>
              <a:rPr lang="es-ES" dirty="0" err="1"/>
              <a:t>pel</a:t>
            </a:r>
            <a:r>
              <a:rPr lang="es-ES" dirty="0"/>
              <a:t> que la </a:t>
            </a:r>
            <a:r>
              <a:rPr lang="es-ES" dirty="0" err="1"/>
              <a:t>infermeria</a:t>
            </a:r>
            <a:r>
              <a:rPr lang="es-ES" dirty="0"/>
              <a:t> rural </a:t>
            </a:r>
            <a:r>
              <a:rPr lang="es-ES" dirty="0" err="1"/>
              <a:t>realitza</a:t>
            </a:r>
            <a:r>
              <a:rPr lang="es-ES" dirty="0"/>
              <a:t> totes les </a:t>
            </a:r>
            <a:r>
              <a:rPr lang="es-ES" dirty="0" err="1"/>
              <a:t>parts</a:t>
            </a:r>
            <a:r>
              <a:rPr lang="es-ES" dirty="0"/>
              <a:t> </a:t>
            </a:r>
            <a:r>
              <a:rPr lang="es-ES" dirty="0" err="1"/>
              <a:t>pròpies</a:t>
            </a:r>
            <a:r>
              <a:rPr lang="es-ES" dirty="0"/>
              <a:t> de la </a:t>
            </a:r>
            <a:r>
              <a:rPr lang="es-ES" dirty="0" err="1"/>
              <a:t>infermeria</a:t>
            </a:r>
            <a:r>
              <a:rPr lang="es-ES" dirty="0"/>
              <a:t>(</a:t>
            </a:r>
            <a:r>
              <a:rPr lang="es-ES" dirty="0" err="1"/>
              <a:t>Gestió</a:t>
            </a:r>
            <a:r>
              <a:rPr lang="es-ES" dirty="0"/>
              <a:t> </a:t>
            </a:r>
            <a:r>
              <a:rPr lang="es-ES" dirty="0" err="1"/>
              <a:t>crónics</a:t>
            </a:r>
            <a:r>
              <a:rPr lang="es-ES" dirty="0"/>
              <a:t>, </a:t>
            </a:r>
            <a:r>
              <a:rPr lang="es-ES" dirty="0" err="1"/>
              <a:t>urgències</a:t>
            </a:r>
            <a:r>
              <a:rPr lang="es-ES" dirty="0"/>
              <a:t>, </a:t>
            </a:r>
            <a:r>
              <a:rPr lang="es-ES" dirty="0" err="1"/>
              <a:t>atenció</a:t>
            </a:r>
            <a:r>
              <a:rPr lang="es-ES" dirty="0"/>
              <a:t> individual, </a:t>
            </a:r>
            <a:r>
              <a:rPr lang="es-ES" dirty="0" err="1"/>
              <a:t>comunitària</a:t>
            </a:r>
            <a:r>
              <a:rPr lang="es-ES" dirty="0"/>
              <a:t>,... ) i les </a:t>
            </a:r>
            <a:r>
              <a:rPr lang="es-ES" dirty="0" err="1"/>
              <a:t>tècniques</a:t>
            </a:r>
            <a:r>
              <a:rPr lang="es-ES" dirty="0"/>
              <a:t> que </a:t>
            </a:r>
            <a:r>
              <a:rPr lang="es-ES" dirty="0" err="1"/>
              <a:t>se’n</a:t>
            </a:r>
            <a:r>
              <a:rPr lang="es-ES" dirty="0"/>
              <a:t> deriven </a:t>
            </a:r>
            <a:r>
              <a:rPr lang="es-ES" dirty="0" err="1"/>
              <a:t>als</a:t>
            </a:r>
            <a:r>
              <a:rPr lang="es-ES" dirty="0"/>
              <a:t> </a:t>
            </a:r>
            <a:r>
              <a:rPr lang="es-ES" dirty="0" err="1"/>
              <a:t>pobles</a:t>
            </a:r>
            <a:r>
              <a:rPr lang="es-ES" dirty="0"/>
              <a:t> </a:t>
            </a:r>
            <a:r>
              <a:rPr lang="es-ES" dirty="0" err="1"/>
              <a:t>corresponents</a:t>
            </a:r>
            <a:r>
              <a:rPr lang="es-ES" dirty="0"/>
              <a:t> (ITB, </a:t>
            </a:r>
            <a:r>
              <a:rPr lang="es-ES" dirty="0" err="1"/>
              <a:t>anàlisi</a:t>
            </a:r>
            <a:r>
              <a:rPr lang="es-ES" dirty="0"/>
              <a:t> </a:t>
            </a:r>
            <a:r>
              <a:rPr lang="es-ES" dirty="0" err="1"/>
              <a:t>clíniques</a:t>
            </a:r>
            <a:r>
              <a:rPr lang="es-ES" dirty="0"/>
              <a:t>, Cures PICC i </a:t>
            </a:r>
            <a:r>
              <a:rPr lang="es-ES" dirty="0" err="1"/>
              <a:t>port</a:t>
            </a:r>
            <a:r>
              <a:rPr lang="es-ES" dirty="0"/>
              <a:t>-a-</a:t>
            </a:r>
            <a:r>
              <a:rPr lang="es-ES" dirty="0" err="1"/>
              <a:t>cath</a:t>
            </a:r>
            <a:r>
              <a:rPr lang="es-ES" dirty="0"/>
              <a:t>, </a:t>
            </a:r>
            <a:r>
              <a:rPr lang="es-ES" dirty="0" err="1"/>
              <a:t>saturador</a:t>
            </a:r>
            <a:r>
              <a:rPr lang="es-ES" dirty="0"/>
              <a:t> </a:t>
            </a:r>
            <a:r>
              <a:rPr lang="es-ES" dirty="0" err="1"/>
              <a:t>nocturn</a:t>
            </a:r>
            <a:r>
              <a:rPr lang="es-ES" dirty="0"/>
              <a:t>, MAPA,AMPA, Control INR, </a:t>
            </a:r>
            <a:r>
              <a:rPr lang="es-ES" dirty="0" err="1"/>
              <a:t>Espirometries</a:t>
            </a:r>
            <a:r>
              <a:rPr lang="es-ES" dirty="0"/>
              <a:t>, ECG, </a:t>
            </a:r>
            <a:r>
              <a:rPr lang="es-ES" dirty="0" err="1"/>
              <a:t>Extracció</a:t>
            </a:r>
            <a:r>
              <a:rPr lang="es-ES" dirty="0"/>
              <a:t> </a:t>
            </a:r>
            <a:r>
              <a:rPr lang="es-ES" dirty="0" err="1"/>
              <a:t>taps</a:t>
            </a:r>
            <a:r>
              <a:rPr lang="es-ES" dirty="0"/>
              <a:t> cerumen, </a:t>
            </a:r>
            <a:r>
              <a:rPr lang="es-ES" dirty="0" err="1"/>
              <a:t>vacunacions</a:t>
            </a:r>
            <a:r>
              <a:rPr lang="es-ES" dirty="0"/>
              <a:t>)+++ GID+GDA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56AFB-C7C7-4FE9-B4BF-702A5C271907}" type="slidenum">
              <a:rPr lang="es-ES" smtClean="0"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90752"/>
            <a:r>
              <a:rPr lang="es-ES" dirty="0"/>
              <a:t>3 </a:t>
            </a:r>
            <a:r>
              <a:rPr lang="es-ES" dirty="0" err="1"/>
              <a:t>referents</a:t>
            </a:r>
            <a:r>
              <a:rPr lang="es-ES" dirty="0"/>
              <a:t> </a:t>
            </a:r>
            <a:r>
              <a:rPr lang="es-ES" dirty="0" err="1"/>
              <a:t>com</a:t>
            </a:r>
            <a:r>
              <a:rPr lang="es-ES" dirty="0"/>
              <a:t> a </a:t>
            </a:r>
            <a:r>
              <a:rPr lang="es-ES" dirty="0" err="1"/>
              <a:t>mínim</a:t>
            </a:r>
            <a:r>
              <a:rPr lang="es-ES" dirty="0"/>
              <a:t> per persona: Cardiovascular ( </a:t>
            </a:r>
            <a:r>
              <a:rPr lang="es-ES" dirty="0" err="1"/>
              <a:t>Hipertensió</a:t>
            </a:r>
            <a:r>
              <a:rPr lang="es-ES" dirty="0"/>
              <a:t>, </a:t>
            </a:r>
            <a:r>
              <a:rPr lang="es-ES" dirty="0" err="1"/>
              <a:t>DIabetis</a:t>
            </a:r>
            <a:r>
              <a:rPr lang="es-ES" dirty="0"/>
              <a:t>, </a:t>
            </a:r>
            <a:r>
              <a:rPr lang="es-ES" dirty="0" err="1"/>
              <a:t>Dislipemies</a:t>
            </a:r>
            <a:r>
              <a:rPr lang="es-ES" dirty="0"/>
              <a:t>), </a:t>
            </a:r>
            <a:r>
              <a:rPr lang="es-ES" dirty="0" err="1"/>
              <a:t>Urologia</a:t>
            </a:r>
            <a:r>
              <a:rPr lang="es-ES" dirty="0"/>
              <a:t>, </a:t>
            </a:r>
            <a:r>
              <a:rPr lang="es-ES" dirty="0" err="1"/>
              <a:t>Nefrologia</a:t>
            </a:r>
            <a:r>
              <a:rPr lang="es-ES" dirty="0"/>
              <a:t>, </a:t>
            </a:r>
            <a:r>
              <a:rPr lang="es-ES" dirty="0" err="1"/>
              <a:t>Cardiologia</a:t>
            </a:r>
            <a:r>
              <a:rPr lang="es-ES" dirty="0"/>
              <a:t>, </a:t>
            </a:r>
            <a:r>
              <a:rPr lang="es-ES" dirty="0" err="1"/>
              <a:t>Neurologia</a:t>
            </a:r>
            <a:r>
              <a:rPr lang="es-ES" dirty="0"/>
              <a:t>, </a:t>
            </a:r>
            <a:r>
              <a:rPr lang="es-ES" dirty="0" err="1"/>
              <a:t>Salut</a:t>
            </a:r>
            <a:r>
              <a:rPr lang="es-ES" dirty="0"/>
              <a:t> Mental, </a:t>
            </a:r>
            <a:r>
              <a:rPr lang="es-ES" dirty="0" err="1"/>
              <a:t>Pneumologia</a:t>
            </a:r>
            <a:r>
              <a:rPr lang="es-ES" dirty="0"/>
              <a:t>, </a:t>
            </a:r>
            <a:r>
              <a:rPr lang="es-ES" dirty="0" err="1"/>
              <a:t>Oftalmologia</a:t>
            </a:r>
            <a:r>
              <a:rPr lang="es-ES" dirty="0"/>
              <a:t>, </a:t>
            </a:r>
            <a:r>
              <a:rPr lang="es-ES" dirty="0" err="1"/>
              <a:t>Angiologia</a:t>
            </a:r>
            <a:r>
              <a:rPr lang="es-ES" dirty="0"/>
              <a:t>, </a:t>
            </a:r>
            <a:r>
              <a:rPr lang="es-ES" dirty="0" err="1"/>
              <a:t>Vacunació</a:t>
            </a:r>
            <a:r>
              <a:rPr lang="es-ES" dirty="0"/>
              <a:t>, </a:t>
            </a:r>
            <a:r>
              <a:rPr lang="es-ES" dirty="0" err="1"/>
              <a:t>Atenció</a:t>
            </a:r>
            <a:r>
              <a:rPr lang="es-ES" dirty="0"/>
              <a:t> Final de vida, Recerca, </a:t>
            </a:r>
            <a:r>
              <a:rPr lang="es-ES" dirty="0" err="1"/>
              <a:t>Farmàcia</a:t>
            </a:r>
            <a:r>
              <a:rPr lang="es-ES" dirty="0"/>
              <a:t>, </a:t>
            </a:r>
            <a:r>
              <a:rPr lang="es-ES" dirty="0" err="1"/>
              <a:t>Salut</a:t>
            </a:r>
            <a:r>
              <a:rPr lang="es-ES" dirty="0"/>
              <a:t> Sexual i Reproductiva, </a:t>
            </a:r>
            <a:r>
              <a:rPr lang="es-ES" dirty="0" err="1"/>
              <a:t>Pediatria</a:t>
            </a:r>
            <a:r>
              <a:rPr lang="es-ES" dirty="0"/>
              <a:t>, </a:t>
            </a:r>
            <a:r>
              <a:rPr lang="es-ES" dirty="0" err="1"/>
              <a:t>Seguretat</a:t>
            </a:r>
            <a:r>
              <a:rPr lang="es-ES" dirty="0"/>
              <a:t> del </a:t>
            </a:r>
            <a:r>
              <a:rPr lang="es-ES" dirty="0" err="1"/>
              <a:t>pacient</a:t>
            </a:r>
            <a:r>
              <a:rPr lang="es-ES" dirty="0"/>
              <a:t>, </a:t>
            </a:r>
            <a:r>
              <a:rPr lang="es-ES" dirty="0" err="1"/>
              <a:t>Comunitària</a:t>
            </a:r>
            <a:r>
              <a:rPr lang="es-ES" dirty="0"/>
              <a:t>, </a:t>
            </a:r>
            <a:r>
              <a:rPr lang="es-ES" dirty="0" err="1"/>
              <a:t>Atenció</a:t>
            </a:r>
            <a:r>
              <a:rPr lang="es-ES" dirty="0"/>
              <a:t> a la </a:t>
            </a:r>
            <a:r>
              <a:rPr lang="es-ES" dirty="0" err="1"/>
              <a:t>cronicitat</a:t>
            </a:r>
            <a:r>
              <a:rPr lang="es-ES" dirty="0"/>
              <a:t>, </a:t>
            </a:r>
            <a:r>
              <a:rPr lang="es-ES" dirty="0" err="1"/>
              <a:t>Osteomuscular</a:t>
            </a:r>
            <a:r>
              <a:rPr lang="es-ES" dirty="0"/>
              <a:t>, </a:t>
            </a:r>
            <a:r>
              <a:rPr lang="es-ES" dirty="0" err="1"/>
              <a:t>DOcència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56AFB-C7C7-4FE9-B4BF-702A5C271907}" type="slidenum">
              <a:rPr lang="es-ES" smtClean="0"/>
              <a:t>12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A3DA96-B872-C823-4D3A-08BB99BAD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F3A004-A6C8-63CB-9153-DC14AD3116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213C5-3BDB-AD18-018B-C2C274E54B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CF7689-1179-4E40-963F-175B1150EFAF}" type="datetimeFigureOut">
              <a:rPr lang="ca-ES" smtClean="0"/>
              <a:pPr/>
              <a:t>8/6/2023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324FD4-EE4F-0D32-E196-37ADB0287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DC6839-2CFB-66FC-CF21-544BA3137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07786A-5AB1-4550-8910-4E1AB5F7B753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28105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12FB1-9A96-E69E-4318-C13516639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872D39-95A3-7FE1-5488-29B1CC82D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C8F4FA-83BF-5602-DD47-D81D81B291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CF7689-1179-4E40-963F-175B1150EFAF}" type="datetimeFigureOut">
              <a:rPr lang="ca-ES" smtClean="0"/>
              <a:pPr/>
              <a:t>8/6/2023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6F52C0-D6E8-DA6E-2951-A166567D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3B7F9D-1E81-B84D-AC9E-B6AE03B19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07786A-5AB1-4550-8910-4E1AB5F7B753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23996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2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AD9584F6-11C6-30D7-2A61-8EB07F36B8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33" b="38281"/>
          <a:stretch/>
        </p:blipFill>
        <p:spPr>
          <a:xfrm>
            <a:off x="0" y="5534404"/>
            <a:ext cx="12192000" cy="132359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AD371E8-E935-35D9-6D27-4D3EB563F28E}"/>
              </a:ext>
            </a:extLst>
          </p:cNvPr>
          <p:cNvSpPr txBox="1"/>
          <p:nvPr userDrawn="1"/>
        </p:nvSpPr>
        <p:spPr>
          <a:xfrm>
            <a:off x="6368419" y="5731087"/>
            <a:ext cx="42851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800" b="1" dirty="0">
                <a:latin typeface="Arial Nova Light" panose="020B0304020202020204" pitchFamily="34" charset="0"/>
              </a:rPr>
              <a:t>I Jornada d’INFERMERIA d’ACEBA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445591C-08A1-5FE1-68B3-B947B39A9458}"/>
              </a:ext>
            </a:extLst>
          </p:cNvPr>
          <p:cNvSpPr txBox="1"/>
          <p:nvPr userDrawn="1"/>
        </p:nvSpPr>
        <p:spPr>
          <a:xfrm>
            <a:off x="6368419" y="6100419"/>
            <a:ext cx="4413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‘La pràctica infermera: </a:t>
            </a:r>
          </a:p>
          <a:p>
            <a:r>
              <a:rPr lang="ca-ES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transformació, rols i reptes de futur’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C4E8709-1CA9-1F04-2CAA-9438FC371FC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879" y="5842851"/>
            <a:ext cx="1247763" cy="74137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D603B2A-C491-38B7-9590-6FE657ABE6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590" y="216820"/>
            <a:ext cx="1392467" cy="116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40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08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jpeg"/><Relationship Id="rId18" Type="http://schemas.openxmlformats.org/officeDocument/2006/relationships/image" Target="../media/image49.png"/><Relationship Id="rId3" Type="http://schemas.openxmlformats.org/officeDocument/2006/relationships/image" Target="../media/image6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7.png"/><Relationship Id="rId20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jpeg"/><Relationship Id="rId24" Type="http://schemas.openxmlformats.org/officeDocument/2006/relationships/image" Target="../media/image55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10" Type="http://schemas.openxmlformats.org/officeDocument/2006/relationships/image" Target="../media/image64.png"/><Relationship Id="rId4" Type="http://schemas.openxmlformats.org/officeDocument/2006/relationships/image" Target="../media/image58.jpeg"/><Relationship Id="rId9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docusalut.com/handle/20.500.13003/18269" TargetMode="External"/><Relationship Id="rId3" Type="http://schemas.openxmlformats.org/officeDocument/2006/relationships/hyperlink" Target="https://scielo.isciii.es/scielo.php?script=sci_arttext&amp;pid=S1132-12962009000400001" TargetMode="External"/><Relationship Id="rId7" Type="http://schemas.openxmlformats.org/officeDocument/2006/relationships/hyperlink" Target="https://uvadoc.uva.es/bitstream/handle/10324/54212/TFG-H2482.pdf?sequence=1&amp;isAllowed=y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ielo.isciii.es/scielo.php?script=sci_arttext&amp;pid=S1988-348X2020000100017" TargetMode="External"/><Relationship Id="rId5" Type="http://schemas.openxmlformats.org/officeDocument/2006/relationships/hyperlink" Target="https://www.elsevier.es/es-revista-enfermeria-clinica-35-articulo-formacion-enfermeras-practica-avanzada-perspectiva-S1130862118302122" TargetMode="External"/><Relationship Id="rId4" Type="http://schemas.openxmlformats.org/officeDocument/2006/relationships/hyperlink" Target="http://www.oecd.org/dataoecd/30/28/33857785.pdf" TargetMode="External"/><Relationship Id="rId9" Type="http://schemas.openxmlformats.org/officeDocument/2006/relationships/hyperlink" Target="http://www.scielo.org.co/pdf/aqui/v3n1/v3n1a04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430811E-F7C5-4EA2-BF1A-DA6D86B595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0" y="0"/>
            <a:ext cx="10287685" cy="685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A5CF602-C17D-FFAC-D6CD-96E20EE568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853" y="504321"/>
            <a:ext cx="1392467" cy="116456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5B6D2C6-449D-264C-A00E-1A9F471195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601" y="5497423"/>
            <a:ext cx="1373523" cy="81312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286A37C-4010-E7A9-93DD-990715B594B3}"/>
              </a:ext>
            </a:extLst>
          </p:cNvPr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latin typeface="Arial Nova Light" panose="020B0304020202020204" pitchFamily="34" charset="0"/>
              </a:rPr>
              <a:t>I Jornada d’INFERMERIA d’ACEBA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B4E84E7-81BE-2996-0E74-924B5005526F}"/>
              </a:ext>
            </a:extLst>
          </p:cNvPr>
          <p:cNvSpPr txBox="1"/>
          <p:nvPr/>
        </p:nvSpPr>
        <p:spPr>
          <a:xfrm>
            <a:off x="3978876" y="1771139"/>
            <a:ext cx="64090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3200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‘La pràctica infermera: transformació, rols i reptes de futur</a:t>
            </a:r>
            <a:r>
              <a:rPr lang="ca-ES" sz="3200" dirty="0">
                <a:solidFill>
                  <a:srgbClr val="00A5CB"/>
                </a:solidFill>
                <a:latin typeface="Arial Nova Light" panose="020B0304020202020204" pitchFamily="34" charset="0"/>
              </a:rPr>
              <a:t>’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BBB026A-36FE-3FFB-DC1C-B872F1AA792C}"/>
              </a:ext>
            </a:extLst>
          </p:cNvPr>
          <p:cNvSpPr txBox="1"/>
          <p:nvPr/>
        </p:nvSpPr>
        <p:spPr>
          <a:xfrm>
            <a:off x="5370226" y="5227370"/>
            <a:ext cx="46297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ca-ES" b="1" dirty="0"/>
              <a:t>Col·legi d’Infermeres i Infermers de Barcelona</a:t>
            </a:r>
          </a:p>
          <a:p>
            <a:pPr algn="r"/>
            <a:r>
              <a:rPr lang="ca-ES" dirty="0"/>
              <a:t>8 de juny de 2023</a:t>
            </a:r>
          </a:p>
        </p:txBody>
      </p:sp>
      <p:pic>
        <p:nvPicPr>
          <p:cNvPr id="9" name="Google Shape;11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83189" y="1945904"/>
            <a:ext cx="1334850" cy="1334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03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23268-C858-C9F0-CE6A-48B7D35E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61" y="711114"/>
            <a:ext cx="9210261" cy="687877"/>
          </a:xfrm>
        </p:spPr>
        <p:txBody>
          <a:bodyPr>
            <a:normAutofit/>
          </a:bodyPr>
          <a:lstStyle/>
          <a:p>
            <a:r>
              <a:rPr lang="ca-ES" sz="3200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‘Rols d’infermeria en una ABS rural i dispersa</a:t>
            </a:r>
            <a:r>
              <a:rPr lang="ca-ES" sz="3200" dirty="0">
                <a:solidFill>
                  <a:srgbClr val="00A5CB"/>
                </a:solidFill>
                <a:latin typeface="Arial Nova Light" panose="020B0304020202020204" pitchFamily="34" charset="0"/>
              </a:rPr>
              <a:t>’</a:t>
            </a:r>
          </a:p>
        </p:txBody>
      </p:sp>
      <p:pic>
        <p:nvPicPr>
          <p:cNvPr id="5" name="Google Shape;11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39708" y="1723483"/>
            <a:ext cx="1334850" cy="133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Rectángulo"/>
          <p:cNvSpPr/>
          <p:nvPr/>
        </p:nvSpPr>
        <p:spPr>
          <a:xfrm>
            <a:off x="6450227" y="3718523"/>
            <a:ext cx="50909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b="1" dirty="0"/>
              <a:t>ABS Peralada</a:t>
            </a:r>
          </a:p>
          <a:p>
            <a:r>
              <a:rPr lang="ca-ES" b="1" dirty="0"/>
              <a:t>Autors: </a:t>
            </a:r>
            <a:r>
              <a:rPr lang="ca-ES" dirty="0"/>
              <a:t>Judit Noguera, Sílvia Rubio, Isabel </a:t>
            </a:r>
            <a:r>
              <a:rPr lang="ca-ES" dirty="0" err="1"/>
              <a:t>Vivas</a:t>
            </a:r>
            <a:r>
              <a:rPr lang="ca-ES" dirty="0"/>
              <a:t>, Mireia </a:t>
            </a:r>
            <a:r>
              <a:rPr lang="ca-ES" dirty="0" err="1"/>
              <a:t>Morejon</a:t>
            </a:r>
            <a:r>
              <a:rPr lang="ca-ES" dirty="0"/>
              <a:t>, Gemma </a:t>
            </a:r>
            <a:r>
              <a:rPr lang="ca-ES" dirty="0" err="1"/>
              <a:t>Mondelo</a:t>
            </a:r>
            <a:r>
              <a:rPr lang="ca-ES" dirty="0"/>
              <a:t>, Pere Sors i Cristina Casademont</a:t>
            </a:r>
            <a:endParaRPr lang="ca-ES" b="1" dirty="0"/>
          </a:p>
          <a:p>
            <a:r>
              <a:rPr lang="ca-ES" dirty="0"/>
              <a:t>8 de juny de 2023</a:t>
            </a:r>
          </a:p>
        </p:txBody>
      </p:sp>
      <p:pic>
        <p:nvPicPr>
          <p:cNvPr id="1026" name="Picture 2" descr="https://scontent.fbcn13-1.fna.fbcdn.net/v/t39.30808-6/302228983_563300108955737_975151421298637364_n.jpg?stp=dst-jpg_p720x720&amp;_nc_cat=100&amp;ccb=1-7&amp;_nc_sid=e3f864&amp;_nc_ohc=lZ588_WsS-kAX_x_HzR&amp;_nc_ht=scontent.fbcn13-1.fna&amp;oh=00_AfDqmAscO4S5_mWbQXhhYoTNhmHLxC5sCyj7VmdIZHzYuQ&amp;oe=64838DE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6736" y="1407448"/>
            <a:ext cx="5098276" cy="38237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967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31472" y="1474573"/>
            <a:ext cx="1334850" cy="133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17;g4bdb69a768c4c7ce_8"/>
          <p:cNvSpPr txBox="1"/>
          <p:nvPr/>
        </p:nvSpPr>
        <p:spPr>
          <a:xfrm>
            <a:off x="1412356" y="489524"/>
            <a:ext cx="8168400" cy="785100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900" dirty="0"/>
              <a:t>CONCEPTE SALUT</a:t>
            </a:r>
            <a:endParaRPr sz="3900"/>
          </a:p>
        </p:txBody>
      </p:sp>
      <p:pic>
        <p:nvPicPr>
          <p:cNvPr id="7" name="Google Shape;116;g4bdb69a768c4c7ce_8"/>
          <p:cNvPicPr preferRelativeResize="0">
            <a:picLocks noGrp="1"/>
          </p:cNvPicPr>
          <p:nvPr>
            <p:ph idx="1"/>
          </p:nvPr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1916668" y="1496112"/>
            <a:ext cx="6929401" cy="29368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19;g4bdb69a768c4c7ce_8"/>
          <p:cNvSpPr txBox="1"/>
          <p:nvPr/>
        </p:nvSpPr>
        <p:spPr>
          <a:xfrm>
            <a:off x="759300" y="1432825"/>
            <a:ext cx="1322700" cy="831300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latin typeface="Rockwell"/>
                <a:ea typeface="Rockwell"/>
                <a:cs typeface="Rockwell"/>
                <a:sym typeface="Rockwell"/>
              </a:rPr>
              <a:t>OREM</a:t>
            </a:r>
            <a:endParaRPr b="1" i="1"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>
                <a:latin typeface="Rockwell"/>
                <a:ea typeface="Rockwell"/>
                <a:cs typeface="Rockwell"/>
                <a:sym typeface="Rockwell"/>
              </a:rPr>
              <a:t>CONCEPTE DINÀMIC</a:t>
            </a:r>
          </a:p>
        </p:txBody>
      </p:sp>
      <p:sp>
        <p:nvSpPr>
          <p:cNvPr id="9" name="Google Shape;120;g4bdb69a768c4c7ce_8"/>
          <p:cNvSpPr txBox="1"/>
          <p:nvPr/>
        </p:nvSpPr>
        <p:spPr>
          <a:xfrm>
            <a:off x="759300" y="2565743"/>
            <a:ext cx="1322700" cy="830966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latin typeface="Rockwell"/>
                <a:ea typeface="Rockwell"/>
                <a:cs typeface="Rockwell"/>
                <a:sym typeface="Rockwell"/>
              </a:rPr>
              <a:t>NEWMAN</a:t>
            </a:r>
            <a:endParaRPr b="1" i="1"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>
                <a:latin typeface="Rockwell"/>
                <a:ea typeface="Rockwell"/>
                <a:cs typeface="Rockwell"/>
                <a:sym typeface="Rockwell"/>
              </a:rPr>
              <a:t>CONSCIÈNCIA EN EXPANSIÓ</a:t>
            </a:r>
          </a:p>
        </p:txBody>
      </p:sp>
      <p:sp>
        <p:nvSpPr>
          <p:cNvPr id="10" name="Google Shape;121;g4bdb69a768c4c7ce_8"/>
          <p:cNvSpPr txBox="1"/>
          <p:nvPr/>
        </p:nvSpPr>
        <p:spPr>
          <a:xfrm>
            <a:off x="767538" y="3761532"/>
            <a:ext cx="1322700" cy="1384964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latin typeface="Rockwell"/>
                <a:ea typeface="Rockwell"/>
                <a:cs typeface="Rockwell"/>
                <a:sym typeface="Rockwell"/>
              </a:rPr>
              <a:t>ROY</a:t>
            </a:r>
            <a:endParaRPr b="1" i="1"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>
                <a:latin typeface="Rockwell"/>
                <a:ea typeface="Rockwell"/>
                <a:cs typeface="Rockwell"/>
                <a:sym typeface="Rockwell"/>
              </a:rPr>
              <a:t>ADAPTACIÓ ALS ESTRESSORS INTERNS I EXTERNS</a:t>
            </a:r>
          </a:p>
        </p:txBody>
      </p:sp>
      <p:sp>
        <p:nvSpPr>
          <p:cNvPr id="12" name="Google Shape;122;g4bdb69a768c4c7ce_8"/>
          <p:cNvSpPr txBox="1"/>
          <p:nvPr/>
        </p:nvSpPr>
        <p:spPr>
          <a:xfrm>
            <a:off x="8677550" y="1651530"/>
            <a:ext cx="1677411" cy="1200298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latin typeface="Rockwell"/>
                <a:ea typeface="Rockwell"/>
                <a:cs typeface="Rockwell"/>
                <a:sym typeface="Rockwell"/>
              </a:rPr>
              <a:t>HENDERSON</a:t>
            </a:r>
            <a:endParaRPr b="1" i="1"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>
                <a:latin typeface="Rockwell"/>
                <a:ea typeface="Rockwell"/>
                <a:cs typeface="Rockwell"/>
                <a:sym typeface="Rockwell"/>
              </a:rPr>
              <a:t>CAPACITAT DE REALITZAR FUNCIONS INDEPENDENTS</a:t>
            </a:r>
          </a:p>
        </p:txBody>
      </p:sp>
      <p:sp>
        <p:nvSpPr>
          <p:cNvPr id="13" name="Google Shape;123;g4bdb69a768c4c7ce_8"/>
          <p:cNvSpPr txBox="1"/>
          <p:nvPr/>
        </p:nvSpPr>
        <p:spPr>
          <a:xfrm>
            <a:off x="8661075" y="3481730"/>
            <a:ext cx="1845300" cy="1015632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latin typeface="Rockwell"/>
                <a:ea typeface="Rockwell"/>
                <a:cs typeface="Rockwell"/>
                <a:sym typeface="Rockwell"/>
              </a:rPr>
              <a:t>WATSON</a:t>
            </a:r>
            <a:endParaRPr b="1" i="1"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>
                <a:latin typeface="Rockwell"/>
                <a:ea typeface="Rockwell"/>
                <a:cs typeface="Rockwell"/>
                <a:sym typeface="Rockwell"/>
              </a:rPr>
              <a:t>CONGRUENCIA ENTRE AUTOPERCEPCIÓ I LA VIDA DIÀRIA</a:t>
            </a:r>
          </a:p>
        </p:txBody>
      </p:sp>
      <p:sp>
        <p:nvSpPr>
          <p:cNvPr id="14" name="Google Shape;124;g4bdb69a768c4c7ce_8"/>
          <p:cNvSpPr txBox="1"/>
          <p:nvPr/>
        </p:nvSpPr>
        <p:spPr>
          <a:xfrm>
            <a:off x="3304739" y="4610810"/>
            <a:ext cx="4699800" cy="831300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latin typeface="Rockwell"/>
                <a:ea typeface="Rockwell"/>
                <a:cs typeface="Rockwell"/>
                <a:sym typeface="Rockwell"/>
              </a:rPr>
              <a:t>OMS</a:t>
            </a:r>
            <a:endParaRPr b="1" i="1"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>
                <a:latin typeface="Rockwell"/>
                <a:ea typeface="Rockwell"/>
                <a:cs typeface="Rockwell"/>
                <a:sym typeface="Rockwell"/>
              </a:rPr>
              <a:t>ESTAT COMPLET DE BENESTAR FÍSIC, MENTAL I SOCIAL, NO NOMÉS MANCA DE MALALTIA</a:t>
            </a:r>
          </a:p>
        </p:txBody>
      </p:sp>
    </p:spTree>
    <p:extLst>
      <p:ext uri="{BB962C8B-B14F-4D97-AF65-F5344CB8AC3E}">
        <p14:creationId xmlns:p14="http://schemas.microsoft.com/office/powerpoint/2010/main" val="3069675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1;g4bdb69a768c4c7ce_35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9706232" cy="1198204"/>
          </a:xfrm>
          <a:prstGeom prst="rect">
            <a:avLst/>
          </a:prstGeom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900" dirty="0">
                <a:latin typeface="Arial"/>
                <a:ea typeface="Arial"/>
                <a:cs typeface="Arial"/>
                <a:sym typeface="Arial"/>
              </a:rPr>
              <a:t>DIFERENTS ROLS PROFESIONALS EN LES ABS</a:t>
            </a:r>
          </a:p>
        </p:txBody>
      </p:sp>
      <p:pic>
        <p:nvPicPr>
          <p:cNvPr id="5" name="Google Shape;11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590283" y="1367481"/>
            <a:ext cx="1334850" cy="13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3;g4bdb69a768c4c7ce_35"/>
          <p:cNvPicPr preferRelativeResize="0">
            <a:picLocks noGrp="1"/>
          </p:cNvPicPr>
          <p:nvPr>
            <p:ph idx="1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0735" y="1858577"/>
            <a:ext cx="6826445" cy="35454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4;g4bdb69a768c4c7ce_35"/>
          <p:cNvSpPr txBox="1"/>
          <p:nvPr/>
        </p:nvSpPr>
        <p:spPr>
          <a:xfrm>
            <a:off x="476248" y="2121388"/>
            <a:ext cx="1476119" cy="553968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latin typeface="Rockwell"/>
                <a:ea typeface="Rockwell"/>
                <a:cs typeface="Rockwell"/>
                <a:sym typeface="Rockwell"/>
              </a:rPr>
              <a:t>ADMINISTRATIUS SANITARIS</a:t>
            </a:r>
            <a:endParaRPr sz="12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" name="Google Shape;135;g4bdb69a768c4c7ce_35"/>
          <p:cNvSpPr txBox="1"/>
          <p:nvPr/>
        </p:nvSpPr>
        <p:spPr>
          <a:xfrm>
            <a:off x="498167" y="2956767"/>
            <a:ext cx="1470676" cy="36930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latin typeface="Rockwell"/>
                <a:ea typeface="Rockwell"/>
                <a:cs typeface="Rockwell"/>
                <a:sym typeface="Rockwell"/>
              </a:rPr>
              <a:t>NUTRICIONISTES</a:t>
            </a:r>
            <a:endParaRPr sz="12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" name="Google Shape;136;g4bdb69a768c4c7ce_35"/>
          <p:cNvSpPr txBox="1"/>
          <p:nvPr/>
        </p:nvSpPr>
        <p:spPr>
          <a:xfrm>
            <a:off x="681021" y="3634120"/>
            <a:ext cx="1032449" cy="36930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latin typeface="Rockwell"/>
                <a:ea typeface="Rockwell"/>
                <a:cs typeface="Rockwell"/>
                <a:sym typeface="Rockwell"/>
              </a:rPr>
              <a:t>PSICOLEGS</a:t>
            </a:r>
            <a:endParaRPr sz="12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" name="Google Shape;141;g4bdb69a768c4c7ce_35"/>
          <p:cNvSpPr txBox="1"/>
          <p:nvPr/>
        </p:nvSpPr>
        <p:spPr>
          <a:xfrm>
            <a:off x="555520" y="4283860"/>
            <a:ext cx="1289755" cy="36930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latin typeface="Rockwell"/>
                <a:ea typeface="Rockwell"/>
                <a:cs typeface="Rockwell"/>
                <a:sym typeface="Rockwell"/>
              </a:rPr>
              <a:t>ODONTOLEGS</a:t>
            </a:r>
            <a:endParaRPr sz="12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" name="Google Shape;142;g4bdb69a768c4c7ce_35"/>
          <p:cNvSpPr txBox="1"/>
          <p:nvPr/>
        </p:nvSpPr>
        <p:spPr>
          <a:xfrm>
            <a:off x="320742" y="4867825"/>
            <a:ext cx="1966200" cy="4002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Rockwell"/>
                <a:ea typeface="Rockwell"/>
                <a:cs typeface="Rockwell"/>
                <a:sym typeface="Rockwell"/>
              </a:rPr>
              <a:t>INFERMERS</a:t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" name="Google Shape;144;g4bdb69a768c4c7ce_35"/>
          <p:cNvSpPr txBox="1"/>
          <p:nvPr/>
        </p:nvSpPr>
        <p:spPr>
          <a:xfrm>
            <a:off x="9501516" y="2051281"/>
            <a:ext cx="688689" cy="36930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latin typeface="Rockwell"/>
                <a:ea typeface="Rockwell"/>
                <a:cs typeface="Rockwell"/>
                <a:sym typeface="Rockwell"/>
              </a:rPr>
              <a:t>TCAIS</a:t>
            </a:r>
            <a:endParaRPr sz="12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" name="Google Shape;137;g4bdb69a768c4c7ce_35"/>
          <p:cNvSpPr txBox="1"/>
          <p:nvPr/>
        </p:nvSpPr>
        <p:spPr>
          <a:xfrm>
            <a:off x="9521236" y="2624330"/>
            <a:ext cx="833726" cy="36930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latin typeface="Rockwell"/>
                <a:ea typeface="Rockwell"/>
                <a:cs typeface="Rockwell"/>
                <a:sym typeface="Rockwell"/>
              </a:rPr>
              <a:t>REBEC’S</a:t>
            </a:r>
            <a:endParaRPr sz="12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" name="Google Shape;138;g4bdb69a768c4c7ce_35"/>
          <p:cNvSpPr txBox="1"/>
          <p:nvPr/>
        </p:nvSpPr>
        <p:spPr>
          <a:xfrm>
            <a:off x="9356478" y="3184368"/>
            <a:ext cx="1509231" cy="36930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latin typeface="Rockwell"/>
                <a:ea typeface="Rockwell"/>
                <a:cs typeface="Rockwell"/>
                <a:sym typeface="Rockwell"/>
              </a:rPr>
              <a:t>FISIOTERAPEUTES</a:t>
            </a:r>
            <a:endParaRPr sz="12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" name="Google Shape;139;g4bdb69a768c4c7ce_35"/>
          <p:cNvSpPr txBox="1"/>
          <p:nvPr/>
        </p:nvSpPr>
        <p:spPr>
          <a:xfrm>
            <a:off x="9420332" y="3720932"/>
            <a:ext cx="1420664" cy="36930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latin typeface="Rockwell"/>
                <a:ea typeface="Rockwell"/>
                <a:cs typeface="Rockwell"/>
                <a:sym typeface="Rockwell"/>
              </a:rPr>
              <a:t>TREBALL SOCIAL</a:t>
            </a:r>
            <a:endParaRPr sz="12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" name="Google Shape;140;g4bdb69a768c4c7ce_35"/>
          <p:cNvSpPr txBox="1"/>
          <p:nvPr/>
        </p:nvSpPr>
        <p:spPr>
          <a:xfrm>
            <a:off x="9503137" y="4241009"/>
            <a:ext cx="1107198" cy="36930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latin typeface="Rockwell"/>
                <a:ea typeface="Rockwell"/>
                <a:cs typeface="Rockwell"/>
                <a:sym typeface="Rockwell"/>
              </a:rPr>
              <a:t>HIGIENISTES</a:t>
            </a:r>
            <a:endParaRPr sz="12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7" name="Google Shape;143;g4bdb69a768c4c7ce_35"/>
          <p:cNvSpPr txBox="1"/>
          <p:nvPr/>
        </p:nvSpPr>
        <p:spPr>
          <a:xfrm>
            <a:off x="9651417" y="4832324"/>
            <a:ext cx="868301" cy="36930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latin typeface="Rockwell"/>
                <a:ea typeface="Rockwell"/>
                <a:cs typeface="Rockwell"/>
                <a:sym typeface="Rockwell"/>
              </a:rPr>
              <a:t>METGES</a:t>
            </a:r>
            <a:endParaRPr sz="1200"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1;g4bdb69a768c4c7ce_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632092" cy="1237533"/>
          </a:xfrm>
          <a:prstGeom prst="rect">
            <a:avLst/>
          </a:prstGeom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900" dirty="0">
                <a:latin typeface="Arial"/>
                <a:ea typeface="Arial"/>
                <a:cs typeface="Arial"/>
                <a:sym typeface="Arial"/>
              </a:rPr>
              <a:t>COMPETÈNCIES INFERMERES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838200" y="1825625"/>
            <a:ext cx="9656805" cy="4351338"/>
          </a:xfrm>
        </p:spPr>
        <p:txBody>
          <a:bodyPr/>
          <a:lstStyle/>
          <a:p>
            <a:pPr marL="457200" lvl="0" indent="-317500">
              <a:lnSpc>
                <a:spcPct val="150000"/>
              </a:lnSpc>
              <a:spcBef>
                <a:spcPts val="1200"/>
              </a:spcBef>
              <a:buSzPts val="1400"/>
              <a:buChar char="●"/>
            </a:pPr>
            <a:r>
              <a:rPr lang="ca-ES" sz="1400" dirty="0">
                <a:latin typeface="Arial"/>
                <a:ea typeface="Arial"/>
                <a:cs typeface="Arial"/>
                <a:sym typeface="Arial"/>
              </a:rPr>
              <a:t>Realitzar el </a:t>
            </a:r>
            <a:r>
              <a:rPr lang="ca-ES" sz="1400" b="1" dirty="0">
                <a:latin typeface="Arial"/>
                <a:ea typeface="Arial"/>
                <a:cs typeface="Arial"/>
                <a:sym typeface="Arial"/>
              </a:rPr>
              <a:t>procés de cura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  <a:buSzPts val="1400"/>
              <a:buChar char="●"/>
            </a:pPr>
            <a:r>
              <a:rPr lang="ca-ES" sz="1400" dirty="0">
                <a:latin typeface="Arial"/>
                <a:ea typeface="Arial"/>
                <a:cs typeface="Arial"/>
                <a:sym typeface="Arial"/>
              </a:rPr>
              <a:t>Desenvolupar activitats de </a:t>
            </a:r>
            <a:r>
              <a:rPr lang="ca-ES" sz="1400" b="1" dirty="0">
                <a:latin typeface="Arial"/>
                <a:ea typeface="Arial"/>
                <a:cs typeface="Arial"/>
                <a:sym typeface="Arial"/>
              </a:rPr>
              <a:t>prevenció i promoció de la salut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  <a:buSzPts val="1400"/>
              <a:buChar char="●"/>
            </a:pPr>
            <a:r>
              <a:rPr lang="ca-ES" sz="1400" dirty="0">
                <a:latin typeface="Arial"/>
                <a:ea typeface="Arial"/>
                <a:cs typeface="Arial"/>
                <a:sym typeface="Arial"/>
              </a:rPr>
              <a:t>Utilització sistemàtica de </a:t>
            </a:r>
            <a:r>
              <a:rPr lang="ca-ES" sz="1400" b="1" dirty="0">
                <a:latin typeface="Arial"/>
                <a:ea typeface="Arial"/>
                <a:cs typeface="Arial"/>
                <a:sym typeface="Arial"/>
              </a:rPr>
              <a:t>protocols i procediments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  <a:buSzPts val="1400"/>
              <a:buChar char="●"/>
            </a:pPr>
            <a:r>
              <a:rPr lang="ca-ES" sz="1400" dirty="0">
                <a:latin typeface="Arial"/>
                <a:ea typeface="Arial"/>
                <a:cs typeface="Arial"/>
                <a:sym typeface="Arial"/>
              </a:rPr>
              <a:t>Tenir </a:t>
            </a:r>
            <a:r>
              <a:rPr lang="ca-ES" sz="1400" b="1" dirty="0">
                <a:latin typeface="Arial"/>
                <a:ea typeface="Arial"/>
                <a:cs typeface="Arial"/>
                <a:sym typeface="Arial"/>
              </a:rPr>
              <a:t>cura</a:t>
            </a:r>
            <a:r>
              <a:rPr lang="ca-ES" sz="1400" dirty="0">
                <a:latin typeface="Arial"/>
                <a:ea typeface="Arial"/>
                <a:cs typeface="Arial"/>
                <a:sym typeface="Arial"/>
              </a:rPr>
              <a:t> de persones en </a:t>
            </a:r>
            <a:r>
              <a:rPr lang="ca-ES" sz="1400" b="1" dirty="0">
                <a:latin typeface="Arial"/>
                <a:ea typeface="Arial"/>
                <a:cs typeface="Arial"/>
                <a:sym typeface="Arial"/>
              </a:rPr>
              <a:t>situacions específiques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  <a:buSzPts val="1400"/>
              <a:buChar char="●"/>
            </a:pPr>
            <a:r>
              <a:rPr lang="ca-ES" sz="1400" dirty="0">
                <a:latin typeface="Arial"/>
                <a:ea typeface="Arial"/>
                <a:cs typeface="Arial"/>
                <a:sym typeface="Arial"/>
              </a:rPr>
              <a:t>Aconseguir una relació/</a:t>
            </a:r>
            <a:r>
              <a:rPr lang="ca-ES" sz="1400" b="1" dirty="0">
                <a:latin typeface="Arial"/>
                <a:ea typeface="Arial"/>
                <a:cs typeface="Arial"/>
                <a:sym typeface="Arial"/>
              </a:rPr>
              <a:t>comunicació efectiva amb usuaris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  <a:buSzPts val="1400"/>
              <a:buChar char="●"/>
            </a:pPr>
            <a:r>
              <a:rPr lang="ca-ES" sz="1400" dirty="0">
                <a:latin typeface="Arial"/>
                <a:ea typeface="Arial"/>
                <a:cs typeface="Arial"/>
                <a:sym typeface="Arial"/>
              </a:rPr>
              <a:t>Realitzar </a:t>
            </a:r>
            <a:r>
              <a:rPr lang="ca-ES" sz="1400" b="1" dirty="0">
                <a:latin typeface="Arial"/>
                <a:ea typeface="Arial"/>
                <a:cs typeface="Arial"/>
                <a:sym typeface="Arial"/>
              </a:rPr>
              <a:t>treball en equip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  <a:buSzPts val="1400"/>
              <a:buChar char="●"/>
            </a:pPr>
            <a:r>
              <a:rPr lang="ca-ES" sz="1400" dirty="0">
                <a:latin typeface="Arial"/>
                <a:ea typeface="Arial"/>
                <a:cs typeface="Arial"/>
                <a:sym typeface="Arial"/>
              </a:rPr>
              <a:t>Garantir </a:t>
            </a:r>
            <a:r>
              <a:rPr lang="ca-ES" sz="1400" b="1" dirty="0">
                <a:latin typeface="Arial"/>
                <a:ea typeface="Arial"/>
                <a:cs typeface="Arial"/>
                <a:sym typeface="Arial"/>
              </a:rPr>
              <a:t>comunicació </a:t>
            </a:r>
            <a:r>
              <a:rPr lang="ca-ES" sz="1400" b="1" dirty="0" err="1">
                <a:latin typeface="Arial"/>
                <a:ea typeface="Arial"/>
                <a:cs typeface="Arial"/>
                <a:sym typeface="Arial"/>
              </a:rPr>
              <a:t>intraprofessional</a:t>
            </a:r>
            <a:endParaRPr lang="ca-ES" sz="1400" b="1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  <a:buSzPts val="1400"/>
              <a:buChar char="●"/>
            </a:pPr>
            <a:r>
              <a:rPr lang="ca-ES" sz="1400" dirty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Mantenir les c</a:t>
            </a:r>
            <a:r>
              <a:rPr lang="ca-ES" sz="1400" b="1" dirty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ompetències professionals amb qualitat i evidència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  <a:buSzPts val="1400"/>
              <a:buChar char="●"/>
            </a:pPr>
            <a:r>
              <a:rPr lang="ca-ES" sz="1400" dirty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Utilització de l’</a:t>
            </a:r>
            <a:r>
              <a:rPr lang="ca-ES" sz="1400" b="1" dirty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ètica, valors i aspectes legals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  <a:buSzPts val="1400"/>
              <a:buFont typeface="Arial"/>
              <a:buChar char="●"/>
            </a:pPr>
            <a:r>
              <a:rPr lang="ca-ES" sz="1400" b="1" dirty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Implicació i compromís professional</a:t>
            </a:r>
            <a:endParaRPr lang="ca-ES" sz="1400" dirty="0"/>
          </a:p>
        </p:txBody>
      </p:sp>
      <p:pic>
        <p:nvPicPr>
          <p:cNvPr id="7" name="Google Shape;11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6758" y="1449860"/>
            <a:ext cx="1334850" cy="13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G Clinical Skills... - IMG Clinical Skills Workshop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67651" y="2571135"/>
            <a:ext cx="4292836" cy="2403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9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711813" cy="1247365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s-ES" sz="3900">
                <a:latin typeface="Arial"/>
                <a:ea typeface="Arial"/>
                <a:cs typeface="Arial"/>
                <a:sym typeface="Arial"/>
              </a:rPr>
              <a:t>ESPECIALITZACIONS DE LES INFERMERES</a:t>
            </a:r>
            <a:endParaRPr sz="390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671052" y="2484387"/>
            <a:ext cx="3723968" cy="2067949"/>
          </a:xfrm>
        </p:spPr>
        <p:txBody>
          <a:bodyPr/>
          <a:lstStyle/>
          <a:p>
            <a:pPr marL="457200" lvl="0" indent="-325755">
              <a:spcBef>
                <a:spcPts val="0"/>
              </a:spcBef>
              <a:buSzPts val="1530"/>
              <a:buFont typeface="Arial"/>
              <a:buChar char="●"/>
            </a:pPr>
            <a:r>
              <a:rPr lang="ca-ES" sz="1600" dirty="0">
                <a:latin typeface="Arial"/>
                <a:ea typeface="Arial"/>
                <a:cs typeface="Arial"/>
                <a:sym typeface="Arial"/>
              </a:rPr>
              <a:t>Infermeria especialista</a:t>
            </a:r>
          </a:p>
          <a:p>
            <a:pPr marL="457200" lvl="0" indent="0">
              <a:spcBef>
                <a:spcPts val="0"/>
              </a:spcBef>
              <a:buNone/>
            </a:pPr>
            <a:endParaRPr lang="ca-ES" sz="16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25755">
              <a:spcBef>
                <a:spcPts val="0"/>
              </a:spcBef>
              <a:buSzPts val="1530"/>
              <a:buFont typeface="Arial"/>
              <a:buChar char="●"/>
            </a:pPr>
            <a:r>
              <a:rPr lang="ca-ES" sz="1600" dirty="0">
                <a:latin typeface="Arial"/>
                <a:ea typeface="Arial"/>
                <a:cs typeface="Arial"/>
                <a:sym typeface="Arial"/>
              </a:rPr>
              <a:t>Infermera de pràctica </a:t>
            </a:r>
            <a:r>
              <a:rPr lang="ca-ES" sz="1600" dirty="0" err="1">
                <a:latin typeface="Arial"/>
                <a:ea typeface="Arial"/>
                <a:cs typeface="Arial"/>
                <a:sym typeface="Arial"/>
              </a:rPr>
              <a:t>avanzada</a:t>
            </a:r>
            <a:endParaRPr lang="ca-ES" sz="16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0">
              <a:spcBef>
                <a:spcPts val="0"/>
              </a:spcBef>
              <a:buNone/>
            </a:pPr>
            <a:endParaRPr lang="ca-ES" sz="16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25755">
              <a:spcBef>
                <a:spcPts val="0"/>
              </a:spcBef>
              <a:buSzPts val="1530"/>
              <a:buFont typeface="Arial"/>
              <a:buChar char="●"/>
            </a:pPr>
            <a:r>
              <a:rPr lang="ca-ES" sz="1600" dirty="0">
                <a:latin typeface="Arial"/>
                <a:ea typeface="Arial"/>
                <a:cs typeface="Arial"/>
                <a:sym typeface="Arial"/>
              </a:rPr>
              <a:t>Infermera Màster</a:t>
            </a:r>
          </a:p>
          <a:p>
            <a:pPr marL="457200" lvl="0" indent="0">
              <a:spcBef>
                <a:spcPts val="0"/>
              </a:spcBef>
              <a:buNone/>
            </a:pPr>
            <a:endParaRPr lang="ca-ES" sz="16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25755">
              <a:spcBef>
                <a:spcPts val="0"/>
              </a:spcBef>
              <a:buSzPts val="1530"/>
              <a:buFont typeface="Arial"/>
              <a:buChar char="●"/>
            </a:pPr>
            <a:r>
              <a:rPr lang="ca-ES" sz="1600" dirty="0">
                <a:latin typeface="Arial"/>
                <a:ea typeface="Arial"/>
                <a:cs typeface="Arial"/>
                <a:sym typeface="Arial"/>
              </a:rPr>
              <a:t>Infermera Doctorada </a:t>
            </a:r>
          </a:p>
          <a:p>
            <a:endParaRPr lang="es-ES" dirty="0"/>
          </a:p>
        </p:txBody>
      </p:sp>
      <p:pic>
        <p:nvPicPr>
          <p:cNvPr id="7" name="Google Shape;11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6758" y="1449860"/>
            <a:ext cx="1334850" cy="13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5898" y="1897625"/>
            <a:ext cx="4571998" cy="2930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7;g2402d4afb64_0_17"/>
          <p:cNvSpPr txBox="1">
            <a:spLocks/>
          </p:cNvSpPr>
          <p:nvPr/>
        </p:nvSpPr>
        <p:spPr>
          <a:xfrm>
            <a:off x="1327354" y="3637936"/>
            <a:ext cx="2987947" cy="1730477"/>
          </a:xfrm>
          <a:prstGeom prst="rect">
            <a:avLst/>
          </a:prstGeom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 infermers: </a:t>
            </a:r>
          </a:p>
          <a:p>
            <a:pPr marL="457200" marR="0" lvl="0" indent="-33655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ts val="1700"/>
              <a:buFont typeface="Arial"/>
              <a:buChar char="-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 infermeres especialistes (pediatria i infermeria familiar i comunitària)</a:t>
            </a:r>
          </a:p>
          <a:p>
            <a:pPr marL="457200" marR="0" lvl="0" indent="-33655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ts val="1700"/>
              <a:buFont typeface="Arial"/>
              <a:buChar char="-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5 infermeres generalistes</a:t>
            </a:r>
          </a:p>
        </p:txBody>
      </p:sp>
      <p:sp>
        <p:nvSpPr>
          <p:cNvPr id="6" name="Google Shape;216;g2402d4afb64_0_17"/>
          <p:cNvSpPr txBox="1">
            <a:spLocks/>
          </p:cNvSpPr>
          <p:nvPr/>
        </p:nvSpPr>
        <p:spPr>
          <a:xfrm>
            <a:off x="5327216" y="1624289"/>
            <a:ext cx="4755000" cy="3773620"/>
          </a:xfrm>
          <a:prstGeom prst="rect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 infermers:</a:t>
            </a:r>
          </a:p>
          <a:p>
            <a:pPr marL="457200" marR="0" lvl="0" indent="-33655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ts val="1700"/>
              <a:buFont typeface="Arial"/>
              <a:buChar char="-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 infermera amb màster oficial UdG</a:t>
            </a:r>
          </a:p>
          <a:p>
            <a:pPr marL="45720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“Promoció de la salut”</a:t>
            </a:r>
          </a:p>
          <a:p>
            <a:pPr marL="457200" marR="0" lvl="0" indent="-33655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ts val="1700"/>
              <a:buFont typeface="Arial"/>
              <a:buChar char="-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 infermera amb màster propi UB</a:t>
            </a:r>
          </a:p>
          <a:p>
            <a:pPr marL="45000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“Cures Infermeres a l’Atenció Primària”</a:t>
            </a:r>
          </a:p>
          <a:p>
            <a:pPr marL="457200" marR="0" lvl="0" indent="-33655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ts val="1700"/>
              <a:buFont typeface="Arial"/>
              <a:buChar char="-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 infermera amb màster</a:t>
            </a: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chemeClr val="lt1"/>
                </a:highlight>
                <a:uLnTx/>
                <a:uFillTx/>
                <a:latin typeface="Arial"/>
                <a:ea typeface="Arial"/>
                <a:cs typeface="Arial"/>
                <a:sym typeface="Arial"/>
              </a:rPr>
              <a:t> pediatria </a:t>
            </a:r>
          </a:p>
          <a:p>
            <a:pPr marL="457200" marR="0" lvl="0" indent="-33655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ts val="1700"/>
              <a:buFont typeface="Arial"/>
              <a:buChar char="-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chemeClr val="lt1"/>
                </a:highlight>
                <a:uLnTx/>
                <a:uFillTx/>
                <a:latin typeface="Arial"/>
                <a:ea typeface="Arial"/>
                <a:cs typeface="Arial"/>
                <a:sym typeface="Arial"/>
              </a:rPr>
              <a:t>1 infermera amb màster Urgències a l’atenció primària</a:t>
            </a:r>
          </a:p>
          <a:p>
            <a:pPr marL="457200" marR="0" lvl="0" indent="-33655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ts val="1700"/>
              <a:buFont typeface="Arial"/>
              <a:buChar char="-"/>
              <a:tabLst/>
              <a:defRPr/>
            </a:pPr>
            <a:r>
              <a:rPr lang="ca-ES" sz="2800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1 infermera amb postgrau Malaltia Renal</a:t>
            </a:r>
            <a:endParaRPr kumimoji="0" lang="ca-ES" sz="28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chemeClr val="lt1"/>
              </a:highlight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a-ES" sz="1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chemeClr val="lt1"/>
              </a:highlight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655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ts val="1700"/>
              <a:buFont typeface="Arial"/>
              <a:buChar char="-"/>
              <a:tabLst/>
              <a:defRPr/>
            </a:pPr>
            <a:r>
              <a:rPr lang="ca-ES" sz="2800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3</a:t>
            </a: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chemeClr val="lt1"/>
                </a:highlight>
                <a:uLnTx/>
                <a:uFillTx/>
                <a:latin typeface="Arial"/>
                <a:ea typeface="Arial"/>
                <a:cs typeface="Arial"/>
                <a:sym typeface="Arial"/>
              </a:rPr>
              <a:t> infermeres amb postgrau UB</a:t>
            </a:r>
          </a:p>
          <a:p>
            <a:pPr marL="45720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chemeClr val="lt1"/>
                </a:highlight>
                <a:uLnTx/>
                <a:uFillTx/>
                <a:latin typeface="Arial"/>
                <a:ea typeface="Arial"/>
                <a:cs typeface="Arial"/>
                <a:sym typeface="Arial"/>
              </a:rPr>
              <a:t> “Cures Infermeres a l’Atenció Primària” </a:t>
            </a:r>
            <a:endParaRPr kumimoji="0" lang="ca-ES" sz="2800" b="1" i="0" u="none" strike="noStrike" kern="1200" cap="none" spc="0" normalizeH="0" baseline="0" dirty="0">
              <a:ln>
                <a:noFill/>
              </a:ln>
              <a:solidFill>
                <a:srgbClr val="FF0000"/>
              </a:solidFill>
              <a:effectLst/>
              <a:highlight>
                <a:schemeClr val="dk1"/>
              </a:highlight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96;p10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9515168" cy="1040888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ca-ES" sz="4000" dirty="0">
                <a:latin typeface="Arial"/>
                <a:ea typeface="Arial"/>
                <a:cs typeface="Arial"/>
                <a:sym typeface="Arial"/>
              </a:rPr>
              <a:t>ESPECIALITZACIÓ D’INFERMERIA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62" name="AutoShape 2" descr="XV i XVI Premi Extraordinari de Doctorat en Dret - Programa de Doctorat en  Dret (UPF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364" name="AutoShape 4" descr="XV i XVI Premi Extraordinari de Doctorat en Dret - Programa de Doctorat en  Dret (UPF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5366" name="Picture 6" descr="XV i XVI Premi Extraordinari de Doctorat en Dret - Programa de Doctorat en  Dret (UPF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5128" y="1622322"/>
            <a:ext cx="2235115" cy="1961228"/>
          </a:xfrm>
          <a:prstGeom prst="rect">
            <a:avLst/>
          </a:prstGeom>
          <a:noFill/>
        </p:spPr>
      </p:pic>
      <p:pic>
        <p:nvPicPr>
          <p:cNvPr id="12" name="Google Shape;11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6758" y="1449860"/>
            <a:ext cx="1334850" cy="133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8;g4bdb69a768c4c7ce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593826" cy="1149043"/>
          </a:xfrm>
          <a:prstGeom prst="rect">
            <a:avLst/>
          </a:prstGeom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38461"/>
              <a:buFont typeface="Rockwell"/>
              <a:buNone/>
            </a:pPr>
            <a:r>
              <a:rPr lang="es-ES" sz="3900" dirty="0">
                <a:latin typeface="Arial"/>
                <a:ea typeface="Arial"/>
                <a:cs typeface="Arial"/>
                <a:sym typeface="Arial"/>
              </a:rPr>
              <a:t>NOUS REPTES SOCIALS</a:t>
            </a:r>
            <a:endParaRPr sz="3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Google Shape;11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6758" y="1449860"/>
            <a:ext cx="1334850" cy="13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0;g4bdb69a768c4c7ce_56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688259" y="1877960"/>
            <a:ext cx="1905578" cy="1423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1;g4bdb69a768c4c7ce_56"/>
          <p:cNvPicPr preferRelativeResize="0">
            <a:picLocks noGrp="1"/>
          </p:cNvPicPr>
          <p:nvPr>
            <p:ph idx="1"/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5547" y="2172927"/>
            <a:ext cx="5041233" cy="2074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73;g4bdb69a768c4c7ce_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1614" y="3972233"/>
            <a:ext cx="2351701" cy="1391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72;g4bdb69a768c4c7ce_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48566" y="3905987"/>
            <a:ext cx="1418123" cy="1521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74;g4bdb69a768c4c7ce_5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75639" y="3185653"/>
            <a:ext cx="2062909" cy="153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76;g4bdb69a768c4c7ce_5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23187" y="1750142"/>
            <a:ext cx="3416994" cy="128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75;g4bdb69a768c4c7ce_5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21884" y="4496359"/>
            <a:ext cx="2869975" cy="1385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1825625"/>
            <a:ext cx="9711813" cy="3700104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Google Shape;196;p10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9721645" cy="1217868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ca-ES" sz="4000" dirty="0">
                <a:latin typeface="Arial"/>
                <a:ea typeface="Arial"/>
                <a:cs typeface="Arial"/>
                <a:sym typeface="Arial"/>
              </a:rPr>
              <a:t>GESTIÓ D’INFERMERIA A ALBERA SALUT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11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6758" y="1449860"/>
            <a:ext cx="1334850" cy="13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7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739" y="1772308"/>
            <a:ext cx="5735126" cy="3823426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" name="Google Shape;198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6062" y="2526595"/>
            <a:ext cx="5532099" cy="3091106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5;p9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9534832" cy="962229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s-ES" sz="4800" dirty="0">
                <a:latin typeface="Arial"/>
                <a:ea typeface="Arial"/>
                <a:cs typeface="Arial"/>
                <a:sym typeface="Arial"/>
              </a:rPr>
              <a:t>INFERMERES RURALS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206;p9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9415" y="1542204"/>
            <a:ext cx="4754700" cy="3925500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Google Shape;207;p9"/>
          <p:cNvSpPr txBox="1">
            <a:spLocks/>
          </p:cNvSpPr>
          <p:nvPr/>
        </p:nvSpPr>
        <p:spPr>
          <a:xfrm>
            <a:off x="5931605" y="1506302"/>
            <a:ext cx="4754880" cy="3977640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30769"/>
              <a:buFont typeface="Arial" panose="020B0604020202020204" pitchFamily="34" charset="0"/>
              <a:buChar char="▪"/>
              <a:tabLst/>
              <a:defRPr/>
            </a:pPr>
            <a:r>
              <a:rPr kumimoji="0" lang="es-E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Infermera de Peralada i Vilanova de la Muga </a:t>
            </a:r>
            <a:r>
              <a:rPr kumimoji="0" lang="es-ES" sz="13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(43.61km2)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30769"/>
              <a:buFont typeface="Arial" panose="020B0604020202020204" pitchFamily="34" charset="0"/>
              <a:buChar char="▪"/>
              <a:tabLst/>
              <a:defRPr/>
            </a:pPr>
            <a:r>
              <a:rPr kumimoji="0" lang="es-E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Infermera de Cabanes i Vilarnadal </a:t>
            </a:r>
            <a:r>
              <a:rPr kumimoji="0" lang="es-ES" sz="13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(27.57km2)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21428"/>
              <a:buFont typeface="Arial" panose="020B0604020202020204" pitchFamily="34" charset="0"/>
              <a:buChar char="▪"/>
              <a:tabLst/>
              <a:defRPr/>
            </a:pPr>
            <a:r>
              <a:rPr kumimoji="0" lang="es-E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Infermer de Vilabertran i Masarac </a:t>
            </a:r>
            <a:r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(2.29km2) 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30769"/>
              <a:buFont typeface="Arial" panose="020B0604020202020204" pitchFamily="34" charset="0"/>
              <a:buChar char="▪"/>
              <a:tabLst/>
              <a:defRPr/>
            </a:pPr>
            <a:r>
              <a:rPr kumimoji="0" lang="es-E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Infermera de Sant Climent Sescebes, Mollet de Peralada i Espolla </a:t>
            </a:r>
            <a:r>
              <a:rPr kumimoji="0" lang="es-ES" sz="13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(73.96Km2) 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21428"/>
              <a:buFont typeface="Arial" panose="020B0604020202020204" pitchFamily="34" charset="0"/>
              <a:buChar char="▪"/>
              <a:tabLst/>
              <a:defRPr/>
            </a:pPr>
            <a:r>
              <a:rPr kumimoji="0" lang="es-E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Infermera de Garriguella, Rabós i Vilamaniscle  </a:t>
            </a:r>
            <a:r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(71.57Km2)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21428"/>
              <a:buFont typeface="Arial" panose="020B0604020202020204" pitchFamily="34" charset="0"/>
              <a:buChar char="▪"/>
              <a:tabLst/>
              <a:defRPr/>
            </a:pPr>
            <a:r>
              <a:rPr kumimoji="0" lang="es-E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Infermera de Vilajuïga i Pedret i Marzà  </a:t>
            </a: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21.78km2)</a:t>
            </a:r>
            <a:endParaRPr kumimoji="0" lang="es-E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85000"/>
              <a:buFont typeface="Arial" panose="020B0604020202020204" pitchFamily="34" charset="0"/>
              <a:buChar char="▪"/>
              <a:tabLst/>
              <a:defRPr/>
            </a:pPr>
            <a:r>
              <a:rPr kumimoji="0" lang="es-E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Infermera de Pediatria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24;p11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9593826" cy="903235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s-ES" sz="4800">
                <a:latin typeface="Arial"/>
                <a:ea typeface="Arial"/>
                <a:cs typeface="Arial"/>
                <a:sym typeface="Arial"/>
              </a:rPr>
              <a:t>ROLS INFERMERIA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11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6758" y="1449860"/>
            <a:ext cx="1334850" cy="13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1931" y="1350466"/>
            <a:ext cx="3081225" cy="4106424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" name="Google Shape;235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1392" y="1473981"/>
            <a:ext cx="746475" cy="809748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" name="Google Shape;234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9244" y="2180592"/>
            <a:ext cx="1045666" cy="809750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" name="Google Shape;232;p11"/>
          <p:cNvPicPr preferRelativeResize="0"/>
          <p:nvPr/>
        </p:nvPicPr>
        <p:blipFill>
          <a:blip r:embed="rId7" cstate="print">
            <a:alphaModFix/>
          </a:blip>
          <a:stretch>
            <a:fillRect/>
          </a:stretch>
        </p:blipFill>
        <p:spPr>
          <a:xfrm>
            <a:off x="2546239" y="2955725"/>
            <a:ext cx="915762" cy="713275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" name="Google Shape;230;p1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23407" y="3330122"/>
            <a:ext cx="814650" cy="656985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" name="Google Shape;231;p11"/>
          <p:cNvPicPr preferRelativeResize="0"/>
          <p:nvPr/>
        </p:nvPicPr>
        <p:blipFill>
          <a:blip r:embed="rId9" cstate="print">
            <a:alphaModFix/>
          </a:blip>
          <a:stretch>
            <a:fillRect/>
          </a:stretch>
        </p:blipFill>
        <p:spPr>
          <a:xfrm>
            <a:off x="2390949" y="4090663"/>
            <a:ext cx="1285400" cy="713277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" name="Google Shape;229;p11"/>
          <p:cNvPicPr preferRelativeResize="0"/>
          <p:nvPr/>
        </p:nvPicPr>
        <p:blipFill>
          <a:blip r:embed="rId10" cstate="print">
            <a:alphaModFix/>
          </a:blip>
          <a:stretch>
            <a:fillRect/>
          </a:stretch>
        </p:blipFill>
        <p:spPr>
          <a:xfrm>
            <a:off x="7585233" y="1688441"/>
            <a:ext cx="1101733" cy="559650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" name="Google Shape;226;p11"/>
          <p:cNvPicPr preferRelativeResize="0"/>
          <p:nvPr/>
        </p:nvPicPr>
        <p:blipFill>
          <a:blip r:embed="rId11" cstate="print">
            <a:alphaModFix/>
          </a:blip>
          <a:stretch>
            <a:fillRect/>
          </a:stretch>
        </p:blipFill>
        <p:spPr>
          <a:xfrm>
            <a:off x="7330200" y="2411550"/>
            <a:ext cx="1611801" cy="559650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" name="Google Shape;227;p11"/>
          <p:cNvPicPr preferRelativeResize="0"/>
          <p:nvPr/>
        </p:nvPicPr>
        <p:blipFill>
          <a:blip r:embed="rId12" cstate="print">
            <a:alphaModFix/>
          </a:blip>
          <a:stretch>
            <a:fillRect/>
          </a:stretch>
        </p:blipFill>
        <p:spPr>
          <a:xfrm>
            <a:off x="7493396" y="3148612"/>
            <a:ext cx="1285404" cy="929925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" name="Google Shape;228;p11"/>
          <p:cNvPicPr preferRelativeResize="0"/>
          <p:nvPr/>
        </p:nvPicPr>
        <p:blipFill>
          <a:blip r:embed="rId13" cstate="print">
            <a:alphaModFix/>
          </a:blip>
          <a:stretch>
            <a:fillRect/>
          </a:stretch>
        </p:blipFill>
        <p:spPr>
          <a:xfrm>
            <a:off x="8207900" y="4286075"/>
            <a:ext cx="1285399" cy="1007175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" name="Google Shape;236;p11"/>
          <p:cNvPicPr preferRelativeResize="0"/>
          <p:nvPr/>
        </p:nvPicPr>
        <p:blipFill>
          <a:blip r:embed="rId14" cstate="print">
            <a:alphaModFix/>
          </a:blip>
          <a:stretch>
            <a:fillRect/>
          </a:stretch>
        </p:blipFill>
        <p:spPr>
          <a:xfrm>
            <a:off x="7375651" y="4255938"/>
            <a:ext cx="616294" cy="1053500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" name="Google Shape;233;p11"/>
          <p:cNvPicPr preferRelativeResize="0"/>
          <p:nvPr/>
        </p:nvPicPr>
        <p:blipFill>
          <a:blip r:embed="rId15" cstate="print">
            <a:alphaModFix/>
          </a:blip>
          <a:stretch>
            <a:fillRect/>
          </a:stretch>
        </p:blipFill>
        <p:spPr>
          <a:xfrm>
            <a:off x="1330956" y="4454462"/>
            <a:ext cx="965050" cy="1053500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6758" y="1449860"/>
            <a:ext cx="1334850" cy="13348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43;p12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9544665" cy="93273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s-ES" sz="4900" dirty="0">
                <a:latin typeface="Arial"/>
                <a:ea typeface="Arial"/>
                <a:cs typeface="Arial"/>
                <a:sym typeface="Arial"/>
              </a:rPr>
              <a:t>REFERENTS D’INFERMERIA</a:t>
            </a:r>
            <a:endParaRPr sz="4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244;p12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1173665" y="1688757"/>
            <a:ext cx="649858" cy="1435186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" name="Google Shape;245;p12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2046967" y="1762898"/>
            <a:ext cx="945940" cy="1249575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" name="Google Shape;246;p12"/>
          <p:cNvPicPr preferRelativeResize="0"/>
          <p:nvPr/>
        </p:nvPicPr>
        <p:blipFill rotWithShape="1">
          <a:blip r:embed="rId6" cstate="print">
            <a:alphaModFix/>
          </a:blip>
          <a:srcRect/>
          <a:stretch/>
        </p:blipFill>
        <p:spPr>
          <a:xfrm>
            <a:off x="3174815" y="1754659"/>
            <a:ext cx="1059820" cy="1153810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" name="Google Shape;247;p12"/>
          <p:cNvPicPr preferRelativeResize="0"/>
          <p:nvPr/>
        </p:nvPicPr>
        <p:blipFill rotWithShape="1">
          <a:blip r:embed="rId7" cstate="print">
            <a:alphaModFix/>
          </a:blip>
          <a:srcRect/>
          <a:stretch/>
        </p:blipFill>
        <p:spPr>
          <a:xfrm>
            <a:off x="4468769" y="1787611"/>
            <a:ext cx="1133090" cy="1181356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" name="Google Shape;248;p12"/>
          <p:cNvPicPr preferRelativeResize="0"/>
          <p:nvPr/>
        </p:nvPicPr>
        <p:blipFill rotWithShape="1">
          <a:blip r:embed="rId8" cstate="print">
            <a:alphaModFix/>
          </a:blip>
          <a:srcRect/>
          <a:stretch/>
        </p:blipFill>
        <p:spPr>
          <a:xfrm>
            <a:off x="5898291" y="1743032"/>
            <a:ext cx="680265" cy="1394940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" name="Google Shape;249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09041" y="1845276"/>
            <a:ext cx="1031204" cy="83601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" name="Google Shape;250;p12"/>
          <p:cNvPicPr preferRelativeResize="0"/>
          <p:nvPr/>
        </p:nvPicPr>
        <p:blipFill rotWithShape="1">
          <a:blip r:embed="rId10" cstate="print">
            <a:alphaModFix/>
          </a:blip>
          <a:srcRect/>
          <a:stretch/>
        </p:blipFill>
        <p:spPr>
          <a:xfrm>
            <a:off x="8182456" y="1746423"/>
            <a:ext cx="828452" cy="1151496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" name="Google Shape;254;p12" descr="concepto de oftalmología, metáfora. oftalmólogos, oculistas. ópticos,  oftalmólogos con anteojos. examen de la vista, chequeo. carta de visión.  gotas, remedio para el tratamiento de enfermedades. 13976429 Vector en  Vecteezy"/>
          <p:cNvPicPr preferRelativeResize="0"/>
          <p:nvPr/>
        </p:nvPicPr>
        <p:blipFill rotWithShape="1">
          <a:blip r:embed="rId11" cstate="print">
            <a:alphaModFix/>
          </a:blip>
          <a:srcRect/>
          <a:stretch/>
        </p:blipFill>
        <p:spPr>
          <a:xfrm>
            <a:off x="9212807" y="1894703"/>
            <a:ext cx="1285919" cy="971627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" name="Google Shape;252;p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9841" y="3284367"/>
            <a:ext cx="1487701" cy="896561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" name="Google Shape;253;p12" descr="Vacunació antigripal 2019-2020 | Pediatria Dexeus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055788" y="3122963"/>
            <a:ext cx="1087394" cy="1087394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" name="Google Shape;251;p12"/>
          <p:cNvPicPr preferRelativeResize="0"/>
          <p:nvPr/>
        </p:nvPicPr>
        <p:blipFill rotWithShape="1">
          <a:blip r:embed="rId14" cstate="print">
            <a:alphaModFix/>
          </a:blip>
          <a:srcRect/>
          <a:stretch/>
        </p:blipFill>
        <p:spPr>
          <a:xfrm>
            <a:off x="4409710" y="3245709"/>
            <a:ext cx="1176316" cy="753634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" name="Google Shape;255;p12"/>
          <p:cNvPicPr preferRelativeResize="0"/>
          <p:nvPr/>
        </p:nvPicPr>
        <p:blipFill rotWithShape="1">
          <a:blip r:embed="rId15" cstate="print">
            <a:alphaModFix/>
          </a:blip>
          <a:srcRect/>
          <a:stretch/>
        </p:blipFill>
        <p:spPr>
          <a:xfrm>
            <a:off x="5919812" y="3237471"/>
            <a:ext cx="1535432" cy="762409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" name="Google Shape;256;p12"/>
          <p:cNvPicPr preferRelativeResize="0"/>
          <p:nvPr/>
        </p:nvPicPr>
        <p:blipFill rotWithShape="1">
          <a:blip r:embed="rId16" cstate="print">
            <a:alphaModFix/>
          </a:blip>
          <a:srcRect/>
          <a:stretch/>
        </p:blipFill>
        <p:spPr>
          <a:xfrm>
            <a:off x="7866539" y="3253945"/>
            <a:ext cx="1178478" cy="736772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" name="Google Shape;257;p12"/>
          <p:cNvPicPr preferRelativeResize="0"/>
          <p:nvPr/>
        </p:nvPicPr>
        <p:blipFill rotWithShape="1">
          <a:blip r:embed="rId17" cstate="print">
            <a:alphaModFix/>
          </a:blip>
          <a:srcRect/>
          <a:stretch/>
        </p:blipFill>
        <p:spPr>
          <a:xfrm>
            <a:off x="9231873" y="3031523"/>
            <a:ext cx="1631002" cy="941687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Google Shape;258;p12"/>
          <p:cNvPicPr preferRelativeResize="0"/>
          <p:nvPr/>
        </p:nvPicPr>
        <p:blipFill rotWithShape="1">
          <a:blip r:embed="rId18" cstate="print">
            <a:alphaModFix/>
          </a:blip>
          <a:srcRect/>
          <a:stretch/>
        </p:blipFill>
        <p:spPr>
          <a:xfrm>
            <a:off x="1188067" y="4341340"/>
            <a:ext cx="1251272" cy="1006818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" name="Google Shape;260;p12"/>
          <p:cNvPicPr preferRelativeResize="0"/>
          <p:nvPr/>
        </p:nvPicPr>
        <p:blipFill rotWithShape="1">
          <a:blip r:embed="rId19" cstate="print">
            <a:alphaModFix/>
          </a:blip>
          <a:srcRect/>
          <a:stretch/>
        </p:blipFill>
        <p:spPr>
          <a:xfrm>
            <a:off x="2590356" y="4365862"/>
            <a:ext cx="1414106" cy="1046108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" name="Google Shape;261;p12" descr="Dinamización Comunitaria: Aclarando el concepto – dinamizacioncc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179387" y="4382832"/>
            <a:ext cx="1586296" cy="948605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" name="Google Shape;262;p12"/>
          <p:cNvPicPr preferRelativeResize="0"/>
          <p:nvPr/>
        </p:nvPicPr>
        <p:blipFill rotWithShape="1">
          <a:blip r:embed="rId21" cstate="print">
            <a:alphaModFix/>
          </a:blip>
          <a:srcRect/>
          <a:stretch/>
        </p:blipFill>
        <p:spPr>
          <a:xfrm>
            <a:off x="5947369" y="4194643"/>
            <a:ext cx="1334519" cy="1247775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" name="Google Shape;263;p12"/>
          <p:cNvPicPr preferRelativeResize="0"/>
          <p:nvPr/>
        </p:nvPicPr>
        <p:blipFill rotWithShape="1">
          <a:blip r:embed="rId22" cstate="print">
            <a:alphaModFix/>
          </a:blip>
          <a:srcRect/>
          <a:stretch/>
        </p:blipFill>
        <p:spPr>
          <a:xfrm>
            <a:off x="7525870" y="4130449"/>
            <a:ext cx="574128" cy="1383648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" name="Google Shape;264;p12"/>
          <p:cNvPicPr preferRelativeResize="0"/>
          <p:nvPr/>
        </p:nvPicPr>
        <p:blipFill rotWithShape="1">
          <a:blip r:embed="rId23" cstate="print">
            <a:alphaModFix/>
          </a:blip>
          <a:srcRect/>
          <a:stretch/>
        </p:blipFill>
        <p:spPr>
          <a:xfrm>
            <a:off x="8317475" y="4116148"/>
            <a:ext cx="444345" cy="1383650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" name="Google Shape;265;p1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9028486" y="4255011"/>
            <a:ext cx="1913486" cy="1153825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" name="Google Shape;259;p12"/>
          <p:cNvPicPr preferRelativeResize="0"/>
          <p:nvPr/>
        </p:nvPicPr>
        <p:blipFill rotWithShape="1">
          <a:blip r:embed="rId25" cstate="print">
            <a:alphaModFix/>
          </a:blip>
          <a:srcRect/>
          <a:stretch/>
        </p:blipFill>
        <p:spPr>
          <a:xfrm>
            <a:off x="2422613" y="5589678"/>
            <a:ext cx="2610803" cy="778913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71;p14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9593826" cy="1129378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ca-ES" sz="4900" dirty="0">
                <a:latin typeface="Arial"/>
                <a:ea typeface="Arial"/>
                <a:cs typeface="Arial"/>
                <a:sym typeface="Arial"/>
              </a:rPr>
              <a:t>CIRCUITS COORDINACIÓ</a:t>
            </a:r>
          </a:p>
        </p:txBody>
      </p:sp>
      <p:pic>
        <p:nvPicPr>
          <p:cNvPr id="5" name="Google Shape;11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34577" y="1449859"/>
            <a:ext cx="1334850" cy="133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72;p14"/>
          <p:cNvSpPr txBox="1">
            <a:spLocks/>
          </p:cNvSpPr>
          <p:nvPr/>
        </p:nvSpPr>
        <p:spPr>
          <a:xfrm>
            <a:off x="843708" y="1885950"/>
            <a:ext cx="5874000" cy="3482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 panose="020B0604020202020204" pitchFamily="34" charset="0"/>
              <a:buChar char="▪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Visites conjuntes d’infermeria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 panose="020B0604020202020204" pitchFamily="34" charset="0"/>
              <a:buChar char="▪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Activitats comunitàries conjuntes … 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 panose="020B0604020202020204" pitchFamily="34" charset="0"/>
              <a:buChar char="▪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Consultes a través de les Tasques/Correu </a:t>
            </a:r>
          </a:p>
          <a:p>
            <a:pPr marL="914400" marR="0" lvl="0" indent="-32575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 panose="020B0604020202020204" pitchFamily="34" charset="0"/>
              <a:buChar char="-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Fotos i propostes d’actuació cures</a:t>
            </a:r>
          </a:p>
          <a:p>
            <a:pPr marL="914400" marR="0" lvl="0" indent="-32575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 panose="020B0604020202020204" pitchFamily="34" charset="0"/>
              <a:buChar char="-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Calendaris </a:t>
            </a:r>
            <a:r>
              <a:rPr kumimoji="0" lang="ca-ES" sz="28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vacunals</a:t>
            </a: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 panose="020B0604020202020204" pitchFamily="34" charset="0"/>
              <a:buChar char="▪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Consultes telefòniques i </a:t>
            </a:r>
            <a:r>
              <a:rPr kumimoji="0" lang="ca-ES" sz="28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emails</a:t>
            </a: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casos concrets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 panose="020B0604020202020204" pitchFamily="34" charset="0"/>
              <a:buChar char="▪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Reunions de coordinació 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 panose="020B0604020202020204" pitchFamily="34" charset="0"/>
              <a:buChar char="▪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Presentació de comunicacions i pòsters en congressos</a:t>
            </a:r>
          </a:p>
          <a:p>
            <a:pPr marL="182880" marR="0" lvl="0" indent="-172084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ts val="1530"/>
              <a:buFont typeface="Arial" panose="020B0604020202020204" pitchFamily="34" charset="0"/>
              <a:buChar char="▪"/>
              <a:tabLst/>
              <a:defRPr/>
            </a:pPr>
            <a:r>
              <a:rPr kumimoji="0" lang="ca-E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Incorporació de les TCAI</a:t>
            </a:r>
          </a:p>
          <a:p>
            <a:pPr marL="182880" marR="0" lvl="0" indent="-74929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ts val="1700"/>
              <a:buFont typeface="Arial" panose="020B0604020202020204" pitchFamily="34" charset="0"/>
              <a:buNone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Google Shape;274;p14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6747779" y="1663651"/>
            <a:ext cx="1494426" cy="199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75;p14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7910691" y="2455075"/>
            <a:ext cx="1408326" cy="187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80;p14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6656594" y="3444000"/>
            <a:ext cx="821478" cy="10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79;p14"/>
          <p:cNvPicPr preferRelativeResize="0"/>
          <p:nvPr/>
        </p:nvPicPr>
        <p:blipFill>
          <a:blip r:embed="rId6" cstate="print">
            <a:alphaModFix/>
          </a:blip>
          <a:stretch>
            <a:fillRect/>
          </a:stretch>
        </p:blipFill>
        <p:spPr>
          <a:xfrm>
            <a:off x="9377399" y="3060077"/>
            <a:ext cx="1102024" cy="146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77;p14"/>
          <p:cNvPicPr preferRelativeResize="0"/>
          <p:nvPr/>
        </p:nvPicPr>
        <p:blipFill>
          <a:blip r:embed="rId7" cstate="print">
            <a:alphaModFix/>
          </a:blip>
          <a:stretch>
            <a:fillRect/>
          </a:stretch>
        </p:blipFill>
        <p:spPr>
          <a:xfrm>
            <a:off x="10653853" y="2962195"/>
            <a:ext cx="1314776" cy="2337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76;p14"/>
          <p:cNvPicPr preferRelativeResize="0"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6297260" y="4377619"/>
            <a:ext cx="1679892" cy="1259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506" name="AutoShape 2" descr="7783C0D7-2580-4C96-9D2F-A818F19D8E1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27302" y="4355690"/>
            <a:ext cx="2498437" cy="132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9" name="AutoShape 5" descr="9D253735-D0EF-477B-B4B6-B8C85F8C839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028506" y="1504335"/>
            <a:ext cx="1624745" cy="1441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34577" y="1449859"/>
            <a:ext cx="1334850" cy="133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515168" cy="1011391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s-ES" sz="4900">
                <a:latin typeface="Arial"/>
                <a:ea typeface="Arial"/>
                <a:cs typeface="Arial"/>
                <a:sym typeface="Arial"/>
              </a:rPr>
              <a:t>CONCLUSIONS</a:t>
            </a:r>
            <a:endParaRPr sz="4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86;p15"/>
          <p:cNvSpPr txBox="1">
            <a:spLocks noGrp="1"/>
          </p:cNvSpPr>
          <p:nvPr>
            <p:ph idx="1"/>
          </p:nvPr>
        </p:nvSpPr>
        <p:spPr>
          <a:xfrm>
            <a:off x="838200" y="1825626"/>
            <a:ext cx="9554497" cy="357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82880" lvl="0" indent="-18288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es-ES" dirty="0" err="1"/>
              <a:t>Continuïtat</a:t>
            </a:r>
            <a:r>
              <a:rPr lang="es-ES" dirty="0"/>
              <a:t> </a:t>
            </a:r>
            <a:r>
              <a:rPr lang="es-ES" dirty="0" err="1"/>
              <a:t>assistencial</a:t>
            </a:r>
            <a:r>
              <a:rPr lang="es-ES" dirty="0"/>
              <a:t> integral de la persona</a:t>
            </a:r>
            <a:endParaRPr dirty="0"/>
          </a:p>
          <a:p>
            <a:pPr marL="182880" lvl="0" indent="-18288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es-ES" dirty="0" err="1"/>
              <a:t>Continuïtat</a:t>
            </a:r>
            <a:r>
              <a:rPr lang="es-ES" dirty="0"/>
              <a:t> </a:t>
            </a:r>
            <a:r>
              <a:rPr lang="es-ES" dirty="0" err="1"/>
              <a:t>assistencial</a:t>
            </a:r>
            <a:r>
              <a:rPr lang="es-ES" dirty="0"/>
              <a:t> de la familia </a:t>
            </a:r>
            <a:endParaRPr dirty="0"/>
          </a:p>
          <a:p>
            <a:pPr marL="182880" lvl="0" indent="-18288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es-ES" dirty="0" err="1"/>
              <a:t>Continuïtat</a:t>
            </a:r>
            <a:r>
              <a:rPr lang="es-ES" dirty="0"/>
              <a:t> </a:t>
            </a:r>
            <a:r>
              <a:rPr lang="es-ES" dirty="0" err="1"/>
              <a:t>comunitària</a:t>
            </a:r>
            <a:r>
              <a:rPr lang="es-ES" dirty="0"/>
              <a:t> en </a:t>
            </a:r>
            <a:r>
              <a:rPr lang="es-ES" dirty="0" err="1"/>
              <a:t>l’entorn</a:t>
            </a:r>
            <a:r>
              <a:rPr lang="es-ES" dirty="0"/>
              <a:t> social</a:t>
            </a:r>
          </a:p>
          <a:p>
            <a:pPr marL="182880" indent="-182880" algn="ctr">
              <a:buClr>
                <a:schemeClr val="dk1"/>
              </a:buClr>
              <a:buSzPts val="1700"/>
            </a:pPr>
            <a:r>
              <a:rPr lang="es-ES" dirty="0" err="1"/>
              <a:t>Atenció</a:t>
            </a:r>
            <a:r>
              <a:rPr lang="es-ES" dirty="0"/>
              <a:t> domiciliaria integrada en </a:t>
            </a:r>
            <a:r>
              <a:rPr lang="es-ES" dirty="0" err="1"/>
              <a:t>l’atenció</a:t>
            </a:r>
            <a:r>
              <a:rPr lang="es-ES" dirty="0"/>
              <a:t> del </a:t>
            </a:r>
            <a:r>
              <a:rPr lang="es-ES" dirty="0" err="1"/>
              <a:t>pacient</a:t>
            </a:r>
            <a:endParaRPr lang="es-ES" dirty="0"/>
          </a:p>
          <a:p>
            <a:pPr marL="182880" lvl="0" indent="-182880" algn="ctr">
              <a:buClr>
                <a:schemeClr val="dk1"/>
              </a:buClr>
              <a:buSzPts val="1700"/>
            </a:pPr>
            <a:r>
              <a:rPr lang="es-ES" dirty="0" err="1"/>
              <a:t>Minimització</a:t>
            </a:r>
            <a:r>
              <a:rPr lang="es-ES" dirty="0"/>
              <a:t> de </a:t>
            </a:r>
            <a:r>
              <a:rPr lang="es-ES" dirty="0" err="1"/>
              <a:t>desplaçaments</a:t>
            </a:r>
            <a:r>
              <a:rPr lang="es-ES" dirty="0"/>
              <a:t> per </a:t>
            </a:r>
            <a:r>
              <a:rPr lang="es-ES" dirty="0" err="1"/>
              <a:t>proves</a:t>
            </a:r>
            <a:r>
              <a:rPr lang="es-ES" dirty="0"/>
              <a:t> </a:t>
            </a:r>
            <a:r>
              <a:rPr lang="es-ES" dirty="0" err="1"/>
              <a:t>específiques</a:t>
            </a:r>
            <a:endParaRPr lang="es-ES" dirty="0"/>
          </a:p>
          <a:p>
            <a:pPr marL="182880" lvl="0" indent="-172084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30"/>
              <a:buChar char="▪"/>
            </a:pPr>
            <a:r>
              <a:rPr lang="es-ES" dirty="0"/>
              <a:t>Consultes </a:t>
            </a:r>
            <a:r>
              <a:rPr lang="es-ES" dirty="0" err="1"/>
              <a:t>intraequip</a:t>
            </a:r>
            <a:r>
              <a:rPr lang="es-ES" dirty="0"/>
              <a:t> </a:t>
            </a:r>
            <a:r>
              <a:rPr lang="es-ES" dirty="0" err="1"/>
              <a:t>amb</a:t>
            </a:r>
            <a:r>
              <a:rPr lang="es-ES" dirty="0"/>
              <a:t> </a:t>
            </a:r>
            <a:r>
              <a:rPr lang="es-ES" dirty="0" err="1"/>
              <a:t>profesionals</a:t>
            </a:r>
            <a:r>
              <a:rPr lang="es-ES" dirty="0"/>
              <a:t> </a:t>
            </a:r>
            <a:r>
              <a:rPr lang="es-ES" dirty="0" err="1"/>
              <a:t>formats</a:t>
            </a:r>
            <a:r>
              <a:rPr lang="es-ES" dirty="0"/>
              <a:t> en </a:t>
            </a:r>
            <a:r>
              <a:rPr lang="es-ES" dirty="0" err="1"/>
              <a:t>àrees</a:t>
            </a:r>
            <a:r>
              <a:rPr lang="es-ES" dirty="0"/>
              <a:t> </a:t>
            </a:r>
            <a:r>
              <a:rPr lang="es-ES" dirty="0" err="1"/>
              <a:t>específiques</a:t>
            </a:r>
            <a:endParaRPr lang="es-ES" dirty="0"/>
          </a:p>
          <a:p>
            <a:pPr marL="182880" indent="-172084" algn="ctr">
              <a:buClr>
                <a:schemeClr val="dk1"/>
              </a:buClr>
              <a:buNone/>
            </a:pPr>
            <a:r>
              <a:rPr lang="es-ES" dirty="0" err="1"/>
              <a:t>Continuïtat</a:t>
            </a:r>
            <a:r>
              <a:rPr lang="es-ES" dirty="0"/>
              <a:t> </a:t>
            </a:r>
            <a:r>
              <a:rPr lang="es-ES" dirty="0" err="1"/>
              <a:t>assistencial</a:t>
            </a:r>
            <a:r>
              <a:rPr lang="es-ES" dirty="0"/>
              <a:t> </a:t>
            </a:r>
            <a:r>
              <a:rPr lang="es-ES" dirty="0" err="1"/>
              <a:t>amb</a:t>
            </a:r>
            <a:r>
              <a:rPr lang="es-ES" dirty="0"/>
              <a:t> </a:t>
            </a:r>
            <a:r>
              <a:rPr lang="es-ES" dirty="0" err="1"/>
              <a:t>especialitzada</a:t>
            </a:r>
            <a:endParaRPr lang="es-ES" dirty="0"/>
          </a:p>
          <a:p>
            <a:pPr marL="182880" lvl="0" indent="-172084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30"/>
              <a:buChar char="▪"/>
            </a:pPr>
            <a:r>
              <a:rPr lang="es-ES" dirty="0" err="1"/>
              <a:t>Satisfacció</a:t>
            </a:r>
            <a:r>
              <a:rPr lang="es-ES" dirty="0"/>
              <a:t> </a:t>
            </a:r>
            <a:r>
              <a:rPr lang="es-ES" dirty="0" err="1"/>
              <a:t>dels</a:t>
            </a:r>
            <a:r>
              <a:rPr lang="es-ES" dirty="0"/>
              <a:t> </a:t>
            </a:r>
            <a:r>
              <a:rPr lang="es-ES" dirty="0" err="1"/>
              <a:t>usuaris</a:t>
            </a:r>
            <a:endParaRPr lang="es-ES" dirty="0"/>
          </a:p>
          <a:p>
            <a:pPr marL="182880" lvl="0" indent="-172084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30"/>
              <a:buChar char="▪"/>
            </a:pPr>
            <a:r>
              <a:rPr lang="es-ES" dirty="0"/>
              <a:t>Autonomía i satisfacción </a:t>
            </a:r>
            <a:r>
              <a:rPr lang="es-ES" dirty="0" err="1"/>
              <a:t>dels</a:t>
            </a:r>
            <a:r>
              <a:rPr lang="es-ES" dirty="0"/>
              <a:t> </a:t>
            </a:r>
            <a:r>
              <a:rPr lang="es-ES"/>
              <a:t>professional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92;p16"/>
          <p:cNvSpPr txBox="1">
            <a:spLocks noGrp="1"/>
          </p:cNvSpPr>
          <p:nvPr>
            <p:ph type="title"/>
          </p:nvPr>
        </p:nvSpPr>
        <p:spPr>
          <a:xfrm>
            <a:off x="806244" y="355294"/>
            <a:ext cx="9554497" cy="1109714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s-ES" dirty="0">
                <a:latin typeface="Arial"/>
                <a:ea typeface="Arial"/>
                <a:cs typeface="Arial"/>
                <a:sym typeface="Arial"/>
              </a:rPr>
              <a:t>BIBLIOGRAFIA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11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577261" y="1538349"/>
            <a:ext cx="1334850" cy="133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93;p16"/>
          <p:cNvSpPr txBox="1">
            <a:spLocks noGrp="1"/>
          </p:cNvSpPr>
          <p:nvPr>
            <p:ph idx="1"/>
          </p:nvPr>
        </p:nvSpPr>
        <p:spPr>
          <a:xfrm>
            <a:off x="828368" y="1707638"/>
            <a:ext cx="9515168" cy="362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182880" lvl="0" indent="-15859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5000"/>
              <a:buChar char="▪"/>
            </a:pPr>
            <a:r>
              <a:rPr lang="es-ES" u="sng" dirty="0">
                <a:solidFill>
                  <a:schemeClr val="hlink"/>
                </a:solidFill>
                <a:hlinkClick r:id="rId3"/>
              </a:rPr>
              <a:t>https://scielo.isciii.es/scielo.php?script=sci_arttext&amp;pid=S1132-12962009000400001</a:t>
            </a:r>
            <a:endParaRPr/>
          </a:p>
          <a:p>
            <a:pPr marL="182880" lvl="0" indent="-158591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Char char="▪"/>
            </a:pPr>
            <a:r>
              <a:rPr lang="es-ES" dirty="0"/>
              <a:t>18. </a:t>
            </a:r>
            <a:r>
              <a:rPr lang="es-ES" dirty="0" err="1"/>
              <a:t>Horrocks</a:t>
            </a:r>
            <a:r>
              <a:rPr lang="es-ES" dirty="0"/>
              <a:t> S, Anderson E, Salisbury C. </a:t>
            </a:r>
            <a:r>
              <a:rPr lang="es-ES" dirty="0" err="1"/>
              <a:t>Systematic</a:t>
            </a:r>
            <a:r>
              <a:rPr lang="es-ES" dirty="0"/>
              <a:t> </a:t>
            </a:r>
            <a:r>
              <a:rPr lang="es-ES" dirty="0" err="1"/>
              <a:t>review</a:t>
            </a:r>
            <a:r>
              <a:rPr lang="es-ES" dirty="0"/>
              <a:t> of </a:t>
            </a:r>
            <a:r>
              <a:rPr lang="es-ES" dirty="0" err="1"/>
              <a:t>whether</a:t>
            </a:r>
            <a:r>
              <a:rPr lang="es-ES" dirty="0"/>
              <a:t> nurse </a:t>
            </a:r>
            <a:r>
              <a:rPr lang="es-ES" dirty="0" err="1"/>
              <a:t>practitioners</a:t>
            </a:r>
            <a:r>
              <a:rPr lang="es-ES" dirty="0"/>
              <a:t> </a:t>
            </a:r>
            <a:r>
              <a:rPr lang="es-ES" dirty="0" err="1"/>
              <a:t>working</a:t>
            </a:r>
            <a:r>
              <a:rPr lang="es-ES" dirty="0"/>
              <a:t> in </a:t>
            </a:r>
            <a:r>
              <a:rPr lang="es-ES" dirty="0" err="1"/>
              <a:t>primary</a:t>
            </a:r>
            <a:r>
              <a:rPr lang="es-ES" dirty="0"/>
              <a:t> </a:t>
            </a:r>
            <a:r>
              <a:rPr lang="es-ES" dirty="0" err="1"/>
              <a:t>care</a:t>
            </a:r>
            <a:r>
              <a:rPr lang="es-ES" dirty="0"/>
              <a:t> can </a:t>
            </a:r>
            <a:r>
              <a:rPr lang="es-ES" dirty="0" err="1"/>
              <a:t>provide</a:t>
            </a:r>
            <a:r>
              <a:rPr lang="es-ES" dirty="0"/>
              <a:t> </a:t>
            </a:r>
            <a:r>
              <a:rPr lang="es-ES" dirty="0" err="1"/>
              <a:t>equivalent</a:t>
            </a:r>
            <a:r>
              <a:rPr lang="es-ES" dirty="0"/>
              <a:t> </a:t>
            </a:r>
            <a:r>
              <a:rPr lang="es-ES" dirty="0" err="1"/>
              <a:t>care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doctors</a:t>
            </a:r>
            <a:r>
              <a:rPr lang="es-ES" dirty="0"/>
              <a:t>. BMJ. 2002; 324: 819-823.        [ Links ]</a:t>
            </a:r>
            <a:endParaRPr/>
          </a:p>
          <a:p>
            <a:pPr marL="182880" lvl="0" indent="-158591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Char char="▪"/>
            </a:pPr>
            <a:r>
              <a:rPr lang="es-ES" dirty="0"/>
              <a:t>19. </a:t>
            </a:r>
            <a:r>
              <a:rPr lang="es-ES" dirty="0" err="1"/>
              <a:t>Buchan</a:t>
            </a:r>
            <a:r>
              <a:rPr lang="es-ES" dirty="0"/>
              <a:t> J &amp; Calman L. </a:t>
            </a:r>
            <a:r>
              <a:rPr lang="es-ES" dirty="0" err="1"/>
              <a:t>Skill-Mix</a:t>
            </a:r>
            <a:r>
              <a:rPr lang="es-ES" dirty="0"/>
              <a:t> and </a:t>
            </a:r>
            <a:r>
              <a:rPr lang="es-ES" dirty="0" err="1"/>
              <a:t>Policy</a:t>
            </a:r>
            <a:r>
              <a:rPr lang="es-ES" dirty="0"/>
              <a:t> </a:t>
            </a:r>
            <a:r>
              <a:rPr lang="es-ES" dirty="0" err="1"/>
              <a:t>Change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Health</a:t>
            </a:r>
            <a:r>
              <a:rPr lang="es-ES" dirty="0"/>
              <a:t> </a:t>
            </a:r>
            <a:r>
              <a:rPr lang="es-ES" dirty="0" err="1"/>
              <a:t>Worforce</a:t>
            </a:r>
            <a:r>
              <a:rPr lang="es-ES" dirty="0"/>
              <a:t>: Nurses in </a:t>
            </a:r>
            <a:r>
              <a:rPr lang="es-ES" dirty="0" err="1"/>
              <a:t>Advanced</a:t>
            </a:r>
            <a:r>
              <a:rPr lang="es-ES" dirty="0"/>
              <a:t> Roles. OCDE </a:t>
            </a:r>
            <a:r>
              <a:rPr lang="es-ES" dirty="0" err="1"/>
              <a:t>Health</a:t>
            </a:r>
            <a:r>
              <a:rPr lang="es-ES" dirty="0"/>
              <a:t> </a:t>
            </a:r>
            <a:r>
              <a:rPr lang="es-ES" dirty="0" err="1"/>
              <a:t>Working</a:t>
            </a:r>
            <a:r>
              <a:rPr lang="es-ES" dirty="0"/>
              <a:t> </a:t>
            </a:r>
            <a:r>
              <a:rPr lang="es-ES" dirty="0" err="1"/>
              <a:t>Papers</a:t>
            </a:r>
            <a:r>
              <a:rPr lang="es-ES" dirty="0"/>
              <a:t> NO. 17. OECD: Paris, 2004. Disponible en: </a:t>
            </a:r>
            <a:r>
              <a:rPr lang="es-ES" u="sng" dirty="0">
                <a:solidFill>
                  <a:schemeClr val="hlink"/>
                </a:solidFill>
                <a:hlinkClick r:id="rId4"/>
              </a:rPr>
              <a:t>http://www.oecd.org/dataoecd/30/28/33857785.pdf</a:t>
            </a:r>
            <a:r>
              <a:rPr lang="es-ES" dirty="0"/>
              <a:t> [Consultado el 27.5.2009].        [ Links ]</a:t>
            </a:r>
            <a:endParaRPr/>
          </a:p>
          <a:p>
            <a:pPr marL="182880" lvl="0" indent="-158591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Char char="▪"/>
            </a:pPr>
            <a:r>
              <a:rPr lang="es-ES" dirty="0"/>
              <a:t>20. </a:t>
            </a:r>
            <a:r>
              <a:rPr lang="es-ES" dirty="0" err="1"/>
              <a:t>Laurant</a:t>
            </a:r>
            <a:r>
              <a:rPr lang="es-ES" dirty="0"/>
              <a:t> M, </a:t>
            </a:r>
            <a:r>
              <a:rPr lang="es-ES" dirty="0" err="1"/>
              <a:t>Reeves</a:t>
            </a:r>
            <a:r>
              <a:rPr lang="es-ES" dirty="0"/>
              <a:t> D, </a:t>
            </a:r>
            <a:r>
              <a:rPr lang="es-ES" dirty="0" err="1"/>
              <a:t>Hermens</a:t>
            </a:r>
            <a:r>
              <a:rPr lang="es-ES" dirty="0"/>
              <a:t> R, et al. </a:t>
            </a:r>
            <a:r>
              <a:rPr lang="es-ES" dirty="0" err="1"/>
              <a:t>Substitution</a:t>
            </a:r>
            <a:r>
              <a:rPr lang="es-ES" dirty="0"/>
              <a:t> of </a:t>
            </a:r>
            <a:r>
              <a:rPr lang="es-ES" dirty="0" err="1"/>
              <a:t>doctors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nurses in </a:t>
            </a:r>
            <a:r>
              <a:rPr lang="es-ES" dirty="0" err="1"/>
              <a:t>primary</a:t>
            </a:r>
            <a:r>
              <a:rPr lang="es-ES" dirty="0"/>
              <a:t> </a:t>
            </a:r>
            <a:r>
              <a:rPr lang="es-ES" dirty="0" err="1"/>
              <a:t>care</a:t>
            </a:r>
            <a:r>
              <a:rPr lang="es-ES" dirty="0"/>
              <a:t>. </a:t>
            </a:r>
            <a:r>
              <a:rPr lang="es-ES" dirty="0" err="1"/>
              <a:t>The</a:t>
            </a:r>
            <a:r>
              <a:rPr lang="es-ES" dirty="0"/>
              <a:t> Cochrane </a:t>
            </a:r>
            <a:r>
              <a:rPr lang="es-ES" dirty="0" err="1"/>
              <a:t>Database</a:t>
            </a:r>
            <a:r>
              <a:rPr lang="es-ES" dirty="0"/>
              <a:t> of </a:t>
            </a:r>
            <a:r>
              <a:rPr lang="es-ES" dirty="0" err="1"/>
              <a:t>Systematic</a:t>
            </a:r>
            <a:r>
              <a:rPr lang="es-ES" dirty="0"/>
              <a:t> </a:t>
            </a:r>
            <a:r>
              <a:rPr lang="es-ES" dirty="0" err="1"/>
              <a:t>Reviews</a:t>
            </a:r>
            <a:r>
              <a:rPr lang="es-ES" dirty="0"/>
              <a:t>. 2005; 2 CD001271.        [ Links ]</a:t>
            </a:r>
            <a:endParaRPr/>
          </a:p>
          <a:p>
            <a:pPr marL="182880" lvl="0" indent="-158591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Char char="▪"/>
            </a:pPr>
            <a:r>
              <a:rPr lang="es-ES" u="sng" dirty="0">
                <a:solidFill>
                  <a:schemeClr val="hlink"/>
                </a:solidFill>
                <a:hlinkClick r:id="rId5"/>
              </a:rPr>
              <a:t>https://www.elsevier.es/es-revista-enfermeria-clinica-35-articulo-formacion-enfermeras-practica-avanzada-perspectiva-S1130862118302122</a:t>
            </a:r>
            <a:endParaRPr/>
          </a:p>
          <a:p>
            <a:pPr marL="182880" lvl="0" indent="-158591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Char char="▪"/>
            </a:pPr>
            <a:r>
              <a:rPr lang="es-ES" u="sng" dirty="0">
                <a:solidFill>
                  <a:schemeClr val="hlink"/>
                </a:solidFill>
                <a:hlinkClick r:id="rId6"/>
              </a:rPr>
              <a:t>https://scielo.isciii.es/scielo.php?script=sci_arttext&amp;pid=S1988-348X2020000100017</a:t>
            </a:r>
            <a:endParaRPr/>
          </a:p>
          <a:p>
            <a:pPr marL="182880" lvl="0" indent="-158591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Char char="▪"/>
            </a:pPr>
            <a:r>
              <a:rPr lang="es-ES" u="sng" dirty="0">
                <a:solidFill>
                  <a:schemeClr val="hlink"/>
                </a:solidFill>
                <a:hlinkClick r:id="rId7"/>
              </a:rPr>
              <a:t>https://uvadoc.uva.es/bitstream/handle/10324/54212/TFG-H2482.pdf?sequence=1&amp;isAllowed=y</a:t>
            </a:r>
            <a:endParaRPr/>
          </a:p>
          <a:p>
            <a:pPr marL="182880" lvl="0" indent="-151034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76500"/>
              <a:buChar char="▪"/>
            </a:pPr>
            <a:r>
              <a:rPr lang="es-ES" u="sng" dirty="0">
                <a:solidFill>
                  <a:schemeClr val="hlink"/>
                </a:solidFill>
                <a:hlinkClick r:id="rId8"/>
              </a:rPr>
              <a:t>https://docusalut.com/handle/20.500.13003/18269</a:t>
            </a:r>
            <a:endParaRPr/>
          </a:p>
          <a:p>
            <a:pPr marL="182880" lvl="0" indent="-151034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76500"/>
              <a:buChar char="▪"/>
            </a:pPr>
            <a:r>
              <a:rPr lang="es-ES" u="sng" dirty="0">
                <a:solidFill>
                  <a:schemeClr val="hlink"/>
                </a:solidFill>
                <a:hlinkClick r:id="rId9"/>
              </a:rPr>
              <a:t>http://www.scielo.org.co/pdf/aqui/v3n1/v3n1a04.pdf</a:t>
            </a:r>
            <a:endParaRPr/>
          </a:p>
          <a:p>
            <a:pPr marL="182880" lvl="0" indent="-151034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76500"/>
              <a:buChar char="▪"/>
            </a:pPr>
            <a:endParaRPr/>
          </a:p>
          <a:p>
            <a:pPr marL="182880" lvl="0" indent="-83026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430811E-F7C5-4EA2-BF1A-DA6D86B595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685" cy="685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A5CF602-C17D-FFAC-D6CD-96E20EE568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853" y="504321"/>
            <a:ext cx="1392467" cy="116456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5B6D2C6-449D-264C-A00E-1A9F471195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601" y="5497423"/>
            <a:ext cx="1373523" cy="81312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286A37C-4010-E7A9-93DD-990715B594B3}"/>
              </a:ext>
            </a:extLst>
          </p:cNvPr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latin typeface="Arial Nova Light" panose="020B0304020202020204" pitchFamily="34" charset="0"/>
              </a:rPr>
              <a:t>I Jornada d’INFERMERIA d’ACEBA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B4E84E7-81BE-2996-0E74-924B5005526F}"/>
              </a:ext>
            </a:extLst>
          </p:cNvPr>
          <p:cNvSpPr txBox="1"/>
          <p:nvPr/>
        </p:nvSpPr>
        <p:spPr>
          <a:xfrm>
            <a:off x="4114801" y="1771139"/>
            <a:ext cx="5658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3200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‘La pràctica infermera: </a:t>
            </a:r>
            <a:r>
              <a:rPr lang="ca-ES" sz="2800" b="1" dirty="0">
                <a:solidFill>
                  <a:srgbClr val="00A5CB"/>
                </a:solidFill>
                <a:latin typeface="Arial Nova Light" panose="020B0304020202020204" pitchFamily="34" charset="0"/>
              </a:rPr>
              <a:t>transformació, rols i reptes de futur</a:t>
            </a:r>
            <a:r>
              <a:rPr lang="ca-ES" sz="2800" dirty="0">
                <a:solidFill>
                  <a:srgbClr val="00A5CB"/>
                </a:solidFill>
                <a:latin typeface="Arial Nova Light" panose="020B0304020202020204" pitchFamily="34" charset="0"/>
              </a:rPr>
              <a:t>’</a:t>
            </a:r>
            <a:endParaRPr lang="ca-ES" sz="3200" dirty="0">
              <a:solidFill>
                <a:srgbClr val="00A5CB"/>
              </a:solidFill>
              <a:latin typeface="Arial Nova Light" panose="020B03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BBB026A-36FE-3FFB-DC1C-B872F1AA792C}"/>
              </a:ext>
            </a:extLst>
          </p:cNvPr>
          <p:cNvSpPr txBox="1"/>
          <p:nvPr/>
        </p:nvSpPr>
        <p:spPr>
          <a:xfrm>
            <a:off x="1809704" y="4557869"/>
            <a:ext cx="46297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ca-ES" sz="5400" b="1" dirty="0">
                <a:latin typeface="Ink Free" panose="03080402000500000000" pitchFamily="66" charset="0"/>
              </a:rPr>
              <a:t>Gràcies</a:t>
            </a:r>
            <a:endParaRPr lang="ca-ES" sz="5400" dirty="0">
              <a:latin typeface="Ink Free" panose="03080402000500000000" pitchFamily="66" charset="0"/>
            </a:endParaRPr>
          </a:p>
        </p:txBody>
      </p:sp>
      <p:pic>
        <p:nvPicPr>
          <p:cNvPr id="8" name="Google Shape;300;g4bdb69a768c4c7ce_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8284" y="2949678"/>
            <a:ext cx="3490452" cy="3741174"/>
          </a:xfrm>
          <a:prstGeom prst="rect">
            <a:avLst/>
          </a:prstGeom>
          <a:noFill/>
          <a:ln w="28575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3161286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1063</Words>
  <Application>Microsoft Office PowerPoint</Application>
  <PresentationFormat>Pantalla panoràmica</PresentationFormat>
  <Paragraphs>143</Paragraphs>
  <Slides>16</Slides>
  <Notes>7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6</vt:i4>
      </vt:variant>
      <vt:variant>
        <vt:lpstr>Tema</vt:lpstr>
      </vt:variant>
      <vt:variant>
        <vt:i4>2</vt:i4>
      </vt:variant>
      <vt:variant>
        <vt:lpstr>Títols de les diapositives</vt:lpstr>
      </vt:variant>
      <vt:variant>
        <vt:i4>16</vt:i4>
      </vt:variant>
    </vt:vector>
  </HeadingPairs>
  <TitlesOfParts>
    <vt:vector size="24" baseType="lpstr">
      <vt:lpstr>Arial</vt:lpstr>
      <vt:lpstr>Arial Nova Light</vt:lpstr>
      <vt:lpstr>Calibri</vt:lpstr>
      <vt:lpstr>Calibri Light</vt:lpstr>
      <vt:lpstr>Ink Free</vt:lpstr>
      <vt:lpstr>Rockwell</vt:lpstr>
      <vt:lpstr>Tema de Office</vt:lpstr>
      <vt:lpstr>Diseño personalizado</vt:lpstr>
      <vt:lpstr>Presentació del PowerPoint</vt:lpstr>
      <vt:lpstr>‘Rols d’infermeria en una ABS rural i dispersa’</vt:lpstr>
      <vt:lpstr>Presentació del PowerPoint</vt:lpstr>
      <vt:lpstr>DIFERENTS ROLS PROFESIONALS EN LES ABS</vt:lpstr>
      <vt:lpstr>COMPETÈNCIES INFERMERES</vt:lpstr>
      <vt:lpstr>ESPECIALITZACIONS DE LES INFERMERES</vt:lpstr>
      <vt:lpstr>ESPECIALITZACIÓ D’INFERMERIA</vt:lpstr>
      <vt:lpstr> NOUS REPTES SOCIALS </vt:lpstr>
      <vt:lpstr>GESTIÓ D’INFERMERIA A ALBERA SALUT</vt:lpstr>
      <vt:lpstr>INFERMERES RURALS</vt:lpstr>
      <vt:lpstr>ROLS INFERMERIA</vt:lpstr>
      <vt:lpstr>REFERENTS D’INFERMERIA</vt:lpstr>
      <vt:lpstr>CIRCUITS COORDINACIÓ</vt:lpstr>
      <vt:lpstr>CONCLUSIONS</vt:lpstr>
      <vt:lpstr>BIBLIOGRAFIA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</dc:creator>
  <cp:lastModifiedBy>auditori</cp:lastModifiedBy>
  <cp:revision>7</cp:revision>
  <dcterms:created xsi:type="dcterms:W3CDTF">2023-04-18T17:13:50Z</dcterms:created>
  <dcterms:modified xsi:type="dcterms:W3CDTF">2023-06-08T10:03:47Z</dcterms:modified>
</cp:coreProperties>
</file>