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tags/tag111.xml" ContentType="application/vnd.openxmlformats-officedocument.presentationml.tags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tags/tag105.xml" ContentType="application/vnd.openxmlformats-officedocument.presentationml.tags+xml"/>
  <Override PartName="/ppt/tags/tag66.xml" ContentType="application/vnd.openxmlformats-officedocument.presentationml.tags+xml"/>
  <Override PartName="/ppt/tags/tag85.xml" ContentType="application/vnd.openxmlformats-officedocument.presentationml.tags+xml"/>
  <Override PartName="/ppt/tags/tag81.xml" ContentType="application/vnd.openxmlformats-officedocument.presentationml.tag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tags/tag93.xml" ContentType="application/vnd.openxmlformats-officedocument.presentationml.tags+xml"/>
  <Override PartName="/ppt/tags/tag32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9.xml" ContentType="application/vnd.openxmlformats-officedocument.presentationml.tags+xml"/>
  <Override PartName="/ppt/tags/tag82.xml" ContentType="application/vnd.openxmlformats-officedocument.presentationml.tags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13.xml" ContentType="application/vnd.openxmlformats-officedocument.presentationml.notesSlide+xml"/>
  <Override PartName="/ppt/tags/tag47.xml" ContentType="application/vnd.openxmlformats-officedocument.presentationml.tags+xml"/>
  <Override PartName="/ppt/notesSlides/notesSlide1.xml" ContentType="application/vnd.openxmlformats-officedocument.presentationml.notesSlide+xml"/>
  <Override PartName="/ppt/tags/tag72.xml" ContentType="application/vnd.openxmlformats-officedocument.presentationml.tags+xml"/>
  <Override PartName="/ppt/tags/tag79.xml" ContentType="application/vnd.openxmlformats-officedocument.presentationml.tags+xml"/>
  <Override PartName="/ppt/embeddings/oleObject13.bin" ContentType="application/vnd.openxmlformats-officedocument.oleObject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charts/chart4.xml" ContentType="application/vnd.openxmlformats-officedocument.drawingml.chart+xml"/>
  <Default Extension="vml" ContentType="application/vnd.openxmlformats-officedocument.vmlDrawing"/>
  <Override PartName="/ppt/tags/tag102.xml" ContentType="application/vnd.openxmlformats-officedocument.presentationml.tags+xml"/>
  <Default Extension="png" ContentType="image/png"/>
  <Override PartName="/ppt/tags/tag94.xml" ContentType="application/vnd.openxmlformats-officedocument.presentationml.tags+xml"/>
  <Override PartName="/ppt/tags/tag112.xml" ContentType="application/vnd.openxmlformats-officedocument.presentationml.tags+xml"/>
  <Override PartName="/ppt/tags/tag7.xml" ContentType="application/vnd.openxmlformats-officedocument.presentationml.tags+xml"/>
  <Override PartName="/ppt/tags/tag37.xml" ContentType="application/vnd.openxmlformats-officedocument.presentationml.tags+xml"/>
  <Override PartName="/ppt/tags/tag65.xml" ContentType="application/vnd.openxmlformats-officedocument.presentationml.tags+xml"/>
  <Override PartName="/ppt/tags/tag96.xml" ContentType="application/vnd.openxmlformats-officedocument.presentationml.tags+xml"/>
  <Override PartName="/ppt/tags/tag113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Override PartName="/ppt/embeddings/oleObject11.bin" ContentType="application/vnd.openxmlformats-officedocument.oleObject"/>
  <Default Extension="bin" ContentType="application/vnd.openxmlformats-officedocument.presentationml.printerSettings"/>
  <Override PartName="/ppt/tags/tag8.xml" ContentType="application/vnd.openxmlformats-officedocument.presentationml.tags+xml"/>
  <Override PartName="/ppt/tags/tag43.xml" ContentType="application/vnd.openxmlformats-officedocument.presentationml.tags+xml"/>
  <Override PartName="/ppt/slides/slide19.xml" ContentType="application/vnd.openxmlformats-officedocument.presentationml.slide+xml"/>
  <Override PartName="/ppt/tags/tag45.xml" ContentType="application/vnd.openxmlformats-officedocument.presentationml.tags+xml"/>
  <Override PartName="/ppt/notesSlides/notesSlide2.xml" ContentType="application/vnd.openxmlformats-officedocument.presentationml.notesSlide+xml"/>
  <Override PartName="/ppt/tags/tag92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87.xml" ContentType="application/vnd.openxmlformats-officedocument.presentationml.tags+xml"/>
  <Override PartName="/ppt/slides/slide2.xml" ContentType="application/vnd.openxmlformats-officedocument.presentationml.slide+xml"/>
  <Override PartName="/ppt/tags/tag44.xml" ContentType="application/vnd.openxmlformats-officedocument.presentationml.tags+xml"/>
  <Override PartName="/ppt/tags/tag73.xml" ContentType="application/vnd.openxmlformats-officedocument.presentationml.tags+xml"/>
  <Override PartName="/ppt/tags/tag52.xml" ContentType="application/vnd.openxmlformats-officedocument.presentationml.tags+xml"/>
  <Override PartName="/ppt/tags/tag69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embeddings/oleObject6.bin" ContentType="application/vnd.openxmlformats-officedocument.oleObject"/>
  <Override PartName="/ppt/tags/tag58.xml" ContentType="application/vnd.openxmlformats-officedocument.presentationml.tags+xml"/>
  <Override PartName="/ppt/notesSlides/notesSlide3.xml" ContentType="application/vnd.openxmlformats-officedocument.presentationml.notesSlide+xml"/>
  <Override PartName="/ppt/tags/tag106.xml" ContentType="application/vnd.openxmlformats-officedocument.presentationml.tags+xml"/>
  <Default Extension="xml" ContentType="application/xml"/>
  <Default Extension="xlsx" ContentType="application/vnd.openxmlformats-officedocument.spreadsheetml.sheet"/>
  <Override PartName="/ppt/slideMasters/slideMaster1.xml" ContentType="application/vnd.openxmlformats-officedocument.presentationml.slideMaster+xml"/>
  <Override PartName="/docProps/custom.xml" ContentType="application/vnd.openxmlformats-officedocument.custom-properties+xml"/>
  <Override PartName="/ppt/tags/tag18.xml" ContentType="application/vnd.openxmlformats-officedocument.presentationml.tags+xml"/>
  <Override PartName="/ppt/tags/tag90.xml" ContentType="application/vnd.openxmlformats-officedocument.presentationml.tags+xml"/>
  <Override PartName="/ppt/embeddings/oleObject5.bin" ContentType="application/vnd.openxmlformats-officedocument.oleObject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tags/tag76.xml" ContentType="application/vnd.openxmlformats-officedocument.presentationml.tags+xml"/>
  <Override PartName="/ppt/tags/tag54.xml" ContentType="application/vnd.openxmlformats-officedocument.presentationml.tags+xml"/>
  <Override PartName="/ppt/tags/tag51.xml" ContentType="application/vnd.openxmlformats-officedocument.presentationml.tags+xml"/>
  <Override PartName="/ppt/tags/tag83.xml" ContentType="application/vnd.openxmlformats-officedocument.presentationml.tags+xml"/>
  <Override PartName="/ppt/tags/tag27.xml" ContentType="application/vnd.openxmlformats-officedocument.presentationml.tags+xml"/>
  <Override PartName="/ppt/embeddings/oleObject7.bin" ContentType="application/vnd.openxmlformats-officedocument.oleObject"/>
  <Override PartName="/ppt/tags/tag10.xml" ContentType="application/vnd.openxmlformats-officedocument.presentationml.tags+xml"/>
  <Override PartName="/ppt/tags/tag95.xml" ContentType="application/vnd.openxmlformats-officedocument.presentationml.tags+xml"/>
  <Override PartName="/ppt/presentation.xml" ContentType="application/vnd.openxmlformats-officedocument.presentationml.presentation.main+xml"/>
  <Override PartName="/ppt/tags/tag61.xml" ContentType="application/vnd.openxmlformats-officedocument.presentationml.tags+xml"/>
  <Override PartName="/ppt/embeddings/oleObject12.bin" ContentType="application/vnd.openxmlformats-officedocument.oleObject"/>
  <Override PartName="/ppt/tags/tag39.xml" ContentType="application/vnd.openxmlformats-officedocument.presentationml.tags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16.xml" ContentType="application/vnd.openxmlformats-officedocument.presentationml.tags+xml"/>
  <Override PartName="/ppt/slideLayouts/slideLayout13.xml" ContentType="application/vnd.openxmlformats-officedocument.presentationml.slideLayout+xml"/>
  <Override PartName="/ppt/tags/tag80.xml" ContentType="application/vnd.openxmlformats-officedocument.presentationml.tags+xml"/>
  <Override PartName="/ppt/tags/tag36.xml" ContentType="application/vnd.openxmlformats-officedocument.presentationml.tags+xml"/>
  <Override PartName="/ppt/slides/slide15.xml" ContentType="application/vnd.openxmlformats-officedocument.presentationml.slide+xml"/>
  <Override PartName="/ppt/tags/tag49.xml" ContentType="application/vnd.openxmlformats-officedocument.presentationml.tags+xml"/>
  <Default Extension="rels" ContentType="application/vnd.openxmlformats-package.relationships+xml"/>
  <Override PartName="/ppt/tags/tag50.xml" ContentType="application/vnd.openxmlformats-officedocument.presentationml.tags+xml"/>
  <Override PartName="/ppt/slides/slide9.xml" ContentType="application/vnd.openxmlformats-officedocument.presentationml.slide+xml"/>
  <Override PartName="/ppt/tags/tag109.xml" ContentType="application/vnd.openxmlformats-officedocument.presentationml.tags+xml"/>
  <Override PartName="/ppt/slides/slide16.xml" ContentType="application/vnd.openxmlformats-officedocument.presentationml.slide+xml"/>
  <Override PartName="/ppt/embeddings/oleObject4.bin" ContentType="application/vnd.openxmlformats-officedocument.oleObject"/>
  <Override PartName="/ppt/tags/tag57.xml" ContentType="application/vnd.openxmlformats-officedocument.presentationml.tags+xml"/>
  <Override PartName="/ppt/slides/slide22.xml" ContentType="application/vnd.openxmlformats-officedocument.presentationml.slide+xml"/>
  <Override PartName="/ppt/notesSlides/notesSlide11.xml" ContentType="application/vnd.openxmlformats-officedocument.presentationml.notesSlide+xml"/>
  <Override PartName="/ppt/tags/tag107.xml" ContentType="application/vnd.openxmlformats-officedocument.presentationml.tags+xml"/>
  <Override PartName="/ppt/tags/tag41.xml" ContentType="application/vnd.openxmlformats-officedocument.presentationml.tags+xml"/>
  <Override PartName="/ppt/tags/tag60.xml" ContentType="application/vnd.openxmlformats-officedocument.presentationml.tags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embeddings/oleObject16.bin" ContentType="application/vnd.openxmlformats-officedocument.oleObject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Layouts/slideLayout9.xml" ContentType="application/vnd.openxmlformats-officedocument.presentationml.slideLayout+xml"/>
  <Override PartName="/ppt/charts/chart3.xml" ContentType="application/vnd.openxmlformats-officedocument.drawingml.chart+xml"/>
  <Override PartName="/ppt/tags/tag88.xml" ContentType="application/vnd.openxmlformats-officedocument.presentationml.tags+xml"/>
  <Override PartName="/ppt/embeddings/oleObject2.bin" ContentType="application/vnd.openxmlformats-officedocument.oleObject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ags/tag68.xml" ContentType="application/vnd.openxmlformats-officedocument.presentationml.tags+xml"/>
  <Override PartName="/ppt/tags/tag110.xml" ContentType="application/vnd.openxmlformats-officedocument.presentationml.tag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tags/tag59.xml" ContentType="application/vnd.openxmlformats-officedocument.presentationml.tags+xml"/>
  <Override PartName="/ppt/notesSlides/notesSlide4.xml" ContentType="application/vnd.openxmlformats-officedocument.presentationml.notesSlide+xml"/>
  <Override PartName="/ppt/tags/tag55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77.xml" ContentType="application/vnd.openxmlformats-officedocument.presentationml.tags+xml"/>
  <Override PartName="/ppt/notesSlides/notesSlide17.xml" ContentType="application/vnd.openxmlformats-officedocument.presentationml.notesSlide+xml"/>
  <Override PartName="/ppt/tags/tag100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3.bin" ContentType="application/vnd.openxmlformats-officedocument.oleObject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embeddings/oleObject10.bin" ContentType="application/vnd.openxmlformats-officedocument.oleObject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tags/tag101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15.bin" ContentType="application/vnd.openxmlformats-officedocument.oleObject"/>
  <Override PartName="/ppt/tags/tag5.xml" ContentType="application/vnd.openxmlformats-officedocument.presentationml.tags+xml"/>
  <Override PartName="/ppt/embeddings/oleObject9.bin" ContentType="application/vnd.openxmlformats-officedocument.oleObject"/>
  <Override PartName="/ppt/tags/tag99.xml" ContentType="application/vnd.openxmlformats-officedocument.presentationml.tags+xml"/>
  <Override PartName="/ppt/tags/tag78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tags/tag63.xml" ContentType="application/vnd.openxmlformats-officedocument.presentationml.tags+xml"/>
  <Override PartName="/ppt/slides/slide12.xml" ContentType="application/vnd.openxmlformats-officedocument.presentationml.slide+xml"/>
  <Override PartName="/ppt/tags/tag67.xml" ContentType="application/vnd.openxmlformats-officedocument.presentationml.tags+xml"/>
  <Override PartName="/ppt/tags/tag2.xml" ContentType="application/vnd.openxmlformats-officedocument.presentationml.tags+xml"/>
  <Override PartName="/ppt/tags/tag108.xml" ContentType="application/vnd.openxmlformats-officedocument.presentationml.tags+xml"/>
  <Default Extension="xls" ContentType="application/vnd.ms-excel"/>
  <Override PartName="/ppt/tags/tag84.xml" ContentType="application/vnd.openxmlformats-officedocument.presentationml.tags+xml"/>
  <Override PartName="/ppt/tags/tag64.xml" ContentType="application/vnd.openxmlformats-officedocument.presentationml.tags+xml"/>
  <Override PartName="/ppt/tags/tag22.xml" ContentType="application/vnd.openxmlformats-officedocument.presentationml.tags+xml"/>
  <Override PartName="/ppt/tags/tag104.xml" ContentType="application/vnd.openxmlformats-officedocument.presentationml.tags+xml"/>
  <Override PartName="/ppt/tags/tag97.xml" ContentType="application/vnd.openxmlformats-officedocument.presentationml.tags+xml"/>
  <Override PartName="/ppt/slideLayouts/slideLayout5.xml" ContentType="application/vnd.openxmlformats-officedocument.presentationml.slideLayout+xml"/>
  <Override PartName="/ppt/tags/tag86.xml" ContentType="application/vnd.openxmlformats-officedocument.presentationml.tags+xml"/>
  <Override PartName="/ppt/tags/tag98.xml" ContentType="application/vnd.openxmlformats-officedocument.presentationml.tags+xml"/>
  <Override PartName="/ppt/tags/tag30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74.xml" ContentType="application/vnd.openxmlformats-officedocument.presentationml.tags+xml"/>
  <Override PartName="/ppt/tags/tag71.xml" ContentType="application/vnd.openxmlformats-officedocument.presentationml.tags+xml"/>
  <Override PartName="/ppt/tags/tag75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ags/tag28.xml" ContentType="application/vnd.openxmlformats-officedocument.presentationml.tags+xml"/>
  <Override PartName="/ppt/tags/tag31.xml" ContentType="application/vnd.openxmlformats-officedocument.presentationml.tags+xml"/>
  <Override PartName="/ppt/slides/slide5.xml" ContentType="application/vnd.openxmlformats-officedocument.presentationml.slide+xml"/>
  <Override PartName="/ppt/tags/tag62.xml" ContentType="application/vnd.openxmlformats-officedocument.presentationml.tags+xml"/>
  <Override PartName="/ppt/slideLayouts/slideLayout7.xml" ContentType="application/vnd.openxmlformats-officedocument.presentationml.slideLayout+xml"/>
  <Override PartName="/ppt/tags/tag103.xml" ContentType="application/vnd.openxmlformats-officedocument.presentationml.tags+xml"/>
  <Override PartName="/ppt/embeddings/oleObject14.bin" ContentType="application/vnd.openxmlformats-officedocument.oleObject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tags/tag26.xml" ContentType="application/vnd.openxmlformats-officedocument.presentationml.tags+xml"/>
  <Override PartName="/ppt/embeddings/oleObject8.bin" ContentType="application/vnd.openxmlformats-officedocument.oleObject"/>
  <Override PartName="/ppt/tags/tag89.xml" ContentType="application/vnd.openxmlformats-officedocument.presentationml.tags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notesSlides/notesSlide20.xml" ContentType="application/vnd.openxmlformats-officedocument.presentationml.notesSlide+xml"/>
  <Override PartName="/ppt/slideLayouts/slideLayout12.xml" ContentType="application/vnd.openxmlformats-officedocument.presentationml.slideLayout+xml"/>
  <Override PartName="/ppt/tags/tag4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>
  <p:sldMasterIdLst>
    <p:sldMasterId id="2147483853" r:id="rId1"/>
  </p:sldMasterIdLst>
  <p:notesMasterIdLst>
    <p:notesMasterId r:id="rId24"/>
  </p:notesMasterIdLst>
  <p:handoutMasterIdLst>
    <p:handoutMasterId r:id="rId25"/>
  </p:handoutMasterIdLst>
  <p:sldIdLst>
    <p:sldId id="880" r:id="rId2"/>
    <p:sldId id="881" r:id="rId3"/>
    <p:sldId id="859" r:id="rId4"/>
    <p:sldId id="858" r:id="rId5"/>
    <p:sldId id="862" r:id="rId6"/>
    <p:sldId id="885" r:id="rId7"/>
    <p:sldId id="886" r:id="rId8"/>
    <p:sldId id="883" r:id="rId9"/>
    <p:sldId id="884" r:id="rId10"/>
    <p:sldId id="887" r:id="rId11"/>
    <p:sldId id="900" r:id="rId12"/>
    <p:sldId id="901" r:id="rId13"/>
    <p:sldId id="895" r:id="rId14"/>
    <p:sldId id="899" r:id="rId15"/>
    <p:sldId id="903" r:id="rId16"/>
    <p:sldId id="904" r:id="rId17"/>
    <p:sldId id="905" r:id="rId18"/>
    <p:sldId id="906" r:id="rId19"/>
    <p:sldId id="907" r:id="rId20"/>
    <p:sldId id="908" r:id="rId21"/>
    <p:sldId id="909" r:id="rId22"/>
    <p:sldId id="910" r:id="rId23"/>
  </p:sldIdLst>
  <p:sldSz cx="8961438" cy="6721475"/>
  <p:notesSz cx="7315200" cy="96012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51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03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54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607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58" algn="l" defTabSz="914303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909" algn="l" defTabSz="914303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61" algn="l" defTabSz="914303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212" algn="l" defTabSz="914303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clrMode="bw" frameSlides="1"/>
  <p:showPr showNarration="1">
    <p:present/>
    <p:sldAll/>
    <p:penClr>
      <a:srgbClr val="FF0000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CCECFF"/>
    <a:srgbClr val="000000"/>
    <a:srgbClr val="0065CC"/>
    <a:srgbClr val="FFFF00"/>
    <a:srgbClr val="DDDDDD"/>
    <a:srgbClr val="91AFFF"/>
    <a:srgbClr val="808080"/>
    <a:srgbClr val="00296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667" autoAdjust="0"/>
    <p:restoredTop sz="99424" autoAdjust="0"/>
  </p:normalViewPr>
  <p:slideViewPr>
    <p:cSldViewPr snapToGrid="0">
      <p:cViewPr varScale="1">
        <p:scale>
          <a:sx n="87" d="100"/>
          <a:sy n="87" d="100"/>
        </p:scale>
        <p:origin x="-112" y="-352"/>
      </p:cViewPr>
      <p:guideLst>
        <p:guide orient="horz" pos="828"/>
        <p:guide pos="2831"/>
      </p:guideLst>
    </p:cSldViewPr>
  </p:slideViewPr>
  <p:outlineViewPr>
    <p:cViewPr>
      <p:scale>
        <a:sx n="33" d="100"/>
        <a:sy n="33" d="100"/>
      </p:scale>
      <p:origin x="0" y="3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0332"/>
    </p:cViewPr>
  </p:sorterViewPr>
  <p:notesViewPr>
    <p:cSldViewPr snapToGrid="0">
      <p:cViewPr>
        <p:scale>
          <a:sx n="90" d="100"/>
          <a:sy n="90" d="100"/>
        </p:scale>
        <p:origin x="-2592" y="276"/>
      </p:cViewPr>
      <p:guideLst>
        <p:guide orient="horz" pos="3024"/>
        <p:guide pos="230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gs" Target="tags/tag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esProps" Target="presProps.xml"/><Relationship Id="rId26" Type="http://schemas.openxmlformats.org/officeDocument/2006/relationships/printerSettings" Target="printerSettings/printerSettings1.bin"/><Relationship Id="rId30" Type="http://schemas.openxmlformats.org/officeDocument/2006/relationships/theme" Target="theme/theme1.xml"/><Relationship Id="rId11" Type="http://schemas.openxmlformats.org/officeDocument/2006/relationships/slide" Target="slides/slide10.xml"/><Relationship Id="rId29" Type="http://schemas.openxmlformats.org/officeDocument/2006/relationships/viewProps" Target="view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1"/>
  <c:chart>
    <c:plotArea>
      <c:layout>
        <c:manualLayout>
          <c:layoutTarget val="inner"/>
          <c:xMode val="edge"/>
          <c:yMode val="edge"/>
          <c:x val="0.00879765085108746"/>
          <c:y val="0.0215860169181639"/>
          <c:w val="0.975336997042885"/>
          <c:h val="0.949074074074074"/>
        </c:manualLayout>
      </c:layout>
      <c:barChart>
        <c:barDir val="bar"/>
        <c:grouping val="clustered"/>
        <c:ser>
          <c:idx val="1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dPt>
            <c:idx val="4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dPt>
          <c:dLbls>
            <c:numFmt formatCode="0%" sourceLinked="0"/>
            <c:txPr>
              <a:bodyPr/>
              <a:lstStyle/>
              <a:p>
                <a:pPr>
                  <a:defRPr lang="es-ES" sz="1600"/>
                </a:pPr>
                <a:endParaRPr lang="es-ES_tradnl"/>
              </a:p>
            </c:txPr>
            <c:showVal val="1"/>
          </c:dLbls>
          <c:val>
            <c:numRef>
              <c:f>Sheet1!$A$1:$A$5</c:f>
              <c:numCache>
                <c:formatCode>""#,##0.0"";""\-""#,##0.0"";""0""</c:formatCode>
                <c:ptCount val="5"/>
                <c:pt idx="0">
                  <c:v>0.31</c:v>
                </c:pt>
                <c:pt idx="1">
                  <c:v>0.28</c:v>
                </c:pt>
                <c:pt idx="2">
                  <c:v>0.28</c:v>
                </c:pt>
                <c:pt idx="3">
                  <c:v>0.21</c:v>
                </c:pt>
                <c:pt idx="4">
                  <c:v>0.2</c:v>
                </c:pt>
              </c:numCache>
            </c:numRef>
          </c:val>
        </c:ser>
        <c:gapWidth val="80"/>
        <c:axId val="362073528"/>
        <c:axId val="219667416"/>
      </c:barChart>
      <c:dateAx>
        <c:axId val="362073528"/>
        <c:scaling>
          <c:orientation val="maxMin"/>
        </c:scaling>
        <c:axPos val="l"/>
        <c:majorTickMark val="none"/>
        <c:tickLblPos val="none"/>
        <c:txPr>
          <a:bodyPr/>
          <a:lstStyle/>
          <a:p>
            <a:pPr>
              <a:defRPr lang="es-ES"/>
            </a:pPr>
            <a:endParaRPr lang="es-ES_tradnl"/>
          </a:p>
        </c:txPr>
        <c:crossAx val="219667416"/>
        <c:crossesAt val="0.0"/>
        <c:lblOffset val="100"/>
        <c:baseTimeUnit val="days"/>
      </c:dateAx>
      <c:valAx>
        <c:axId val="219667416"/>
        <c:scaling>
          <c:orientation val="minMax"/>
          <c:min val="0.0"/>
        </c:scaling>
        <c:delete val="1"/>
        <c:axPos val="t"/>
        <c:numFmt formatCode="&quot;&quot;#,##0.0&quot;&quot;;&quot;&quot;\-&quot;&quot;#,##0.0&quot;&quot;;&quot;&quot;0&quot;&quot;" sourceLinked="1"/>
        <c:tickLblPos val="nextTo"/>
        <c:crossAx val="362073528"/>
        <c:crosses val="autoZero"/>
        <c:crossBetween val="between"/>
        <c:majorUnit val="1.0"/>
      </c:valAx>
    </c:plotArea>
    <c:plotVisOnly val="1"/>
    <c:dispBlanksAs val="gap"/>
  </c:chart>
  <c:txPr>
    <a:bodyPr/>
    <a:lstStyle/>
    <a:p>
      <a:pPr>
        <a:defRPr sz="1800"/>
      </a:pPr>
      <a:endParaRPr lang="es-ES_tradn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1"/>
  <c:chart>
    <c:plotArea>
      <c:layout>
        <c:manualLayout>
          <c:layoutTarget val="inner"/>
          <c:xMode val="edge"/>
          <c:yMode val="edge"/>
          <c:x val="0.00879765085108746"/>
          <c:y val="0.0215860169181639"/>
          <c:w val="0.720515641317806"/>
          <c:h val="0.949074074074074"/>
        </c:manualLayout>
      </c:layout>
      <c:barChart>
        <c:barDir val="bar"/>
        <c:grouping val="clustered"/>
        <c:ser>
          <c:idx val="1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c:spPr>
          <c:dPt>
            <c:idx val="4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dPt>
          <c:dLbls>
            <c:numFmt formatCode="0%" sourceLinked="0"/>
            <c:txPr>
              <a:bodyPr/>
              <a:lstStyle/>
              <a:p>
                <a:pPr>
                  <a:defRPr lang="es-ES" sz="1600"/>
                </a:pPr>
                <a:endParaRPr lang="es-ES_tradnl"/>
              </a:p>
            </c:txPr>
            <c:showVal val="1"/>
          </c:dLbls>
          <c:val>
            <c:numRef>
              <c:f>Sheet1!$A$1:$A$8</c:f>
              <c:numCache>
                <c:formatCode>""#,##0.0"";""\-""#,##0.0"";""0""</c:formatCode>
                <c:ptCount val="8"/>
                <c:pt idx="0">
                  <c:v>0.9</c:v>
                </c:pt>
                <c:pt idx="1">
                  <c:v>0.61</c:v>
                </c:pt>
                <c:pt idx="2">
                  <c:v>0.52</c:v>
                </c:pt>
                <c:pt idx="3">
                  <c:v>0.47</c:v>
                </c:pt>
                <c:pt idx="4">
                  <c:v>0.46</c:v>
                </c:pt>
                <c:pt idx="5">
                  <c:v>0.44</c:v>
                </c:pt>
                <c:pt idx="6">
                  <c:v>0.44</c:v>
                </c:pt>
                <c:pt idx="7">
                  <c:v>0.43</c:v>
                </c:pt>
              </c:numCache>
            </c:numRef>
          </c:val>
        </c:ser>
        <c:gapWidth val="80"/>
        <c:axId val="220166296"/>
        <c:axId val="267907848"/>
      </c:barChart>
      <c:dateAx>
        <c:axId val="220166296"/>
        <c:scaling>
          <c:orientation val="maxMin"/>
        </c:scaling>
        <c:axPos val="l"/>
        <c:majorTickMark val="none"/>
        <c:tickLblPos val="none"/>
        <c:txPr>
          <a:bodyPr/>
          <a:lstStyle/>
          <a:p>
            <a:pPr>
              <a:defRPr lang="es-ES"/>
            </a:pPr>
            <a:endParaRPr lang="es-ES_tradnl"/>
          </a:p>
        </c:txPr>
        <c:crossAx val="267907848"/>
        <c:crossesAt val="0.0"/>
        <c:lblOffset val="100"/>
        <c:baseTimeUnit val="days"/>
      </c:dateAx>
      <c:valAx>
        <c:axId val="267907848"/>
        <c:scaling>
          <c:orientation val="minMax"/>
          <c:min val="0.0"/>
        </c:scaling>
        <c:delete val="1"/>
        <c:axPos val="t"/>
        <c:numFmt formatCode="&quot;&quot;#,##0.0&quot;&quot;;&quot;&quot;\-&quot;&quot;#,##0.0&quot;&quot;;&quot;&quot;0&quot;&quot;" sourceLinked="1"/>
        <c:tickLblPos val="nextTo"/>
        <c:crossAx val="220166296"/>
        <c:crosses val="autoZero"/>
        <c:crossBetween val="between"/>
        <c:majorUnit val="1.0"/>
      </c:valAx>
    </c:plotArea>
    <c:plotVisOnly val="1"/>
    <c:dispBlanksAs val="gap"/>
  </c:chart>
  <c:txPr>
    <a:bodyPr/>
    <a:lstStyle/>
    <a:p>
      <a:pPr>
        <a:defRPr sz="1800"/>
      </a:pPr>
      <a:endParaRPr lang="es-ES_tradn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1"/>
  <c:chart>
    <c:plotArea>
      <c:layout>
        <c:manualLayout>
          <c:layoutTarget val="inner"/>
          <c:xMode val="edge"/>
          <c:yMode val="edge"/>
          <c:x val="0.00879765085108746"/>
          <c:y val="0.0215860169181639"/>
          <c:w val="0.706715948096247"/>
          <c:h val="0.949074074074074"/>
        </c:manualLayout>
      </c:layout>
      <c:barChart>
        <c:barDir val="bar"/>
        <c:grouping val="clustered"/>
        <c:ser>
          <c:idx val="1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lang="es-ES" sz="1600"/>
                </a:pPr>
                <a:endParaRPr lang="es-ES_tradnl"/>
              </a:p>
            </c:txPr>
            <c:showVal val="1"/>
          </c:dLbls>
          <c:val>
            <c:numRef>
              <c:f>Sheet1!$A$1:$A$5</c:f>
              <c:numCache>
                <c:formatCode>""#,##0.0"";""\-""#,##0.0"";""0""</c:formatCode>
                <c:ptCount val="5"/>
                <c:pt idx="0">
                  <c:v>0.82</c:v>
                </c:pt>
                <c:pt idx="1">
                  <c:v>0.82</c:v>
                </c:pt>
                <c:pt idx="2">
                  <c:v>0.74</c:v>
                </c:pt>
                <c:pt idx="3">
                  <c:v>0.72</c:v>
                </c:pt>
                <c:pt idx="4">
                  <c:v>0.72</c:v>
                </c:pt>
              </c:numCache>
            </c:numRef>
          </c:val>
        </c:ser>
        <c:gapWidth val="80"/>
        <c:axId val="401546776"/>
        <c:axId val="392645736"/>
      </c:barChart>
      <c:dateAx>
        <c:axId val="401546776"/>
        <c:scaling>
          <c:orientation val="maxMin"/>
        </c:scaling>
        <c:axPos val="l"/>
        <c:majorTickMark val="none"/>
        <c:tickLblPos val="none"/>
        <c:txPr>
          <a:bodyPr/>
          <a:lstStyle/>
          <a:p>
            <a:pPr>
              <a:defRPr lang="es-ES"/>
            </a:pPr>
            <a:endParaRPr lang="es-ES_tradnl"/>
          </a:p>
        </c:txPr>
        <c:crossAx val="392645736"/>
        <c:crossesAt val="0.0"/>
        <c:lblOffset val="100"/>
        <c:baseTimeUnit val="days"/>
      </c:dateAx>
      <c:valAx>
        <c:axId val="392645736"/>
        <c:scaling>
          <c:orientation val="minMax"/>
          <c:min val="0.0"/>
        </c:scaling>
        <c:delete val="1"/>
        <c:axPos val="t"/>
        <c:numFmt formatCode="&quot;&quot;#,##0.0&quot;&quot;;&quot;&quot;\-&quot;&quot;#,##0.0&quot;&quot;;&quot;&quot;0&quot;&quot;" sourceLinked="1"/>
        <c:tickLblPos val="nextTo"/>
        <c:crossAx val="401546776"/>
        <c:crosses val="autoZero"/>
        <c:crossBetween val="between"/>
        <c:majorUnit val="1.0"/>
      </c:valAx>
    </c:plotArea>
    <c:plotVisOnly val="1"/>
    <c:dispBlanksAs val="gap"/>
  </c:chart>
  <c:txPr>
    <a:bodyPr/>
    <a:lstStyle/>
    <a:p>
      <a:pPr>
        <a:defRPr sz="1800"/>
      </a:pPr>
      <a:endParaRPr lang="es-ES_tradnl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1"/>
  <c:chart>
    <c:plotArea>
      <c:layout>
        <c:manualLayout>
          <c:layoutTarget val="inner"/>
          <c:xMode val="edge"/>
          <c:yMode val="edge"/>
          <c:x val="0.00879765085108746"/>
          <c:y val="0.0215860169181639"/>
          <c:w val="0.720515641317806"/>
          <c:h val="0.949074074074074"/>
        </c:manualLayout>
      </c:layout>
      <c:barChart>
        <c:barDir val="bar"/>
        <c:grouping val="clustered"/>
        <c:ser>
          <c:idx val="1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dPt>
          <c:dLbls>
            <c:numFmt formatCode="0%" sourceLinked="0"/>
            <c:txPr>
              <a:bodyPr/>
              <a:lstStyle/>
              <a:p>
                <a:pPr>
                  <a:defRPr lang="es-ES" sz="1600"/>
                </a:pPr>
                <a:endParaRPr lang="es-ES_tradnl"/>
              </a:p>
            </c:txPr>
            <c:showVal val="1"/>
          </c:dLbls>
          <c:val>
            <c:numRef>
              <c:f>Sheet1!$A$1:$A$8</c:f>
              <c:numCache>
                <c:formatCode>""#,##0.0"";""\-""#,##0.0"";""0""</c:formatCode>
                <c:ptCount val="8"/>
                <c:pt idx="0">
                  <c:v>0.711</c:v>
                </c:pt>
                <c:pt idx="1">
                  <c:v>0.64</c:v>
                </c:pt>
                <c:pt idx="2">
                  <c:v>0.622</c:v>
                </c:pt>
                <c:pt idx="3">
                  <c:v>0.607</c:v>
                </c:pt>
                <c:pt idx="4">
                  <c:v>0.593</c:v>
                </c:pt>
                <c:pt idx="5">
                  <c:v>0.558</c:v>
                </c:pt>
                <c:pt idx="6">
                  <c:v>0.525</c:v>
                </c:pt>
                <c:pt idx="7">
                  <c:v>0.477</c:v>
                </c:pt>
              </c:numCache>
            </c:numRef>
          </c:val>
        </c:ser>
        <c:gapWidth val="80"/>
        <c:axId val="287613464"/>
        <c:axId val="237196584"/>
      </c:barChart>
      <c:dateAx>
        <c:axId val="287613464"/>
        <c:scaling>
          <c:orientation val="maxMin"/>
        </c:scaling>
        <c:axPos val="l"/>
        <c:majorTickMark val="none"/>
        <c:tickLblPos val="none"/>
        <c:txPr>
          <a:bodyPr/>
          <a:lstStyle/>
          <a:p>
            <a:pPr>
              <a:defRPr lang="es-ES"/>
            </a:pPr>
            <a:endParaRPr lang="es-ES_tradnl"/>
          </a:p>
        </c:txPr>
        <c:crossAx val="237196584"/>
        <c:crossesAt val="0.0"/>
        <c:lblOffset val="100"/>
        <c:baseTimeUnit val="days"/>
      </c:dateAx>
      <c:valAx>
        <c:axId val="237196584"/>
        <c:scaling>
          <c:orientation val="minMax"/>
          <c:min val="0.0"/>
        </c:scaling>
        <c:delete val="1"/>
        <c:axPos val="t"/>
        <c:numFmt formatCode="&quot;&quot;#,##0.0&quot;&quot;;&quot;&quot;\-&quot;&quot;#,##0.0&quot;&quot;;&quot;&quot;0&quot;&quot;" sourceLinked="1"/>
        <c:tickLblPos val="nextTo"/>
        <c:crossAx val="287613464"/>
        <c:crosses val="autoZero"/>
        <c:crossBetween val="between"/>
        <c:majorUnit val="1.0"/>
      </c:valAx>
    </c:plotArea>
    <c:plotVisOnly val="1"/>
    <c:dispBlanksAs val="gap"/>
  </c:chart>
  <c:txPr>
    <a:bodyPr/>
    <a:lstStyle/>
    <a:p>
      <a:pPr>
        <a:defRPr sz="1800"/>
      </a:pPr>
      <a:endParaRPr lang="es-ES_tradnl"/>
    </a:p>
  </c:txPr>
  <c:externalData r:id="rId1"/>
</c:chartSpace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893300"/>
            <a:ext cx="307181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3" tIns="46050" rIns="92103" bIns="46050" numCol="1" anchor="b" anchorCtr="0" compatLnSpc="1">
            <a:prstTxWarp prst="textNoShape">
              <a:avLst/>
            </a:prstTxWarp>
          </a:bodyPr>
          <a:lstStyle>
            <a:lvl1pPr>
              <a:buClrTx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7963" y="9893300"/>
            <a:ext cx="30718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3" tIns="46050" rIns="92103" bIns="46050" numCol="1" anchor="b" anchorCtr="0" compatLnSpc="1">
            <a:prstTxWarp prst="textNoShape">
              <a:avLst/>
            </a:prstTxWarp>
          </a:bodyPr>
          <a:lstStyle>
            <a:lvl1pPr algn="r">
              <a:buClrTx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F0E033F-DF65-408B-941A-7F9F366285FE}" type="slidenum">
              <a:rPr lang="en-US" altLang="zh-CN"/>
              <a:pPr>
                <a:defRPr/>
              </a:pPr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7597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2963" y="600075"/>
            <a:ext cx="5635625" cy="4225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93725" y="5159375"/>
            <a:ext cx="6232525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_tradnl" altLang="zh-CN" noProof="0" smtClean="0"/>
              <a:t>Click to edit Master text styles</a:t>
            </a:r>
          </a:p>
          <a:p>
            <a:pPr lvl="1"/>
            <a:r>
              <a:rPr lang="es-ES_tradnl" altLang="zh-CN" noProof="0" smtClean="0"/>
              <a:t>Second level</a:t>
            </a:r>
          </a:p>
          <a:p>
            <a:pPr lvl="2"/>
            <a:r>
              <a:rPr lang="es-ES_tradnl" altLang="zh-CN" noProof="0" smtClean="0"/>
              <a:t>Third level</a:t>
            </a:r>
          </a:p>
          <a:p>
            <a:pPr lvl="3"/>
            <a:r>
              <a:rPr lang="es-ES_tradnl" altLang="zh-CN" noProof="0" smtClean="0"/>
              <a:t>Fourth level</a:t>
            </a:r>
          </a:p>
          <a:p>
            <a:pPr lvl="4"/>
            <a:r>
              <a:rPr lang="es-ES_tradnl" altLang="zh-CN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27800" y="9226550"/>
            <a:ext cx="58102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buClrTx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618FBE5-5DD6-44AB-A2FF-131356F82EFB}" type="slidenum">
              <a:rPr lang="es-ES_tradnl"/>
              <a:pPr>
                <a:defRPr/>
              </a:pPr>
              <a:t>‹Nr.›</a:t>
            </a:fld>
            <a:endParaRPr lang="es-ES_tradnl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788150" y="109538"/>
            <a:ext cx="320675" cy="11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>
                <a:schemeClr val="tx2"/>
              </a:buCl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5717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95255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7463" indent="-115876" algn="l" defTabSz="89525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0006" indent="-180956" algn="l" defTabSz="89525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26993" indent="-125400" algn="l" defTabSz="89525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42867" indent="-114288" algn="l" defTabSz="89525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5758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09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1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12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18FBE5-5DD6-44AB-A2FF-131356F82EFB}" type="slidenum">
              <a:rPr lang="es-ES_tradnl" smtClean="0"/>
              <a:pPr>
                <a:defRPr/>
              </a:pPr>
              <a:t>0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59" indent="-285678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05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789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70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53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35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18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02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762408-397B-45DC-824E-15BD36D0BA5C}" type="slidenum">
              <a:rPr lang="es-ES_tradnl" sz="1200"/>
              <a:pPr eaLnBrk="1" hangingPunct="1"/>
              <a:t>1</a:t>
            </a:fld>
            <a:endParaRPr lang="es-ES_tradnl" sz="1200" dirty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993" y="5157734"/>
            <a:ext cx="6233170" cy="246221"/>
          </a:xfrm>
          <a:noFill/>
        </p:spPr>
        <p:txBody>
          <a:bodyPr/>
          <a:lstStyle/>
          <a:p>
            <a:pPr eaLnBrk="1" hangingPunct="1"/>
            <a:endParaRPr lang="es-ES_tradnl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72B1CED3-7EB5-44F1-88D9-FD7D86C6D72C}" type="slidenum">
              <a:rPr lang="es-ES_tradnl" sz="1200" smtClean="0">
                <a:solidFill>
                  <a:prstClr val="black"/>
                </a:solidFill>
              </a:rPr>
              <a:pPr eaLnBrk="1" hangingPunct="1">
                <a:buClrTx/>
                <a:defRPr/>
              </a:pPr>
              <a:t>2</a:t>
            </a:fld>
            <a:endParaRPr lang="es-ES_tradnl" sz="1200" smtClean="0">
              <a:solidFill>
                <a:prstClr val="black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1223EB5-9C4A-490B-9CE7-9F537FA5D51E}" type="slidenum">
              <a:rPr lang="es-ES_tradnl" sz="1200" smtClean="0">
                <a:solidFill>
                  <a:prstClr val="black"/>
                </a:solidFill>
              </a:rPr>
              <a:pPr eaLnBrk="1" hangingPunct="1">
                <a:buClrTx/>
                <a:defRPr/>
              </a:pPr>
              <a:t>3</a:t>
            </a:fld>
            <a:endParaRPr lang="es-ES_tradnl" sz="1200" smtClean="0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1A969CD1-C69D-4EA0-AFE5-41421D4C400C}" type="slidenum">
              <a:rPr lang="es-ES_tradnl" sz="1200" smtClean="0">
                <a:solidFill>
                  <a:prstClr val="black"/>
                </a:solidFill>
              </a:rPr>
              <a:pPr eaLnBrk="1" hangingPunct="1">
                <a:buClrTx/>
                <a:defRPr/>
              </a:pPr>
              <a:t>4</a:t>
            </a:fld>
            <a:endParaRPr lang="es-ES_tradnl" sz="1200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A5E9610-CD22-465D-9ACB-1EB75A42A9F5}" type="slidenum">
              <a:rPr lang="es-ES_tradnl" sz="1200" smtClean="0">
                <a:solidFill>
                  <a:prstClr val="black"/>
                </a:solidFill>
              </a:rPr>
              <a:pPr eaLnBrk="1" hangingPunct="1">
                <a:buClrTx/>
                <a:defRPr/>
              </a:pPr>
              <a:t>5</a:t>
            </a:fld>
            <a:endParaRPr lang="es-ES_tradnl" sz="1200" smtClean="0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A5E9610-CD22-465D-9ACB-1EB75A42A9F5}" type="slidenum">
              <a:rPr lang="es-ES_tradnl" sz="1200" smtClean="0">
                <a:solidFill>
                  <a:prstClr val="black"/>
                </a:solidFill>
              </a:rPr>
              <a:pPr eaLnBrk="1" hangingPunct="1">
                <a:buClrTx/>
                <a:defRPr/>
              </a:pPr>
              <a:t>6</a:t>
            </a:fld>
            <a:endParaRPr lang="es-ES_tradnl" sz="1200" smtClean="0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34EF9BD0-4348-4030-82D2-F1C532202F8E}" type="slidenum">
              <a:rPr lang="es-ES_tradnl" sz="1200" smtClean="0"/>
              <a:pPr eaLnBrk="1" hangingPunct="1">
                <a:buClrTx/>
                <a:defRPr/>
              </a:pPr>
              <a:t>7</a:t>
            </a:fld>
            <a:endParaRPr lang="es-ES_tradnl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257F038B-415A-4473-B74C-1A3685FA5461}" type="slidenum">
              <a:rPr lang="es-ES_tradnl" sz="1200" smtClean="0"/>
              <a:pPr eaLnBrk="1" hangingPunct="1">
                <a:buClrTx/>
                <a:defRPr/>
              </a:pPr>
              <a:t>8</a:t>
            </a:fld>
            <a:endParaRPr lang="es-ES_tradnl" sz="120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527967" y="9257251"/>
            <a:ext cx="581059" cy="153888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48601" indent="-287924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51694" indent="-230339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12371" indent="-230339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73049" indent="-230339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33726" indent="-230339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2994405" indent="-230339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55081" indent="-230339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915759" indent="-230339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Clr>
                <a:srgbClr val="1F497D"/>
              </a:buClr>
            </a:pPr>
            <a:fld id="{8DD0B908-C70F-4511-897E-D09E3101C8C6}" type="slidenum">
              <a:rPr lang="en-US" sz="1000">
                <a:solidFill>
                  <a:prstClr val="black"/>
                </a:solidFill>
                <a:latin typeface="Times New Roman" pitchFamily="18" charset="0"/>
              </a:rPr>
              <a:pPr eaLnBrk="1" hangingPunct="1">
                <a:buClr>
                  <a:srgbClr val="1F497D"/>
                </a:buClr>
              </a:pPr>
              <a:t>9</a:t>
            </a:fld>
            <a:endParaRPr lang="en-US" sz="10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9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92995" y="5159268"/>
            <a:ext cx="6233170" cy="246221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527800" y="9256713"/>
            <a:ext cx="581025" cy="15398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1F497D"/>
              </a:buClr>
            </a:pPr>
            <a:fld id="{36E47A06-291B-4EF7-B850-179257003FC3}" type="slidenum">
              <a:rPr lang="en-US" sz="1000">
                <a:solidFill>
                  <a:srgbClr val="000000"/>
                </a:solidFill>
                <a:latin typeface="Times New Roman" pitchFamily="-112" charset="0"/>
                <a:ea typeface="Arial" pitchFamily="-112" charset="0"/>
                <a:cs typeface="Arial" pitchFamily="-112" charset="0"/>
              </a:rPr>
              <a:pPr>
                <a:buClr>
                  <a:srgbClr val="1F497D"/>
                </a:buClr>
              </a:pPr>
              <a:t>10</a:t>
            </a:fld>
            <a:endParaRPr lang="en-US" sz="1000">
              <a:solidFill>
                <a:srgbClr val="000000"/>
              </a:solidFill>
              <a:latin typeface="Times New Roman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7411" name="Rectangle 9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noFill/>
          <a:ln>
            <a:solidFill>
              <a:srgbClr val="000000"/>
            </a:solidFill>
          </a:ln>
        </p:spPr>
      </p:sp>
      <p:sp>
        <p:nvSpPr>
          <p:cNvPr id="1741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93725" y="5159375"/>
            <a:ext cx="6232525" cy="246063"/>
          </a:xfrm>
          <a:noFill/>
        </p:spPr>
        <p:txBody>
          <a:bodyPr/>
          <a:lstStyle/>
          <a:p>
            <a:endParaRPr lang="cs-CZ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527800" y="9256713"/>
            <a:ext cx="581025" cy="15398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1F497D"/>
              </a:buClr>
            </a:pPr>
            <a:fld id="{13C0291F-CC0C-45AC-862A-7ED7E215938F}" type="slidenum">
              <a:rPr lang="en-US" sz="1000">
                <a:solidFill>
                  <a:srgbClr val="000000"/>
                </a:solidFill>
                <a:latin typeface="Times New Roman" pitchFamily="-112" charset="0"/>
                <a:ea typeface="Arial" pitchFamily="-112" charset="0"/>
                <a:cs typeface="Arial" pitchFamily="-112" charset="0"/>
              </a:rPr>
              <a:pPr>
                <a:buClr>
                  <a:srgbClr val="1F497D"/>
                </a:buClr>
              </a:pPr>
              <a:t>11</a:t>
            </a:fld>
            <a:endParaRPr lang="en-US" sz="1000">
              <a:solidFill>
                <a:srgbClr val="000000"/>
              </a:solidFill>
              <a:latin typeface="Times New Roman" pitchFamily="-112" charset="0"/>
              <a:ea typeface="Arial" pitchFamily="-112" charset="0"/>
              <a:cs typeface="Arial" pitchFamily="-112" charset="0"/>
            </a:endParaRPr>
          </a:p>
        </p:txBody>
      </p:sp>
      <p:sp>
        <p:nvSpPr>
          <p:cNvPr id="19459" name="Rectangle 9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noFill/>
          <a:ln>
            <a:solidFill>
              <a:srgbClr val="000000"/>
            </a:solidFill>
          </a:ln>
        </p:spPr>
      </p:sp>
      <p:sp>
        <p:nvSpPr>
          <p:cNvPr id="1946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93725" y="5159375"/>
            <a:ext cx="6232525" cy="246063"/>
          </a:xfrm>
          <a:noFill/>
        </p:spPr>
        <p:txBody>
          <a:bodyPr/>
          <a:lstStyle/>
          <a:p>
            <a:endParaRPr lang="cs-CZ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59" indent="-285678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05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789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70" indent="-22854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53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35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18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02" indent="-22854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762408-397B-45DC-824E-15BD36D0BA5C}" type="slidenum">
              <a:rPr lang="es-ES_tradnl" sz="1200"/>
              <a:pPr eaLnBrk="1" hangingPunct="1"/>
              <a:t>12</a:t>
            </a:fld>
            <a:endParaRPr lang="es-ES_tradnl" sz="1200" dirty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993" y="5157734"/>
            <a:ext cx="6233170" cy="246221"/>
          </a:xfrm>
          <a:noFill/>
        </p:spPr>
        <p:txBody>
          <a:bodyPr/>
          <a:lstStyle/>
          <a:p>
            <a:pPr eaLnBrk="1" hangingPunct="1"/>
            <a:endParaRPr lang="es-ES_tradnl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6FD63842-E376-45FA-B175-19A708C82FC2}" type="slidenum">
              <a:rPr lang="es-ES_tradnl" sz="1200" smtClean="0"/>
              <a:pPr eaLnBrk="1" hangingPunct="1">
                <a:buClrTx/>
                <a:defRPr/>
              </a:pPr>
              <a:t>14</a:t>
            </a:fld>
            <a:endParaRPr lang="es-ES_tradnl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FF3F37B-EBD9-40FA-A4E1-C3D986E45237}" type="slidenum">
              <a:rPr lang="es-ES_tradnl" sz="1200" smtClean="0"/>
              <a:pPr eaLnBrk="1" hangingPunct="1">
                <a:buClrTx/>
                <a:defRPr/>
              </a:pPr>
              <a:t>15</a:t>
            </a:fld>
            <a:endParaRPr lang="es-ES_tradnl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AD6DB2D-C691-406C-8313-932CC8AD19DF}" type="slidenum">
              <a:rPr lang="es-ES_tradnl" sz="1200" smtClean="0"/>
              <a:pPr eaLnBrk="1" hangingPunct="1">
                <a:buClrTx/>
                <a:defRPr/>
              </a:pPr>
              <a:t>16</a:t>
            </a:fld>
            <a:endParaRPr lang="es-ES_tradnl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3E4F79FF-9AE7-4D36-8E7E-A17319E9FA44}" type="slidenum">
              <a:rPr lang="es-ES_tradnl" sz="1200" smtClean="0"/>
              <a:pPr eaLnBrk="1" hangingPunct="1">
                <a:buClrTx/>
                <a:defRPr/>
              </a:pPr>
              <a:t>17</a:t>
            </a:fld>
            <a:endParaRPr lang="es-ES_tradnl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5B5034E9-6229-4340-820E-A58C32EA41AD}" type="slidenum">
              <a:rPr lang="es-ES_tradnl" sz="1200" smtClean="0"/>
              <a:pPr eaLnBrk="1" hangingPunct="1">
                <a:buClrTx/>
                <a:defRPr/>
              </a:pPr>
              <a:t>18</a:t>
            </a:fld>
            <a:endParaRPr lang="es-ES_tradnl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7F4F98B9-834C-4C69-AC64-661BFA5D8933}" type="slidenum">
              <a:rPr lang="es-ES_tradnl" sz="1200" smtClean="0"/>
              <a:pPr eaLnBrk="1" hangingPunct="1">
                <a:buClrTx/>
                <a:defRPr/>
              </a:pPr>
              <a:t>19</a:t>
            </a:fld>
            <a:endParaRPr lang="es-ES_tradnl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2450" cy="422433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5157788"/>
            <a:ext cx="6232525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Tx/>
              <a:defRPr/>
            </a:pPr>
            <a:fld id="{8AD6DB2D-C691-406C-8313-932CC8AD19DF}" type="slidenum">
              <a:rPr lang="es-ES_tradnl" sz="1200" smtClean="0"/>
              <a:pPr eaLnBrk="1" hangingPunct="1">
                <a:buClrTx/>
                <a:defRPr/>
              </a:pPr>
              <a:t>20</a:t>
            </a:fld>
            <a:endParaRPr lang="es-ES_tradnl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4550" y="601663"/>
            <a:ext cx="5630863" cy="422433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7" y="5157789"/>
            <a:ext cx="6232524" cy="246062"/>
          </a:xfrm>
          <a:noFill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527962" y="9257251"/>
            <a:ext cx="581059" cy="153888"/>
          </a:xfr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1pPr>
            <a:lvl2pPr marL="750074" indent="-288491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2pPr>
            <a:lvl3pPr marL="1153962" indent="-230793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15545" indent="-230793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4pPr>
            <a:lvl5pPr marL="2077130" indent="-230793" eaLnBrk="0" hangingPunct="0">
              <a:defRPr sz="1500">
                <a:solidFill>
                  <a:schemeClr val="tx1"/>
                </a:solidFill>
                <a:latin typeface="Arial" pitchFamily="34" charset="0"/>
              </a:defRPr>
            </a:lvl5pPr>
            <a:lvl6pPr marL="2538714" indent="-23079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6pPr>
            <a:lvl7pPr marL="3000299" indent="-23079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7pPr>
            <a:lvl8pPr marL="3461883" indent="-23079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8pPr>
            <a:lvl9pPr marL="3923468" indent="-23079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DD0B908-C70F-4511-897E-D09E3101C8C6}" type="slidenum">
              <a:rPr lang="en-US" sz="1000">
                <a:latin typeface="Times New Roman" pitchFamily="18" charset="0"/>
              </a:rPr>
              <a:pPr eaLnBrk="1" hangingPunct="1"/>
              <a:t>21</a:t>
            </a:fld>
            <a:endParaRPr lang="en-US" sz="1000" dirty="0">
              <a:latin typeface="Times New Roman" pitchFamily="18" charset="0"/>
            </a:endParaRPr>
          </a:p>
        </p:txBody>
      </p:sp>
      <p:sp>
        <p:nvSpPr>
          <p:cNvPr id="131075" name="Rectangle 9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797425" cy="35988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92991" y="5159268"/>
            <a:ext cx="6233170" cy="246221"/>
          </a:xfrm>
          <a:noFill/>
          <a:ln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3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Cover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08611" y="5153131"/>
            <a:ext cx="4406040" cy="1120246"/>
          </a:xfrm>
          <a:prstGeom prst="rect">
            <a:avLst/>
          </a:prstGeom>
        </p:spPr>
        <p:txBody>
          <a:bodyPr lIns="89611" tIns="44806" rIns="89611" bIns="44806">
            <a:normAutofit/>
          </a:bodyPr>
          <a:lstStyle>
            <a:lvl1pPr marL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lang="en-US" sz="1800"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sz="1400" dirty="0">
              <a:solidFill>
                <a:srgbClr val="15151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808611" y="4935011"/>
            <a:ext cx="4779434" cy="367486"/>
          </a:xfrm>
        </p:spPr>
        <p:txBody>
          <a:bodyPr anchor="b">
            <a:spAutoFit/>
          </a:bodyPr>
          <a:lstStyle>
            <a:lvl1pPr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8611" y="1662736"/>
            <a:ext cx="4779434" cy="921484"/>
          </a:xfrm>
          <a:prstGeom prst="rect">
            <a:avLst/>
          </a:prstGeom>
        </p:spPr>
        <p:txBody>
          <a:bodyPr anchor="ctr"/>
          <a:lstStyle>
            <a:lvl1pPr>
              <a:defRPr sz="27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808611" y="5302497"/>
            <a:ext cx="4779434" cy="336708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defRPr sz="1600" b="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>
          <a:xfrm>
            <a:off x="3808611" y="5153131"/>
            <a:ext cx="4406040" cy="1120246"/>
          </a:xfrm>
          <a:prstGeom prst="rect">
            <a:avLst/>
          </a:prstGeom>
        </p:spPr>
        <p:txBody>
          <a:bodyPr lIns="89611" tIns="44806" rIns="89611" bIns="44806">
            <a:normAutofit/>
          </a:bodyPr>
          <a:lstStyle>
            <a:lvl1pPr marL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lang="en-US" sz="1800"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sz="1400" dirty="0">
              <a:solidFill>
                <a:srgbClr val="151515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095590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vider Layou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930" y="2506546"/>
            <a:ext cx="7019793" cy="54799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120000"/>
              </a:lnSpc>
              <a:defRPr sz="2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57D5C1-D879-4797-9ADF-B9C2F7D0C993}" type="slidenum">
              <a:rPr lang="es-ES_tradnl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>
                <a:solidFill>
                  <a:srgbClr val="151515">
                    <a:tint val="75000"/>
                  </a:srgbClr>
                </a:solidFill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011810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 bwMode="auto">
          <a:xfrm>
            <a:off x="373393" y="1344295"/>
            <a:ext cx="8214652" cy="465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28696" indent="-228696">
              <a:lnSpc>
                <a:spcPct val="100000"/>
              </a:lnSpc>
              <a:buFont typeface="Arial"/>
              <a:buChar char="•"/>
              <a:defRPr>
                <a:solidFill>
                  <a:srgbClr val="5F5F5F"/>
                </a:solidFill>
              </a:defRPr>
            </a:lvl1pPr>
            <a:lvl2pPr marL="507175" indent="-276924">
              <a:lnSpc>
                <a:spcPct val="100000"/>
              </a:lnSpc>
              <a:buSzPct val="90000"/>
              <a:buFont typeface="Lucida Grande"/>
              <a:buChar char="—"/>
              <a:tabLst/>
              <a:defRPr sz="1400">
                <a:solidFill>
                  <a:srgbClr val="5F5F5F"/>
                </a:solidFill>
              </a:defRPr>
            </a:lvl2pPr>
            <a:lvl3pPr marL="787210" indent="-278480">
              <a:lnSpc>
                <a:spcPct val="100000"/>
              </a:lnSpc>
              <a:buFont typeface="Verdana" pitchFamily="34" charset="0"/>
              <a:buChar char="―"/>
              <a:tabLst/>
              <a:defRPr sz="1400">
                <a:solidFill>
                  <a:srgbClr val="5F5F5F"/>
                </a:solidFill>
              </a:defRPr>
            </a:lvl3pPr>
            <a:lvl4pPr marL="1065689" indent="-278480">
              <a:lnSpc>
                <a:spcPct val="100000"/>
              </a:lnSpc>
              <a:buFont typeface="Verdana" pitchFamily="34" charset="0"/>
              <a:buChar char="—"/>
              <a:tabLst/>
              <a:defRPr sz="1400">
                <a:solidFill>
                  <a:srgbClr val="5F5F5F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1538751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l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1843489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ext only -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 bwMode="auto">
          <a:xfrm>
            <a:off x="448072" y="1344295"/>
            <a:ext cx="8065294" cy="465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defRPr sz="1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Verdana" pitchFamily="34" charset="0"/>
              <a:buChar char="―"/>
              <a:defRPr sz="1400"/>
            </a:lvl3pPr>
            <a:lvl4pPr>
              <a:buFont typeface="Verdana" pitchFamily="34" charset="0"/>
              <a:buChar char="—"/>
              <a:defRPr sz="1400"/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987072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evice +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 bwMode="auto">
          <a:xfrm>
            <a:off x="3733933" y="1717711"/>
            <a:ext cx="4630076" cy="410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2pPr>
              <a:buFont typeface="Arial" pitchFamily="34" charset="0"/>
              <a:buChar char="•"/>
              <a:defRPr sz="1400"/>
            </a:lvl2pPr>
            <a:lvl3pPr>
              <a:buFont typeface="Verdana" pitchFamily="34" charset="0"/>
              <a:buChar char="―"/>
              <a:defRPr sz="1400"/>
            </a:lvl3pPr>
            <a:lvl4pPr>
              <a:buFont typeface="Verdana" pitchFamily="34" charset="0"/>
              <a:buChar char="—"/>
              <a:defRPr sz="14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130688" y="1176258"/>
            <a:ext cx="3960703" cy="4910411"/>
            <a:chOff x="133350" y="1200150"/>
            <a:chExt cx="4041390" cy="5010150"/>
          </a:xfrm>
        </p:grpSpPr>
        <p:pic>
          <p:nvPicPr>
            <p:cNvPr id="8194" name="Picture 2" descr="http://bloomwebdesign.net/myblog/files/2011/12/photoshop-tutorial-iphone-4-graphic-design-icon.jp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350" y="1200150"/>
              <a:ext cx="4041390" cy="5010150"/>
            </a:xfrm>
            <a:prstGeom prst="rect">
              <a:avLst/>
            </a:prstGeom>
            <a:noFill/>
          </p:spPr>
        </p:pic>
        <p:pic>
          <p:nvPicPr>
            <p:cNvPr id="13" name="Picture 2" descr="C:\Users\Angel\Documents\ADA Documents\Dropbox\PUBLICO - Archivos Generales\Tecnologia\Diseño Wireframes\WORK IN PROCESS\IPHONE\032iphone_interacciones_tratamient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115" y="2080243"/>
              <a:ext cx="2025429" cy="2936965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Isosceles Triangle 13"/>
            <p:cNvSpPr/>
            <p:nvPr userDrawn="1"/>
          </p:nvSpPr>
          <p:spPr>
            <a:xfrm rot="10800000">
              <a:off x="2293768" y="2079170"/>
              <a:ext cx="818453" cy="2189017"/>
            </a:xfrm>
            <a:prstGeom prst="triangle">
              <a:avLst>
                <a:gd name="adj" fmla="val 0"/>
              </a:avLst>
            </a:prstGeom>
            <a:solidFill>
              <a:srgbClr val="FFFFFF">
                <a:alpha val="1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5686052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ison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72" y="1504553"/>
            <a:ext cx="3959525" cy="627026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48056" indent="0">
              <a:buNone/>
              <a:defRPr sz="2000" b="1"/>
            </a:lvl2pPr>
            <a:lvl3pPr marL="896112" indent="0">
              <a:buNone/>
              <a:defRPr sz="1800" b="1"/>
            </a:lvl3pPr>
            <a:lvl4pPr marL="1344168" indent="0">
              <a:buNone/>
              <a:defRPr sz="1600" b="1"/>
            </a:lvl4pPr>
            <a:lvl5pPr marL="1792224" indent="0">
              <a:buNone/>
              <a:defRPr sz="1600" b="1"/>
            </a:lvl5pPr>
            <a:lvl6pPr marL="2240280" indent="0">
              <a:buNone/>
              <a:defRPr sz="1600" b="1"/>
            </a:lvl6pPr>
            <a:lvl7pPr marL="2688336" indent="0">
              <a:buNone/>
              <a:defRPr sz="1600" b="1"/>
            </a:lvl7pPr>
            <a:lvl8pPr marL="3136392" indent="0">
              <a:buNone/>
              <a:defRPr sz="1600" b="1"/>
            </a:lvl8pPr>
            <a:lvl9pPr marL="358444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072" y="2131579"/>
            <a:ext cx="3959525" cy="3872628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2287" y="1504553"/>
            <a:ext cx="3961080" cy="627026"/>
          </a:xfr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48056" indent="0">
              <a:buNone/>
              <a:defRPr sz="2000" b="1"/>
            </a:lvl2pPr>
            <a:lvl3pPr marL="896112" indent="0">
              <a:buNone/>
              <a:defRPr sz="1800" b="1"/>
            </a:lvl3pPr>
            <a:lvl4pPr marL="1344168" indent="0">
              <a:buNone/>
              <a:defRPr sz="1600" b="1"/>
            </a:lvl4pPr>
            <a:lvl5pPr marL="1792224" indent="0">
              <a:buNone/>
              <a:defRPr sz="1600" b="1"/>
            </a:lvl5pPr>
            <a:lvl6pPr marL="2240280" indent="0">
              <a:buNone/>
              <a:defRPr sz="1600" b="1"/>
            </a:lvl6pPr>
            <a:lvl7pPr marL="2688336" indent="0">
              <a:buNone/>
              <a:defRPr sz="1600" b="1"/>
            </a:lvl7pPr>
            <a:lvl8pPr marL="3136392" indent="0">
              <a:buNone/>
              <a:defRPr sz="1600" b="1"/>
            </a:lvl8pPr>
            <a:lvl9pPr marL="358444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2287" y="2131579"/>
            <a:ext cx="3961080" cy="3872628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87517276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48072" y="1504553"/>
            <a:ext cx="8065294" cy="627026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48056" indent="0">
              <a:buNone/>
              <a:defRPr sz="2000" b="1"/>
            </a:lvl2pPr>
            <a:lvl3pPr marL="896112" indent="0">
              <a:buNone/>
              <a:defRPr sz="1800" b="1"/>
            </a:lvl3pPr>
            <a:lvl4pPr marL="1344168" indent="0">
              <a:buNone/>
              <a:defRPr sz="1600" b="1"/>
            </a:lvl4pPr>
            <a:lvl5pPr marL="1792224" indent="0">
              <a:buNone/>
              <a:defRPr sz="1600" b="1"/>
            </a:lvl5pPr>
            <a:lvl6pPr marL="2240280" indent="0">
              <a:buNone/>
              <a:defRPr sz="1600" b="1"/>
            </a:lvl6pPr>
            <a:lvl7pPr marL="2688336" indent="0">
              <a:buNone/>
              <a:defRPr sz="1600" b="1"/>
            </a:lvl7pPr>
            <a:lvl8pPr marL="3136392" indent="0">
              <a:buNone/>
              <a:defRPr sz="1600" b="1"/>
            </a:lvl8pPr>
            <a:lvl9pPr marL="358444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3"/>
          </p:nvPr>
        </p:nvSpPr>
        <p:spPr>
          <a:xfrm>
            <a:off x="448072" y="2144966"/>
            <a:ext cx="8065294" cy="390436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  <a:lvl2pPr marL="448056" indent="0">
              <a:buNone/>
              <a:defRPr sz="1200"/>
            </a:lvl2pPr>
            <a:lvl3pPr marL="896112" indent="0">
              <a:buNone/>
              <a:defRPr sz="1000"/>
            </a:lvl3pPr>
            <a:lvl4pPr marL="1344168" indent="0">
              <a:buNone/>
              <a:defRPr sz="900"/>
            </a:lvl4pPr>
            <a:lvl5pPr marL="1792224" indent="0">
              <a:buNone/>
              <a:defRPr sz="900"/>
            </a:lvl5pPr>
            <a:lvl6pPr marL="2240280" indent="0">
              <a:buNone/>
              <a:defRPr sz="900"/>
            </a:lvl6pPr>
            <a:lvl7pPr marL="2688336" indent="0">
              <a:buNone/>
              <a:defRPr sz="900"/>
            </a:lvl7pPr>
            <a:lvl8pPr marL="3136392" indent="0">
              <a:buNone/>
              <a:defRPr sz="900"/>
            </a:lvl8pPr>
            <a:lvl9pPr marL="358444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821465" y="3883519"/>
            <a:ext cx="7467865" cy="194175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429527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wo Conten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072" y="1568345"/>
            <a:ext cx="8065294" cy="216580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072" y="3808836"/>
            <a:ext cx="8065294" cy="2195371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Title Placeholder 10"/>
          <p:cNvSpPr>
            <a:spLocks noGrp="1"/>
          </p:cNvSpPr>
          <p:nvPr>
            <p:ph type="title"/>
          </p:nvPr>
        </p:nvSpPr>
        <p:spPr>
          <a:xfrm>
            <a:off x="373393" y="461282"/>
            <a:ext cx="8214652" cy="429041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542927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582A-3778-42D5-BAEB-934FE525309E}" type="slidenum">
              <a:rPr lang="es-ES_tradnl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>
                <a:solidFill>
                  <a:srgbClr val="151515">
                    <a:tint val="75000"/>
                  </a:srgbClr>
                </a:solidFill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255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 userDrawn="1"/>
        </p:nvSpPr>
        <p:spPr>
          <a:xfrm>
            <a:off x="3808611" y="5153131"/>
            <a:ext cx="4406040" cy="1120246"/>
          </a:xfrm>
          <a:prstGeom prst="rect">
            <a:avLst/>
          </a:prstGeom>
        </p:spPr>
        <p:txBody>
          <a:bodyPr lIns="89611" tIns="44806" rIns="89611" bIns="44806">
            <a:normAutofit/>
          </a:bodyPr>
          <a:lstStyle>
            <a:lvl1pPr marL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lang="en-US" sz="1800"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sz="1400" dirty="0">
              <a:solidFill>
                <a:srgbClr val="15151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808611" y="5056276"/>
            <a:ext cx="4779434" cy="246221"/>
          </a:xfrm>
        </p:spPr>
        <p:txBody>
          <a:bodyPr anchor="b">
            <a:spAutoFit/>
          </a:bodyPr>
          <a:lstStyle>
            <a:lvl1pPr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08611" y="1707981"/>
            <a:ext cx="4779434" cy="830997"/>
          </a:xfrm>
          <a:prstGeom prst="rect">
            <a:avLst/>
          </a:prstGeom>
        </p:spPr>
        <p:txBody>
          <a:bodyPr anchor="ctr"/>
          <a:lstStyle>
            <a:lvl1pPr>
              <a:defRPr sz="2700" baseline="0"/>
            </a:lvl1pPr>
          </a:lstStyle>
          <a:p>
            <a:r>
              <a:rPr lang="es-ES_tradnl" dirty="0" smtClean="0"/>
              <a:t>La revolución móvil para la práctica clínica diaria</a:t>
            </a:r>
            <a:endParaRPr lang="en-US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808611" y="5302497"/>
            <a:ext cx="4779434" cy="246221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defRPr sz="1600" b="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92953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72108" y="3099734"/>
            <a:ext cx="7617222" cy="42904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44216" y="3808836"/>
            <a:ext cx="6273007" cy="17177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8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6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4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lIns="89611" tIns="44806" rIns="89611" bIns="44806"/>
          <a:lstStyle/>
          <a:p>
            <a:endParaRPr lang="es-ES">
              <a:solidFill>
                <a:srgbClr val="151515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dirty="0" smtClean="0"/>
              <a:t>Cuadro </a:t>
            </a:r>
            <a:fld id="{5D29F8DB-91C7-4110-8F51-B1F9FBAF2CDC}" type="slidenum">
              <a:rPr lang="es-ES" smtClean="0">
                <a:solidFill>
                  <a:srgbClr val="151515">
                    <a:tint val="75000"/>
                  </a:srgbClr>
                </a:solidFill>
              </a:rPr>
              <a:pPr/>
              <a:t>‹Nr.›</a:t>
            </a:fld>
            <a:endParaRPr lang="es-ES" dirty="0">
              <a:solidFill>
                <a:srgbClr val="15151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496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dirty="0" smtClean="0"/>
              <a:t> Cuadro </a:t>
            </a:r>
            <a:fld id="{C2D823C2-99CE-4E66-A7B3-9F42DA5B36D0}" type="slidenum">
              <a:rPr lang="es-ES_tradnl" smtClean="0"/>
              <a:pPr>
                <a:defRPr/>
              </a:pPr>
              <a:t>‹Nr.›</a:t>
            </a:fld>
            <a:r>
              <a:rPr lang="es-ES_tradnl" dirty="0" smtClean="0"/>
              <a:t> </a:t>
            </a:r>
            <a:endParaRPr lang="es-ES_tradnl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31683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8072" y="1344295"/>
            <a:ext cx="8065294" cy="465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1" tIns="44806" rIns="89611" bIns="448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3311" y="6323166"/>
            <a:ext cx="2091002" cy="357856"/>
          </a:xfrm>
          <a:prstGeom prst="rect">
            <a:avLst/>
          </a:prstGeom>
        </p:spPr>
        <p:txBody>
          <a:bodyPr vert="horz" lIns="89611" tIns="44806" rIns="89611" bIns="4480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1957D5C1-D879-4797-9ADF-B9C2F7D0C993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‹Nr.›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2018" y="6348060"/>
            <a:ext cx="8737402" cy="1556"/>
          </a:xfrm>
          <a:prstGeom prst="line">
            <a:avLst/>
          </a:prstGeom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82" name="Title Placeholder 10"/>
          <p:cNvSpPr>
            <a:spLocks noGrp="1"/>
          </p:cNvSpPr>
          <p:nvPr>
            <p:ph type="title"/>
          </p:nvPr>
        </p:nvSpPr>
        <p:spPr bwMode="auto">
          <a:xfrm>
            <a:off x="373393" y="460932"/>
            <a:ext cx="8214652" cy="42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11" tIns="44806" rIns="89611" bIns="44806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" name="6 Imagen" descr="logo_IDoctus_azul_sinfondopq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84450" y="6337760"/>
            <a:ext cx="1010409" cy="416907"/>
          </a:xfrm>
          <a:prstGeom prst="rect">
            <a:avLst/>
          </a:prstGeom>
        </p:spPr>
      </p:pic>
      <p:sp>
        <p:nvSpPr>
          <p:cNvPr id="11" name="Footer Placeholder 3"/>
          <p:cNvSpPr txBox="1">
            <a:spLocks/>
          </p:cNvSpPr>
          <p:nvPr/>
        </p:nvSpPr>
        <p:spPr>
          <a:xfrm>
            <a:off x="0" y="6325991"/>
            <a:ext cx="8961438" cy="359108"/>
          </a:xfrm>
          <a:prstGeom prst="rect">
            <a:avLst/>
          </a:prstGeom>
        </p:spPr>
        <p:txBody>
          <a:bodyPr lIns="89611" tIns="44806" rIns="89611" bIns="44806"/>
          <a:lstStyle/>
          <a:p>
            <a:pPr algn="ctr" defTabSz="896112">
              <a:defRPr/>
            </a:pPr>
            <a:r>
              <a:rPr lang="en-US" sz="700" dirty="0" smtClean="0">
                <a:solidFill>
                  <a:prstClr val="white">
                    <a:lumMod val="65000"/>
                  </a:prstClr>
                </a:solidFill>
                <a:latin typeface="Verdana"/>
              </a:rPr>
              <a:t>© 2012 iDoctus ©. All Rights Reserved.</a:t>
            </a:r>
            <a:br>
              <a:rPr lang="en-US" sz="700" dirty="0" smtClean="0">
                <a:solidFill>
                  <a:prstClr val="white">
                    <a:lumMod val="65000"/>
                  </a:prstClr>
                </a:solidFill>
                <a:latin typeface="Verdana"/>
              </a:rPr>
            </a:br>
            <a:r>
              <a:rPr lang="en-US" sz="700" dirty="0" smtClean="0">
                <a:solidFill>
                  <a:prstClr val="white">
                    <a:lumMod val="65000"/>
                  </a:prstClr>
                </a:solidFill>
                <a:latin typeface="Verdana"/>
              </a:rPr>
              <a:t>To learn more about iDoctus, please visit us at www.iDoctus.com </a:t>
            </a:r>
            <a:endParaRPr lang="en-US" sz="700" dirty="0">
              <a:solidFill>
                <a:prstClr val="white">
                  <a:lumMod val="6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8836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p:transition>
    <p:wipe dir="r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kern="1200">
          <a:solidFill>
            <a:schemeClr val="bg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5pPr>
      <a:lvl6pPr marL="448056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8EB4E3"/>
          </a:solidFill>
          <a:latin typeface="Verdana" pitchFamily="34" charset="0"/>
        </a:defRPr>
      </a:lvl6pPr>
      <a:lvl7pPr marL="896112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8EB4E3"/>
          </a:solidFill>
          <a:latin typeface="Verdana" pitchFamily="34" charset="0"/>
        </a:defRPr>
      </a:lvl7pPr>
      <a:lvl8pPr marL="1344168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8EB4E3"/>
          </a:solidFill>
          <a:latin typeface="Verdana" pitchFamily="34" charset="0"/>
        </a:defRPr>
      </a:lvl8pPr>
      <a:lvl9pPr marL="1792224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8EB4E3"/>
          </a:solidFill>
          <a:latin typeface="Verdana" pitchFamily="34" charset="0"/>
        </a:defRPr>
      </a:lvl9pPr>
    </p:titleStyle>
    <p:bodyStyle>
      <a:lvl1pPr marL="336042" indent="-336042" algn="l" rtl="0" eaLnBrk="1" fontAlgn="base" hangingPunct="1">
        <a:spcBef>
          <a:spcPts val="588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228696" indent="-228696" algn="l" defTabSz="345377" rtl="0" eaLnBrk="1" fontAlgn="base" hangingPunct="1">
        <a:spcBef>
          <a:spcPts val="588"/>
        </a:spcBef>
        <a:spcAft>
          <a:spcPct val="0"/>
        </a:spcAft>
        <a:buFont typeface="Arial" charset="0"/>
        <a:buChar char="•"/>
        <a:defRPr sz="1400" kern="1200">
          <a:solidFill>
            <a:srgbClr val="5F5F5F"/>
          </a:solidFill>
          <a:latin typeface="Verdana" pitchFamily="34" charset="0"/>
          <a:ea typeface="+mn-ea"/>
          <a:cs typeface="+mn-cs"/>
        </a:defRPr>
      </a:lvl2pPr>
      <a:lvl3pPr marL="396717" indent="217805" algn="l" rtl="0" eaLnBrk="1" fontAlgn="base" hangingPunct="1">
        <a:spcBef>
          <a:spcPts val="588"/>
        </a:spcBef>
        <a:spcAft>
          <a:spcPct val="0"/>
        </a:spcAft>
        <a:buSzPct val="90000"/>
        <a:buFont typeface="Verdana" pitchFamily="34" charset="0"/>
        <a:buChar char="—"/>
        <a:defRPr sz="1400" kern="1200">
          <a:solidFill>
            <a:srgbClr val="5F5F5F"/>
          </a:solidFill>
          <a:latin typeface="Verdana" pitchFamily="34" charset="0"/>
          <a:ea typeface="+mn-ea"/>
          <a:cs typeface="+mn-cs"/>
        </a:defRPr>
      </a:lvl3pPr>
      <a:lvl4pPr marL="1011238" indent="219361" algn="l" rtl="0" eaLnBrk="1" fontAlgn="base" hangingPunct="1">
        <a:spcBef>
          <a:spcPts val="588"/>
        </a:spcBef>
        <a:spcAft>
          <a:spcPct val="0"/>
        </a:spcAft>
        <a:buSzPct val="90000"/>
        <a:buFont typeface="Verdana" pitchFamily="34" charset="0"/>
        <a:buChar char="―"/>
        <a:defRPr sz="1400" kern="1200">
          <a:solidFill>
            <a:srgbClr val="5F5F5F"/>
          </a:solidFill>
          <a:latin typeface="Verdana" pitchFamily="34" charset="0"/>
          <a:ea typeface="+mn-ea"/>
          <a:cs typeface="+mn-cs"/>
        </a:defRPr>
      </a:lvl4pPr>
      <a:lvl5pPr marL="1745552" indent="-224028" algn="l" rtl="0" eaLnBrk="1" fontAlgn="base" hangingPunct="1">
        <a:lnSpc>
          <a:spcPts val="2058"/>
        </a:lnSpc>
        <a:spcBef>
          <a:spcPct val="20000"/>
        </a:spcBef>
        <a:spcAft>
          <a:spcPct val="0"/>
        </a:spcAft>
        <a:buSzPct val="90000"/>
        <a:buFont typeface="Verdana" pitchFamily="34" charset="0"/>
        <a:buChar char="―"/>
        <a:defRPr sz="1400" kern="1200">
          <a:solidFill>
            <a:srgbClr val="5F5F5F"/>
          </a:solidFill>
          <a:latin typeface="Verdana" pitchFamily="34" charset="0"/>
          <a:ea typeface="+mn-ea"/>
          <a:cs typeface="+mn-cs"/>
        </a:defRPr>
      </a:lvl5pPr>
      <a:lvl6pPr marL="2464308" indent="-224028" algn="l" defTabSz="8961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364" indent="-224028" algn="l" defTabSz="8961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indent="-224028" algn="l" defTabSz="8961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8476" indent="-224028" algn="l" defTabSz="8961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8056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24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0280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8336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6392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4448" algn="l" defTabSz="8961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4" Type="http://schemas.openxmlformats.org/officeDocument/2006/relationships/tags" Target="../tags/tag4.xml"/><Relationship Id="rId10" Type="http://schemas.openxmlformats.org/officeDocument/2006/relationships/image" Target="../media/image10.png"/><Relationship Id="rId5" Type="http://schemas.openxmlformats.org/officeDocument/2006/relationships/slideLayout" Target="../slideLayouts/slideLayout10.xml"/><Relationship Id="rId7" Type="http://schemas.openxmlformats.org/officeDocument/2006/relationships/oleObject" Target="../embeddings/oleObject1.bin"/><Relationship Id="rId11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Relationship Id="rId9" Type="http://schemas.openxmlformats.org/officeDocument/2006/relationships/image" Target="../media/image9.png"/><Relationship Id="rId3" Type="http://schemas.openxmlformats.org/officeDocument/2006/relationships/tags" Target="../tags/tag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Hoja_de_Microsoft_Excel_97_-_20041.xls"/><Relationship Id="rId4" Type="http://schemas.openxmlformats.org/officeDocument/2006/relationships/tags" Target="../tags/tag7.xml"/><Relationship Id="rId10" Type="http://schemas.openxmlformats.org/officeDocument/2006/relationships/image" Target="../media/image14.png"/><Relationship Id="rId5" Type="http://schemas.openxmlformats.org/officeDocument/2006/relationships/slideLayout" Target="../slideLayouts/slideLayout10.xml"/><Relationship Id="rId7" Type="http://schemas.openxmlformats.org/officeDocument/2006/relationships/oleObject" Target="../embeddings/oleObject2.bin"/><Relationship Id="rId11" Type="http://schemas.openxmlformats.org/officeDocument/2006/relationships/image" Target="../media/image15.png"/><Relationship Id="rId1" Type="http://schemas.openxmlformats.org/officeDocument/2006/relationships/vmlDrawing" Target="../drawings/vmlDrawing2.vml"/><Relationship Id="rId2" Type="http://schemas.openxmlformats.org/officeDocument/2006/relationships/tags" Target="../tags/tag5.xml"/><Relationship Id="rId9" Type="http://schemas.openxmlformats.org/officeDocument/2006/relationships/image" Target="../media/image13.jpeg"/><Relationship Id="rId3" Type="http://schemas.openxmlformats.org/officeDocument/2006/relationships/tags" Target="../tags/tag6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4" Type="http://schemas.openxmlformats.org/officeDocument/2006/relationships/tags" Target="../tags/tag10.xml"/><Relationship Id="rId10" Type="http://schemas.openxmlformats.org/officeDocument/2006/relationships/image" Target="../media/image15.png"/><Relationship Id="rId5" Type="http://schemas.openxmlformats.org/officeDocument/2006/relationships/slideLayout" Target="../slideLayouts/slideLayout10.xml"/><Relationship Id="rId7" Type="http://schemas.openxmlformats.org/officeDocument/2006/relationships/oleObject" Target="../embeddings/oleObject3.bin"/><Relationship Id="rId1" Type="http://schemas.openxmlformats.org/officeDocument/2006/relationships/vmlDrawing" Target="../drawings/vmlDrawing3.vml"/><Relationship Id="rId2" Type="http://schemas.openxmlformats.org/officeDocument/2006/relationships/tags" Target="../tags/tag8.xml"/><Relationship Id="rId9" Type="http://schemas.openxmlformats.org/officeDocument/2006/relationships/image" Target="../media/image17.png"/><Relationship Id="rId3" Type="http://schemas.openxmlformats.org/officeDocument/2006/relationships/tags" Target="../tags/tag9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7" Type="http://schemas.openxmlformats.org/officeDocument/2006/relationships/oleObject" Target="../embeddings/oleObject4.bin"/><Relationship Id="rId11" Type="http://schemas.openxmlformats.org/officeDocument/2006/relationships/image" Target="../media/image21.png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5.xml"/><Relationship Id="rId8" Type="http://schemas.openxmlformats.org/officeDocument/2006/relationships/image" Target="../media/image18.png"/><Relationship Id="rId13" Type="http://schemas.openxmlformats.org/officeDocument/2006/relationships/image" Target="../media/image15.png"/><Relationship Id="rId10" Type="http://schemas.openxmlformats.org/officeDocument/2006/relationships/image" Target="../media/image20.jpeg"/><Relationship Id="rId5" Type="http://schemas.openxmlformats.org/officeDocument/2006/relationships/slideLayout" Target="../slideLayouts/slideLayout10.xml"/><Relationship Id="rId12" Type="http://schemas.openxmlformats.org/officeDocument/2006/relationships/image" Target="../media/image22.png"/><Relationship Id="rId2" Type="http://schemas.openxmlformats.org/officeDocument/2006/relationships/tags" Target="../tags/tag11.xml"/><Relationship Id="rId9" Type="http://schemas.openxmlformats.org/officeDocument/2006/relationships/image" Target="../media/image19.png"/><Relationship Id="rId3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4" Type="http://schemas.openxmlformats.org/officeDocument/2006/relationships/tags" Target="../tags/tag16.xml"/><Relationship Id="rId10" Type="http://schemas.openxmlformats.org/officeDocument/2006/relationships/image" Target="../media/image20.jpeg"/><Relationship Id="rId5" Type="http://schemas.openxmlformats.org/officeDocument/2006/relationships/slideLayout" Target="../slideLayouts/slideLayout10.xml"/><Relationship Id="rId7" Type="http://schemas.openxmlformats.org/officeDocument/2006/relationships/oleObject" Target="../embeddings/oleObject5.bin"/><Relationship Id="rId11" Type="http://schemas.openxmlformats.org/officeDocument/2006/relationships/image" Target="../media/image15.png"/><Relationship Id="rId1" Type="http://schemas.openxmlformats.org/officeDocument/2006/relationships/vmlDrawing" Target="../drawings/vmlDrawing5.vml"/><Relationship Id="rId2" Type="http://schemas.openxmlformats.org/officeDocument/2006/relationships/tags" Target="../tags/tag14.xml"/><Relationship Id="rId9" Type="http://schemas.openxmlformats.org/officeDocument/2006/relationships/image" Target="../media/image19.png"/><Relationship Id="rId3" Type="http://schemas.openxmlformats.org/officeDocument/2006/relationships/tags" Target="../tags/tag15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4" Type="http://schemas.openxmlformats.org/officeDocument/2006/relationships/tags" Target="../tags/tag19.xml"/><Relationship Id="rId10" Type="http://schemas.openxmlformats.org/officeDocument/2006/relationships/image" Target="../media/image20.jpeg"/><Relationship Id="rId5" Type="http://schemas.openxmlformats.org/officeDocument/2006/relationships/slideLayout" Target="../slideLayouts/slideLayout10.xml"/><Relationship Id="rId7" Type="http://schemas.openxmlformats.org/officeDocument/2006/relationships/oleObject" Target="../embeddings/oleObject6.bin"/><Relationship Id="rId11" Type="http://schemas.openxmlformats.org/officeDocument/2006/relationships/image" Target="../media/image15.png"/><Relationship Id="rId1" Type="http://schemas.openxmlformats.org/officeDocument/2006/relationships/vmlDrawing" Target="../drawings/vmlDrawing6.vml"/><Relationship Id="rId2" Type="http://schemas.openxmlformats.org/officeDocument/2006/relationships/tags" Target="../tags/tag17.xml"/><Relationship Id="rId9" Type="http://schemas.openxmlformats.org/officeDocument/2006/relationships/image" Target="../media/image19.png"/><Relationship Id="rId3" Type="http://schemas.openxmlformats.org/officeDocument/2006/relationships/tags" Target="../tags/tag1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1" Type="http://schemas.openxmlformats.org/officeDocument/2006/relationships/vmlDrawing" Target="../drawings/vmlDrawing7.vml"/><Relationship Id="rId24" Type="http://schemas.openxmlformats.org/officeDocument/2006/relationships/chart" Target="../charts/chart1.xml"/><Relationship Id="rId25" Type="http://schemas.openxmlformats.org/officeDocument/2006/relationships/chart" Target="../charts/chart2.xml"/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0" Type="http://schemas.openxmlformats.org/officeDocument/2006/relationships/tags" Target="../tags/tag28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9" Type="http://schemas.openxmlformats.org/officeDocument/2006/relationships/tags" Target="../tags/tag27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14" Type="http://schemas.openxmlformats.org/officeDocument/2006/relationships/tags" Target="../tags/tag32.xml"/><Relationship Id="rId23" Type="http://schemas.openxmlformats.org/officeDocument/2006/relationships/oleObject" Target="../embeddings/oleObject7.bin"/><Relationship Id="rId4" Type="http://schemas.openxmlformats.org/officeDocument/2006/relationships/tags" Target="../tags/tag22.xml"/><Relationship Id="rId26" Type="http://schemas.openxmlformats.org/officeDocument/2006/relationships/image" Target="../media/image23.png"/><Relationship Id="rId11" Type="http://schemas.openxmlformats.org/officeDocument/2006/relationships/tags" Target="../tags/tag29.xml"/><Relationship Id="rId6" Type="http://schemas.openxmlformats.org/officeDocument/2006/relationships/tags" Target="../tags/tag24.xml"/><Relationship Id="rId16" Type="http://schemas.openxmlformats.org/officeDocument/2006/relationships/tags" Target="../tags/tag34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19" Type="http://schemas.openxmlformats.org/officeDocument/2006/relationships/tags" Target="../tags/tag37.xml"/><Relationship Id="rId20" Type="http://schemas.openxmlformats.org/officeDocument/2006/relationships/tags" Target="../tags/tag38.xml"/><Relationship Id="rId22" Type="http://schemas.openxmlformats.org/officeDocument/2006/relationships/notesSlide" Target="../notesSlides/notesSlide8.xml"/><Relationship Id="rId21" Type="http://schemas.openxmlformats.org/officeDocument/2006/relationships/slideLayout" Target="../slideLayouts/slideLayout10.xml"/><Relationship Id="rId2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tags" Target="../tags/tag44.xml"/><Relationship Id="rId1" Type="http://schemas.openxmlformats.org/officeDocument/2006/relationships/vmlDrawing" Target="../drawings/vmlDrawing8.vml"/><Relationship Id="rId24" Type="http://schemas.openxmlformats.org/officeDocument/2006/relationships/chart" Target="../charts/chart3.xml"/><Relationship Id="rId25" Type="http://schemas.openxmlformats.org/officeDocument/2006/relationships/chart" Target="../charts/chart4.xml"/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0" Type="http://schemas.openxmlformats.org/officeDocument/2006/relationships/tags" Target="../tags/tag47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9" Type="http://schemas.openxmlformats.org/officeDocument/2006/relationships/tags" Target="../tags/tag46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14" Type="http://schemas.openxmlformats.org/officeDocument/2006/relationships/tags" Target="../tags/tag51.xml"/><Relationship Id="rId23" Type="http://schemas.openxmlformats.org/officeDocument/2006/relationships/oleObject" Target="../embeddings/oleObject8.bin"/><Relationship Id="rId4" Type="http://schemas.openxmlformats.org/officeDocument/2006/relationships/tags" Target="../tags/tag41.xml"/><Relationship Id="rId26" Type="http://schemas.openxmlformats.org/officeDocument/2006/relationships/image" Target="../media/image23.png"/><Relationship Id="rId11" Type="http://schemas.openxmlformats.org/officeDocument/2006/relationships/tags" Target="../tags/tag48.xml"/><Relationship Id="rId6" Type="http://schemas.openxmlformats.org/officeDocument/2006/relationships/tags" Target="../tags/tag43.xml"/><Relationship Id="rId16" Type="http://schemas.openxmlformats.org/officeDocument/2006/relationships/tags" Target="../tags/tag53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19" Type="http://schemas.openxmlformats.org/officeDocument/2006/relationships/tags" Target="../tags/tag56.xml"/><Relationship Id="rId20" Type="http://schemas.openxmlformats.org/officeDocument/2006/relationships/tags" Target="../tags/tag57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0.xml"/><Relationship Id="rId2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4" Type="http://schemas.openxmlformats.org/officeDocument/2006/relationships/tags" Target="../tags/tag61.xml"/><Relationship Id="rId10" Type="http://schemas.openxmlformats.org/officeDocument/2006/relationships/slideLayout" Target="../slideLayouts/slideLayout13.xml"/><Relationship Id="rId5" Type="http://schemas.openxmlformats.org/officeDocument/2006/relationships/tags" Target="../tags/tag62.xml"/><Relationship Id="rId7" Type="http://schemas.openxmlformats.org/officeDocument/2006/relationships/tags" Target="../tags/tag64.xml"/><Relationship Id="rId11" Type="http://schemas.openxmlformats.org/officeDocument/2006/relationships/notesSlide" Target="../notesSlides/notesSlide10.xml"/><Relationship Id="rId12" Type="http://schemas.openxmlformats.org/officeDocument/2006/relationships/image" Target="../media/image7.png"/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9" Type="http://schemas.openxmlformats.org/officeDocument/2006/relationships/tags" Target="../tags/tag66.xml"/><Relationship Id="rId3" Type="http://schemas.openxmlformats.org/officeDocument/2006/relationships/tags" Target="../tags/tag60.xml"/><Relationship Id="rId6" Type="http://schemas.openxmlformats.org/officeDocument/2006/relationships/tags" Target="../tags/tag6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7" Type="http://schemas.openxmlformats.org/officeDocument/2006/relationships/notesSlide" Target="../notesSlides/notesSlide11.xml"/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9" Type="http://schemas.openxmlformats.org/officeDocument/2006/relationships/image" Target="../media/image7.png"/><Relationship Id="rId3" Type="http://schemas.openxmlformats.org/officeDocument/2006/relationships/tags" Target="../tags/tag69.xml"/><Relationship Id="rId6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4" Type="http://schemas.openxmlformats.org/officeDocument/2006/relationships/tags" Target="../tags/tag75.xml"/><Relationship Id="rId10" Type="http://schemas.openxmlformats.org/officeDocument/2006/relationships/image" Target="../media/image7.png"/><Relationship Id="rId5" Type="http://schemas.openxmlformats.org/officeDocument/2006/relationships/tags" Target="../tags/tag76.xml"/><Relationship Id="rId7" Type="http://schemas.openxmlformats.org/officeDocument/2006/relationships/slideLayout" Target="../slideLayouts/slideLayout13.xml"/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9" Type="http://schemas.openxmlformats.org/officeDocument/2006/relationships/image" Target="../media/image24.png"/><Relationship Id="rId3" Type="http://schemas.openxmlformats.org/officeDocument/2006/relationships/tags" Target="../tags/tag74.xml"/><Relationship Id="rId6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30.png"/><Relationship Id="rId4" Type="http://schemas.openxmlformats.org/officeDocument/2006/relationships/tags" Target="../tags/tag80.xml"/><Relationship Id="rId7" Type="http://schemas.openxmlformats.org/officeDocument/2006/relationships/notesSlide" Target="../notesSlides/notesSlide13.xml"/><Relationship Id="rId11" Type="http://schemas.openxmlformats.org/officeDocument/2006/relationships/image" Target="../media/image27.png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10.xml"/><Relationship Id="rId16" Type="http://schemas.openxmlformats.org/officeDocument/2006/relationships/image" Target="../media/image32.png"/><Relationship Id="rId8" Type="http://schemas.openxmlformats.org/officeDocument/2006/relationships/oleObject" Target="../embeddings/oleObject9.bin"/><Relationship Id="rId13" Type="http://schemas.openxmlformats.org/officeDocument/2006/relationships/image" Target="../media/image29.png"/><Relationship Id="rId10" Type="http://schemas.openxmlformats.org/officeDocument/2006/relationships/image" Target="../media/image26.png"/><Relationship Id="rId5" Type="http://schemas.openxmlformats.org/officeDocument/2006/relationships/tags" Target="../tags/tag81.xml"/><Relationship Id="rId15" Type="http://schemas.openxmlformats.org/officeDocument/2006/relationships/image" Target="../media/image31.jpe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tags" Target="../tags/tag78.xml"/><Relationship Id="rId9" Type="http://schemas.openxmlformats.org/officeDocument/2006/relationships/image" Target="../media/image25.jpeg"/><Relationship Id="rId3" Type="http://schemas.openxmlformats.org/officeDocument/2006/relationships/tags" Target="../tags/tag7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hyperlink" Target="http://www.iDoctus.com" TargetMode="External"/><Relationship Id="rId1" Type="http://schemas.openxmlformats.org/officeDocument/2006/relationships/tags" Target="../tags/tag82.x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tags" Target="../tags/tag85.xml"/><Relationship Id="rId7" Type="http://schemas.openxmlformats.org/officeDocument/2006/relationships/notesSlide" Target="../notesSlides/notesSlide14.xml"/><Relationship Id="rId11" Type="http://schemas.openxmlformats.org/officeDocument/2006/relationships/image" Target="../media/image37.png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10.xml"/><Relationship Id="rId8" Type="http://schemas.openxmlformats.org/officeDocument/2006/relationships/oleObject" Target="../embeddings/oleObject10.bin"/><Relationship Id="rId13" Type="http://schemas.openxmlformats.org/officeDocument/2006/relationships/image" Target="../media/image39.png"/><Relationship Id="rId10" Type="http://schemas.openxmlformats.org/officeDocument/2006/relationships/image" Target="../media/image36.png"/><Relationship Id="rId5" Type="http://schemas.openxmlformats.org/officeDocument/2006/relationships/tags" Target="../tags/tag86.xml"/><Relationship Id="rId12" Type="http://schemas.openxmlformats.org/officeDocument/2006/relationships/image" Target="../media/image38.png"/><Relationship Id="rId2" Type="http://schemas.openxmlformats.org/officeDocument/2006/relationships/tags" Target="../tags/tag83.xml"/><Relationship Id="rId9" Type="http://schemas.openxmlformats.org/officeDocument/2006/relationships/image" Target="../media/image35.png"/><Relationship Id="rId3" Type="http://schemas.openxmlformats.org/officeDocument/2006/relationships/tags" Target="../tags/tag8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4" Type="http://schemas.openxmlformats.org/officeDocument/2006/relationships/tags" Target="../tags/tag89.xml"/><Relationship Id="rId10" Type="http://schemas.openxmlformats.org/officeDocument/2006/relationships/image" Target="../media/image41.png"/><Relationship Id="rId5" Type="http://schemas.openxmlformats.org/officeDocument/2006/relationships/tags" Target="../tags/tag90.xml"/><Relationship Id="rId7" Type="http://schemas.openxmlformats.org/officeDocument/2006/relationships/notesSlide" Target="../notesSlides/notesSlide15.xml"/><Relationship Id="rId11" Type="http://schemas.openxmlformats.org/officeDocument/2006/relationships/image" Target="../media/image42.png"/><Relationship Id="rId1" Type="http://schemas.openxmlformats.org/officeDocument/2006/relationships/vmlDrawing" Target="../drawings/vmlDrawing11.vml"/><Relationship Id="rId2" Type="http://schemas.openxmlformats.org/officeDocument/2006/relationships/tags" Target="../tags/tag87.xml"/><Relationship Id="rId9" Type="http://schemas.openxmlformats.org/officeDocument/2006/relationships/oleObject" Target="../embeddings/oleObject11.bin"/><Relationship Id="rId3" Type="http://schemas.openxmlformats.org/officeDocument/2006/relationships/tags" Target="../tags/tag88.xml"/><Relationship Id="rId6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4" Type="http://schemas.openxmlformats.org/officeDocument/2006/relationships/tags" Target="../tags/tag93.xml"/><Relationship Id="rId10" Type="http://schemas.openxmlformats.org/officeDocument/2006/relationships/image" Target="../media/image19.png"/><Relationship Id="rId5" Type="http://schemas.openxmlformats.org/officeDocument/2006/relationships/tags" Target="../tags/tag94.xml"/><Relationship Id="rId7" Type="http://schemas.openxmlformats.org/officeDocument/2006/relationships/notesSlide" Target="../notesSlides/notesSlide16.xml"/><Relationship Id="rId11" Type="http://schemas.openxmlformats.org/officeDocument/2006/relationships/image" Target="../media/image44.png"/><Relationship Id="rId1" Type="http://schemas.openxmlformats.org/officeDocument/2006/relationships/vmlDrawing" Target="../drawings/vmlDrawing12.vml"/><Relationship Id="rId2" Type="http://schemas.openxmlformats.org/officeDocument/2006/relationships/tags" Target="../tags/tag91.xml"/><Relationship Id="rId9" Type="http://schemas.openxmlformats.org/officeDocument/2006/relationships/image" Target="../media/image43.png"/><Relationship Id="rId3" Type="http://schemas.openxmlformats.org/officeDocument/2006/relationships/tags" Target="../tags/tag92.xml"/><Relationship Id="rId6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4" Type="http://schemas.openxmlformats.org/officeDocument/2006/relationships/tags" Target="../tags/tag97.xml"/><Relationship Id="rId10" Type="http://schemas.openxmlformats.org/officeDocument/2006/relationships/image" Target="../media/image46.png"/><Relationship Id="rId5" Type="http://schemas.openxmlformats.org/officeDocument/2006/relationships/tags" Target="../tags/tag98.xml"/><Relationship Id="rId7" Type="http://schemas.openxmlformats.org/officeDocument/2006/relationships/notesSlide" Target="../notesSlides/notesSlide17.xml"/><Relationship Id="rId11" Type="http://schemas.openxmlformats.org/officeDocument/2006/relationships/image" Target="../media/image42.png"/><Relationship Id="rId1" Type="http://schemas.openxmlformats.org/officeDocument/2006/relationships/vmlDrawing" Target="../drawings/vmlDrawing13.vml"/><Relationship Id="rId2" Type="http://schemas.openxmlformats.org/officeDocument/2006/relationships/tags" Target="../tags/tag95.xml"/><Relationship Id="rId9" Type="http://schemas.openxmlformats.org/officeDocument/2006/relationships/oleObject" Target="../embeddings/oleObject13.bin"/><Relationship Id="rId3" Type="http://schemas.openxmlformats.org/officeDocument/2006/relationships/tags" Target="../tags/tag96.xml"/><Relationship Id="rId6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4" Type="http://schemas.openxmlformats.org/officeDocument/2006/relationships/tags" Target="../tags/tag101.xml"/><Relationship Id="rId10" Type="http://schemas.openxmlformats.org/officeDocument/2006/relationships/image" Target="../media/image19.png"/><Relationship Id="rId5" Type="http://schemas.openxmlformats.org/officeDocument/2006/relationships/tags" Target="../tags/tag102.xml"/><Relationship Id="rId7" Type="http://schemas.openxmlformats.org/officeDocument/2006/relationships/notesSlide" Target="../notesSlides/notesSlide18.xml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" Type="http://schemas.openxmlformats.org/officeDocument/2006/relationships/vmlDrawing" Target="../drawings/vmlDrawing14.vml"/><Relationship Id="rId2" Type="http://schemas.openxmlformats.org/officeDocument/2006/relationships/tags" Target="../tags/tag99.xml"/><Relationship Id="rId9" Type="http://schemas.openxmlformats.org/officeDocument/2006/relationships/image" Target="../media/image47.png"/><Relationship Id="rId3" Type="http://schemas.openxmlformats.org/officeDocument/2006/relationships/tags" Target="../tags/tag100.xml"/><Relationship Id="rId6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4" Type="http://schemas.openxmlformats.org/officeDocument/2006/relationships/image" Target="../media/image54.png"/><Relationship Id="rId4" Type="http://schemas.openxmlformats.org/officeDocument/2006/relationships/tags" Target="../tags/tag105.xml"/><Relationship Id="rId7" Type="http://schemas.openxmlformats.org/officeDocument/2006/relationships/notesSlide" Target="../notesSlides/notesSlide19.xml"/><Relationship Id="rId11" Type="http://schemas.openxmlformats.org/officeDocument/2006/relationships/image" Target="../media/image19.png"/><Relationship Id="rId1" Type="http://schemas.openxmlformats.org/officeDocument/2006/relationships/vmlDrawing" Target="../drawings/vmlDrawing15.vml"/><Relationship Id="rId6" Type="http://schemas.openxmlformats.org/officeDocument/2006/relationships/slideLayout" Target="../slideLayouts/slideLayout10.xml"/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10" Type="http://schemas.openxmlformats.org/officeDocument/2006/relationships/image" Target="../media/image51.png"/><Relationship Id="rId5" Type="http://schemas.openxmlformats.org/officeDocument/2006/relationships/tags" Target="../tags/tag106.xml"/><Relationship Id="rId12" Type="http://schemas.openxmlformats.org/officeDocument/2006/relationships/image" Target="../media/image52.png"/><Relationship Id="rId2" Type="http://schemas.openxmlformats.org/officeDocument/2006/relationships/tags" Target="../tags/tag103.xml"/><Relationship Id="rId9" Type="http://schemas.openxmlformats.org/officeDocument/2006/relationships/oleObject" Target="../embeddings/oleObject15.bin"/><Relationship Id="rId3" Type="http://schemas.openxmlformats.org/officeDocument/2006/relationships/tags" Target="../tags/tag10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4" Type="http://schemas.openxmlformats.org/officeDocument/2006/relationships/tags" Target="../tags/tag109.xml"/><Relationship Id="rId10" Type="http://schemas.openxmlformats.org/officeDocument/2006/relationships/image" Target="../media/image19.png"/><Relationship Id="rId5" Type="http://schemas.openxmlformats.org/officeDocument/2006/relationships/tags" Target="../tags/tag110.xml"/><Relationship Id="rId7" Type="http://schemas.openxmlformats.org/officeDocument/2006/relationships/notesSlide" Target="../notesSlides/notesSlide20.xml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" Type="http://schemas.openxmlformats.org/officeDocument/2006/relationships/vmlDrawing" Target="../drawings/vmlDrawing16.vml"/><Relationship Id="rId2" Type="http://schemas.openxmlformats.org/officeDocument/2006/relationships/tags" Target="../tags/tag107.xml"/><Relationship Id="rId9" Type="http://schemas.openxmlformats.org/officeDocument/2006/relationships/image" Target="../media/image55.png"/><Relationship Id="rId3" Type="http://schemas.openxmlformats.org/officeDocument/2006/relationships/tags" Target="../tags/tag108.xml"/><Relationship Id="rId6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1.xml"/><Relationship Id="rId7" Type="http://schemas.openxmlformats.org/officeDocument/2006/relationships/image" Target="../media/image2.png"/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6" Type="http://schemas.openxmlformats.org/officeDocument/2006/relationships/hyperlink" Target="http://www.iDoctu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1822" y="402785"/>
            <a:ext cx="5055844" cy="1567815"/>
          </a:xfrm>
        </p:spPr>
        <p:txBody>
          <a:bodyPr/>
          <a:lstStyle/>
          <a:p>
            <a:r>
              <a:rPr lang="es-ES" sz="3200" dirty="0" smtClean="0">
                <a:solidFill>
                  <a:schemeClr val="bg2"/>
                </a:solidFill>
              </a:rPr>
              <a:t>iDoctus: </a:t>
            </a:r>
            <a:r>
              <a:rPr lang="es-ES_tradnl" sz="3200" dirty="0" smtClean="0">
                <a:solidFill>
                  <a:schemeClr val="bg2"/>
                </a:solidFill>
              </a:rPr>
              <a:t>La </a:t>
            </a:r>
            <a:r>
              <a:rPr lang="es-ES_tradnl" sz="3200" dirty="0" err="1" smtClean="0">
                <a:solidFill>
                  <a:schemeClr val="bg2"/>
                </a:solidFill>
              </a:rPr>
              <a:t>revolució</a:t>
            </a:r>
            <a:r>
              <a:rPr lang="es-ES_tradnl" sz="3200" dirty="0" smtClean="0">
                <a:solidFill>
                  <a:schemeClr val="bg2"/>
                </a:solidFill>
              </a:rPr>
              <a:t> </a:t>
            </a:r>
            <a:r>
              <a:rPr lang="es-ES_tradnl" sz="3200" dirty="0" err="1" smtClean="0">
                <a:solidFill>
                  <a:schemeClr val="bg2"/>
                </a:solidFill>
              </a:rPr>
              <a:t>mòbil</a:t>
            </a:r>
            <a:r>
              <a:rPr lang="es-ES_tradnl" sz="3200" dirty="0" smtClean="0">
                <a:solidFill>
                  <a:schemeClr val="bg2"/>
                </a:solidFill>
              </a:rPr>
              <a:t> arriba a la </a:t>
            </a:r>
            <a:r>
              <a:rPr lang="es-ES_tradnl" sz="3200" dirty="0" err="1" smtClean="0">
                <a:solidFill>
                  <a:schemeClr val="bg2"/>
                </a:solidFill>
              </a:rPr>
              <a:t>pràctica</a:t>
            </a:r>
            <a:r>
              <a:rPr lang="es-ES_tradnl" sz="3200" dirty="0" smtClean="0">
                <a:solidFill>
                  <a:schemeClr val="bg2"/>
                </a:solidFill>
              </a:rPr>
              <a:t> </a:t>
            </a:r>
            <a:r>
              <a:rPr lang="es-ES_tradnl" sz="3200" dirty="0" err="1" smtClean="0">
                <a:solidFill>
                  <a:schemeClr val="bg2"/>
                </a:solidFill>
              </a:rPr>
              <a:t>mèdica</a:t>
            </a:r>
            <a:r>
              <a:rPr lang="es-ES_tradnl" sz="3200" dirty="0" smtClean="0">
                <a:solidFill>
                  <a:schemeClr val="bg2"/>
                </a:solidFill>
              </a:rPr>
              <a:t> </a:t>
            </a:r>
            <a:r>
              <a:rPr lang="es-ES_tradnl" sz="3200" dirty="0" err="1" smtClean="0">
                <a:solidFill>
                  <a:schemeClr val="bg2"/>
                </a:solidFill>
              </a:rPr>
              <a:t>diària</a:t>
            </a:r>
            <a:endParaRPr lang="es-ES" sz="3200" dirty="0">
              <a:solidFill>
                <a:schemeClr val="bg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51820" y="4044197"/>
            <a:ext cx="5012587" cy="336708"/>
          </a:xfrm>
        </p:spPr>
        <p:txBody>
          <a:bodyPr/>
          <a:lstStyle/>
          <a:p>
            <a:r>
              <a:rPr lang="es-ES" dirty="0" smtClean="0">
                <a:solidFill>
                  <a:schemeClr val="bg2"/>
                </a:solidFill>
              </a:rPr>
              <a:t>Monestir de Poblet, 15 de novembre del 2012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352053" y="5654575"/>
            <a:ext cx="2611041" cy="244367"/>
          </a:xfrm>
          <a:prstGeom prst="rect">
            <a:avLst/>
          </a:prstGeom>
        </p:spPr>
        <p:txBody>
          <a:bodyPr wrap="square" lIns="89601" tIns="44802" rIns="89601" bIns="44802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000" b="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pPr marL="336007" indent="-336007" defTabSz="896017">
              <a:defRPr/>
            </a:pPr>
            <a:r>
              <a:rPr lang="es-ES" dirty="0" smtClean="0">
                <a:latin typeface="Verdana" pitchFamily="34" charset="0"/>
                <a:cs typeface="+mn-cs"/>
              </a:rPr>
              <a:t>Medicina en el palmell de la teva mà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3065" y="5115791"/>
            <a:ext cx="314022" cy="305931"/>
          </a:xfrm>
          <a:prstGeom prst="rect">
            <a:avLst/>
          </a:prstGeom>
          <a:noFill/>
        </p:spPr>
        <p:txBody>
          <a:bodyPr wrap="none" lIns="89601" tIns="44802" rIns="89601" bIns="44802" rtlCol="0">
            <a:spAutoFit/>
          </a:bodyPr>
          <a:lstStyle/>
          <a:p>
            <a:r>
              <a:rPr lang="es-ES" sz="14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®</a:t>
            </a:r>
            <a:endParaRPr lang="es-ES" sz="140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36700" y="401262"/>
            <a:ext cx="2551084" cy="5823687"/>
          </a:xfrm>
          <a:prstGeom prst="rect">
            <a:avLst/>
          </a:prstGeom>
        </p:spPr>
      </p:pic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77475" y="3259537"/>
            <a:ext cx="5294994" cy="721429"/>
          </a:xfrm>
        </p:spPr>
        <p:txBody>
          <a:bodyPr/>
          <a:lstStyle/>
          <a:p>
            <a:r>
              <a:rPr lang="es-ES" b="0" dirty="0" smtClean="0">
                <a:solidFill>
                  <a:schemeClr val="bg2"/>
                </a:solidFill>
              </a:rPr>
              <a:t>XVI Jornades Tècniques d’Entitas </a:t>
            </a:r>
          </a:p>
          <a:p>
            <a:r>
              <a:rPr lang="es-ES" b="0" dirty="0" smtClean="0">
                <a:solidFill>
                  <a:schemeClr val="bg2"/>
                </a:solidFill>
              </a:rPr>
              <a:t>de Base Associativa </a:t>
            </a:r>
            <a:endParaRPr lang="es-ES" b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18076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71376" name="think-cell Slide" r:id="rId7" imgW="0" imgH="0" progId="">
              <p:embed/>
            </p:oleObj>
          </a:graphicData>
        </a:graphic>
      </p:graphicFrame>
      <p:sp>
        <p:nvSpPr>
          <p:cNvPr id="4099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buClrTx/>
            </a:pPr>
            <a:r>
              <a:rPr lang="es-ES_tradnl" sz="1400" b="1" dirty="0">
                <a:latin typeface="TheSansCorrespondence" pitchFamily="34" charset="0"/>
                <a:ea typeface="TheSansCorrespondence" pitchFamily="34" charset="0"/>
                <a:cs typeface="Arial" charset="0"/>
              </a:rPr>
              <a:t>%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250" y="1237129"/>
            <a:ext cx="3590745" cy="465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4123" y="1640571"/>
            <a:ext cx="2568025" cy="336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135" y="3135988"/>
            <a:ext cx="1998450" cy="299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4751"/>
          <a:stretch/>
        </p:blipFill>
        <p:spPr bwMode="auto">
          <a:xfrm>
            <a:off x="1955206" y="4007121"/>
            <a:ext cx="2005858" cy="23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36 CuadroTexto"/>
          <p:cNvSpPr txBox="1"/>
          <p:nvPr/>
        </p:nvSpPr>
        <p:spPr bwMode="auto">
          <a:xfrm>
            <a:off x="4681538" y="1327302"/>
            <a:ext cx="4175383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3200" b="1" dirty="0" smtClean="0">
                <a:solidFill>
                  <a:schemeClr val="accent1">
                    <a:lumMod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~10% PIB </a:t>
            </a:r>
            <a:r>
              <a:rPr lang="es-ES" sz="2800" dirty="0" smtClean="0">
                <a:solidFill>
                  <a:schemeClr val="accent1">
                    <a:lumMod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Sanitat… i creixent</a:t>
            </a:r>
            <a:endParaRPr lang="es-ES" sz="2400" dirty="0" smtClean="0">
              <a:solidFill>
                <a:schemeClr val="accent1">
                  <a:lumMod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tx2"/>
              </a:buClr>
              <a:defRPr/>
            </a:pPr>
            <a:endParaRPr lang="es-ES" sz="3200" b="1" dirty="0" smtClean="0">
              <a:solidFill>
                <a:schemeClr val="accent1">
                  <a:lumMod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tx2"/>
              </a:buClr>
              <a:defRPr/>
            </a:pPr>
            <a:r>
              <a:rPr lang="es-ES" sz="2800" dirty="0" smtClean="0">
                <a:solidFill>
                  <a:schemeClr val="accent1">
                    <a:lumMod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Mercat de mHealth mundial:</a:t>
            </a:r>
            <a:r>
              <a:rPr lang="es-ES" sz="3200" b="1" dirty="0" smtClean="0">
                <a:solidFill>
                  <a:schemeClr val="accent1">
                    <a:lumMod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$23B </a:t>
            </a:r>
            <a:r>
              <a:rPr lang="es-ES" sz="2800" dirty="0" smtClean="0">
                <a:solidFill>
                  <a:schemeClr val="accent1">
                    <a:lumMod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el 2017</a:t>
            </a:r>
          </a:p>
          <a:p>
            <a:pPr>
              <a:buClr>
                <a:schemeClr val="tx2"/>
              </a:buClr>
              <a:defRPr/>
            </a:pPr>
            <a:endParaRPr lang="es-ES" sz="2800" dirty="0" smtClean="0">
              <a:solidFill>
                <a:schemeClr val="accent1">
                  <a:lumMod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tx2"/>
              </a:buClr>
              <a:defRPr/>
            </a:pPr>
            <a:r>
              <a:rPr lang="es-ES" sz="3200" b="1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Verdana" pitchFamily="34" charset="0"/>
                <a:cs typeface="Verdana" pitchFamily="34" charset="0"/>
              </a:rPr>
              <a:t>$1B</a:t>
            </a:r>
            <a:r>
              <a:rPr lang="es-ES_tradnl" sz="2800" dirty="0" smtClean="0">
                <a:latin typeface="+mj-lt"/>
              </a:rPr>
              <a:t> </a:t>
            </a:r>
            <a:r>
              <a:rPr lang="es-ES_tradnl" sz="2800" dirty="0" err="1" smtClean="0">
                <a:latin typeface="+mj-lt"/>
              </a:rPr>
              <a:t>d'inversions</a:t>
            </a:r>
            <a:r>
              <a:rPr lang="es-ES_tradnl" sz="2800" dirty="0" smtClean="0">
                <a:latin typeface="+mj-lt"/>
              </a:rPr>
              <a:t> en </a:t>
            </a:r>
            <a:r>
              <a:rPr lang="es-ES_tradnl" sz="2800" dirty="0" err="1" smtClean="0">
                <a:latin typeface="+mj-lt"/>
              </a:rPr>
              <a:t>start</a:t>
            </a:r>
            <a:r>
              <a:rPr lang="es-ES_tradnl" sz="2800" dirty="0" smtClean="0">
                <a:latin typeface="+mj-lt"/>
              </a:rPr>
              <a:t>-</a:t>
            </a:r>
            <a:r>
              <a:rPr lang="es-ES_tradnl" sz="2800" dirty="0" err="1" smtClean="0">
                <a:latin typeface="+mj-lt"/>
              </a:rPr>
              <a:t>ups</a:t>
            </a:r>
            <a:r>
              <a:rPr lang="es-ES_tradnl" sz="2800" dirty="0" smtClean="0">
                <a:latin typeface="+mj-lt"/>
              </a:rPr>
              <a:t> de </a:t>
            </a:r>
            <a:r>
              <a:rPr lang="es-ES_tradnl" sz="2800" dirty="0" err="1" smtClean="0">
                <a:latin typeface="+mj-lt"/>
              </a:rPr>
              <a:t>Salut</a:t>
            </a:r>
            <a:r>
              <a:rPr lang="es-ES_tradnl" sz="2800" dirty="0" smtClean="0">
                <a:latin typeface="+mj-lt"/>
              </a:rPr>
              <a:t> 2.0 en 9M2012</a:t>
            </a:r>
            <a:endParaRPr lang="es-ES" sz="2800" dirty="0">
              <a:solidFill>
                <a:schemeClr val="accent1">
                  <a:lumMod val="25000"/>
                </a:schemeClr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92632" y="60822"/>
            <a:ext cx="8214652" cy="829151"/>
          </a:xfrm>
        </p:spPr>
        <p:txBody>
          <a:bodyPr/>
          <a:lstStyle/>
          <a:p>
            <a:r>
              <a:rPr lang="es-ES" sz="2400" dirty="0" smtClean="0"/>
              <a:t>mHealth: </a:t>
            </a:r>
            <a:r>
              <a:rPr lang="es-ES_tradnl" sz="2400" dirty="0" smtClean="0"/>
              <a:t>una </a:t>
            </a:r>
            <a:r>
              <a:rPr lang="es-ES_tradnl" sz="2400" dirty="0" err="1" smtClean="0"/>
              <a:t>oportunitat</a:t>
            </a:r>
            <a:r>
              <a:rPr lang="es-ES_tradnl" sz="2400" dirty="0" smtClean="0"/>
              <a:t> única de </a:t>
            </a:r>
            <a:br>
              <a:rPr lang="es-ES_tradnl" sz="2400" dirty="0" smtClean="0"/>
            </a:br>
            <a:r>
              <a:rPr lang="es-ES_tradnl" sz="2400" dirty="0" smtClean="0"/>
              <a:t>“reinventar” la </a:t>
            </a:r>
            <a:r>
              <a:rPr lang="es-ES_tradnl" sz="2400" dirty="0" err="1" smtClean="0"/>
              <a:t>Sanitat</a:t>
            </a:r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1835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56064" name="think-cell Slide" r:id="rId7" imgW="0" imgH="0" progId="">
              <p:embed/>
            </p:oleObj>
          </a:graphicData>
        </a:graphic>
      </p:graphicFrame>
      <p:sp>
        <p:nvSpPr>
          <p:cNvPr id="5123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solidFill>
                  <a:srgbClr val="151515"/>
                </a:solidFill>
                <a:latin typeface="TheSansCorrespondence" pitchFamily="34" charset="0"/>
              </a:rPr>
              <a:t>%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2375" y="265560"/>
            <a:ext cx="869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La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revolució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mòbil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ja ha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arribat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als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metges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grpSp>
        <p:nvGrpSpPr>
          <p:cNvPr id="3" name="2 Grupo"/>
          <p:cNvGrpSpPr>
            <a:grpSpLocks/>
          </p:cNvGrpSpPr>
          <p:nvPr/>
        </p:nvGrpSpPr>
        <p:grpSpPr bwMode="auto">
          <a:xfrm>
            <a:off x="-134938" y="1435100"/>
            <a:ext cx="8729195" cy="4932363"/>
            <a:chOff x="-134939" y="1435100"/>
            <a:chExt cx="8729196" cy="4932363"/>
          </a:xfrm>
          <a:noFill/>
        </p:grpSpPr>
        <p:sp>
          <p:nvSpPr>
            <p:cNvPr id="5126" name="40 Rectángulo"/>
            <p:cNvSpPr>
              <a:spLocks noChangeArrowheads="1"/>
            </p:cNvSpPr>
            <p:nvPr/>
          </p:nvSpPr>
          <p:spPr bwMode="auto">
            <a:xfrm>
              <a:off x="0" y="1435100"/>
              <a:ext cx="5152913" cy="4932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2009" tIns="72009" rIns="72009" bIns="72009" anchor="ctr"/>
            <a:lstStyle/>
            <a:p>
              <a:pPr>
                <a:buClr>
                  <a:srgbClr val="FFFFFF"/>
                </a:buClr>
              </a:pPr>
              <a:endParaRPr lang="es-ES">
                <a:solidFill>
                  <a:srgbClr val="151515"/>
                </a:solidFill>
              </a:endParaRPr>
            </a:p>
          </p:txBody>
        </p:sp>
        <p:sp>
          <p:nvSpPr>
            <p:cNvPr id="10" name="9 Rectángulo"/>
            <p:cNvSpPr/>
            <p:nvPr/>
          </p:nvSpPr>
          <p:spPr bwMode="auto">
            <a:xfrm>
              <a:off x="146049" y="1555750"/>
              <a:ext cx="3933015" cy="626696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square" lIns="71995" tIns="0" rIns="71995" bIns="71995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_tradnl" sz="1800" b="1" kern="0" dirty="0" smtClean="0">
                  <a:solidFill>
                    <a:sysClr val="windowText" lastClr="000000"/>
                  </a:solidFill>
                </a:rPr>
                <a:t>Plataforma </a:t>
              </a:r>
              <a:r>
                <a:rPr lang="es-ES_tradnl" sz="1800" b="1" kern="0" dirty="0" err="1" smtClean="0">
                  <a:solidFill>
                    <a:sysClr val="windowText" lastClr="000000"/>
                  </a:solidFill>
                </a:rPr>
                <a:t>d'accés</a:t>
              </a:r>
              <a:r>
                <a:rPr lang="es-ES_tradnl" sz="1800" b="1" kern="0" dirty="0" smtClean="0">
                  <a:solidFill>
                    <a:sysClr val="windowText" lastClr="000000"/>
                  </a:solidFill>
                </a:rPr>
                <a:t> a la </a:t>
              </a:r>
              <a:r>
                <a:rPr lang="es-ES_tradnl" sz="1800" b="1" kern="0" dirty="0" err="1" smtClean="0">
                  <a:solidFill>
                    <a:sysClr val="windowText" lastClr="000000"/>
                  </a:solidFill>
                </a:rPr>
                <a:t>informació</a:t>
              </a:r>
              <a:r>
                <a:rPr lang="es-ES_tradnl" sz="1800" b="1" kern="0" dirty="0" smtClean="0">
                  <a:solidFill>
                    <a:sysClr val="windowText" lastClr="000000"/>
                  </a:solidFill>
                </a:rPr>
                <a:t> </a:t>
              </a:r>
              <a:r>
                <a:rPr lang="es-ES_tradnl" sz="1800" b="1" kern="0" dirty="0" err="1" smtClean="0">
                  <a:solidFill>
                    <a:sysClr val="windowText" lastClr="000000"/>
                  </a:solidFill>
                </a:rPr>
                <a:t>mèdica</a:t>
              </a:r>
              <a:endParaRPr lang="es-ES" sz="1800" b="1" kern="0" dirty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5128" name="23 Gráfico"/>
            <p:cNvGraphicFramePr>
              <a:graphicFrameLocks/>
            </p:cNvGraphicFramePr>
            <p:nvPr/>
          </p:nvGraphicFramePr>
          <p:xfrm>
            <a:off x="-134939" y="2346325"/>
            <a:ext cx="5306583" cy="3750273"/>
          </p:xfrm>
          <a:graphic>
            <a:graphicData uri="http://schemas.openxmlformats.org/presentationml/2006/ole">
              <p:oleObj spid="_x0000_s256065" r:id="rId8" imgW="5303980" imgH="3749365" progId="Excel.Sheet.8">
                <p:embed/>
              </p:oleObj>
            </a:graphicData>
          </a:graphic>
        </p:graphicFrame>
        <p:sp>
          <p:nvSpPr>
            <p:cNvPr id="12" name="11 Rectángulo"/>
            <p:cNvSpPr/>
            <p:nvPr/>
          </p:nvSpPr>
          <p:spPr bwMode="auto">
            <a:xfrm>
              <a:off x="1312862" y="2689225"/>
              <a:ext cx="2098675" cy="56515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71995" tIns="0" rIns="71995" bIns="71995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_tradnl" sz="1600" dirty="0" err="1" smtClean="0"/>
                <a:t>Accés</a:t>
              </a:r>
              <a:r>
                <a:rPr lang="es-ES" sz="1600" kern="0" dirty="0" smtClean="0">
                  <a:solidFill>
                    <a:sysClr val="windowText" lastClr="000000"/>
                  </a:solidFill>
                </a:rPr>
                <a:t/>
              </a:r>
              <a:br>
                <a:rPr lang="es-ES" sz="1600" kern="0" dirty="0" smtClean="0">
                  <a:solidFill>
                    <a:sysClr val="windowText" lastClr="000000"/>
                  </a:solidFill>
                </a:rPr>
              </a:br>
              <a:r>
                <a:rPr lang="es-ES" sz="1600" kern="0" dirty="0">
                  <a:solidFill>
                    <a:sysClr val="windowText" lastClr="000000"/>
                  </a:solidFill>
                </a:rPr>
                <a:t>Internet</a:t>
              </a:r>
            </a:p>
          </p:txBody>
        </p:sp>
        <p:sp>
          <p:nvSpPr>
            <p:cNvPr id="18" name="17 Rectángulo"/>
            <p:cNvSpPr/>
            <p:nvPr/>
          </p:nvSpPr>
          <p:spPr bwMode="auto">
            <a:xfrm>
              <a:off x="1312862" y="4464050"/>
              <a:ext cx="2098675" cy="318919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71995" tIns="0" rIns="71995" bIns="71995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_tradnl" sz="1600" dirty="0" err="1" smtClean="0">
                  <a:latin typeface="Arial"/>
                  <a:cs typeface="Arial"/>
                </a:rPr>
                <a:t>Accés</a:t>
              </a:r>
              <a:r>
                <a:rPr lang="es-ES_tradnl" sz="1600" dirty="0" smtClean="0">
                  <a:latin typeface="Arial"/>
                  <a:cs typeface="Arial"/>
                </a:rPr>
                <a:t> </a:t>
              </a:r>
              <a:r>
                <a:rPr lang="es-ES_tradnl" sz="1600" dirty="0" err="1" smtClean="0">
                  <a:latin typeface="Arial"/>
                  <a:cs typeface="Arial"/>
                </a:rPr>
                <a:t>mòbil</a:t>
              </a:r>
              <a:endParaRPr lang="es-ES" sz="1600" kern="0" dirty="0"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pic>
          <p:nvPicPr>
            <p:cNvPr id="5132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696" y="2997979"/>
              <a:ext cx="338485" cy="6040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33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8982" y="4031008"/>
              <a:ext cx="749732" cy="65018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26 CuadroTexto"/>
            <p:cNvSpPr txBox="1"/>
            <p:nvPr/>
          </p:nvSpPr>
          <p:spPr bwMode="auto">
            <a:xfrm>
              <a:off x="4878388" y="2537156"/>
              <a:ext cx="3715869" cy="267765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buClr>
                  <a:schemeClr val="tx2"/>
                </a:buClr>
                <a:defRPr sz="3200">
                  <a:latin typeface="+mj-lt"/>
                  <a:cs typeface="+mn-cs"/>
                </a:defRPr>
              </a:lvl1pPr>
            </a:lstStyle>
            <a:p>
              <a:pPr>
                <a:buClr>
                  <a:srgbClr val="FFFFFF"/>
                </a:buClr>
                <a:defRPr/>
              </a:pPr>
              <a:r>
                <a:rPr lang="es-ES_tradnl" sz="2800" dirty="0" smtClean="0"/>
                <a:t>El </a:t>
              </a:r>
              <a:r>
                <a:rPr lang="es-ES_tradnl" sz="2800" dirty="0" err="1" smtClean="0"/>
                <a:t>mòbil</a:t>
              </a:r>
              <a:r>
                <a:rPr lang="es-ES_tradnl" sz="2800" dirty="0" smtClean="0"/>
                <a:t> </a:t>
              </a:r>
              <a:r>
                <a:rPr lang="es-ES_tradnl" sz="2800" dirty="0" err="1" smtClean="0"/>
                <a:t>és</a:t>
              </a:r>
              <a:r>
                <a:rPr lang="es-ES_tradnl" sz="2800" dirty="0" smtClean="0"/>
                <a:t> ja el </a:t>
              </a:r>
              <a:r>
                <a:rPr lang="es-ES_tradnl" sz="2800" b="1" dirty="0" err="1" smtClean="0"/>
                <a:t>vehicle</a:t>
              </a:r>
              <a:r>
                <a:rPr lang="es-ES_tradnl" sz="2800" b="1" dirty="0" smtClean="0"/>
                <a:t> principal </a:t>
              </a:r>
              <a:r>
                <a:rPr lang="es-ES_tradnl" sz="2800" b="1" dirty="0" err="1" smtClean="0"/>
                <a:t>per</a:t>
              </a:r>
              <a:r>
                <a:rPr lang="es-ES_tradnl" sz="2800" b="1" dirty="0" smtClean="0"/>
                <a:t> </a:t>
              </a:r>
              <a:r>
                <a:rPr lang="es-ES_tradnl" sz="2800" b="1" dirty="0" err="1" smtClean="0"/>
                <a:t>accedir</a:t>
              </a:r>
              <a:r>
                <a:rPr lang="es-ES_tradnl" sz="2800" b="1" dirty="0" smtClean="0"/>
                <a:t> a la </a:t>
              </a:r>
              <a:r>
                <a:rPr lang="es-ES_tradnl" sz="2800" b="1" dirty="0" err="1" smtClean="0"/>
                <a:t>informació</a:t>
              </a:r>
              <a:r>
                <a:rPr lang="es-ES_tradnl" sz="2800" b="1" dirty="0" smtClean="0"/>
                <a:t> </a:t>
              </a:r>
              <a:r>
                <a:rPr lang="es-ES_tradnl" sz="2800" b="1" dirty="0" err="1" smtClean="0"/>
                <a:t>mèdica</a:t>
              </a:r>
              <a:r>
                <a:rPr lang="es-ES_tradnl" sz="2800" b="1" dirty="0" smtClean="0"/>
                <a:t> </a:t>
              </a:r>
              <a:r>
                <a:rPr lang="es-ES_tradnl" sz="2800" dirty="0" smtClean="0"/>
                <a:t>pels </a:t>
              </a:r>
              <a:r>
                <a:rPr lang="es-ES_tradnl" sz="2800" dirty="0" err="1" smtClean="0"/>
                <a:t>metges</a:t>
              </a:r>
              <a:endParaRPr lang="es-ES" sz="2800" dirty="0">
                <a:solidFill>
                  <a:srgbClr val="151515"/>
                </a:solidFill>
              </a:endParaRPr>
            </a:p>
          </p:txBody>
        </p:sp>
      </p:grpSp>
      <p:pic>
        <p:nvPicPr>
          <p:cNvPr id="16" name="15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045172" y="147709"/>
            <a:ext cx="720000" cy="7200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2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290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55009" name="think-cell Slide" r:id="rId7" imgW="0" imgH="0" progId="">
              <p:embed/>
            </p:oleObj>
          </a:graphicData>
        </a:graphic>
      </p:graphicFrame>
      <p:sp>
        <p:nvSpPr>
          <p:cNvPr id="4099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solidFill>
                  <a:srgbClr val="151515"/>
                </a:solidFill>
                <a:latin typeface="TheSansCorrespondence" pitchFamily="34" charset="0"/>
              </a:rPr>
              <a:t>%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50119" y="106651"/>
            <a:ext cx="64815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L'oferta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d'aplicacions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mèdiques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està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molt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fragmentada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150118" y="945832"/>
            <a:ext cx="8469794" cy="5509199"/>
            <a:chOff x="-884250" y="1040484"/>
            <a:chExt cx="8651413" cy="5701393"/>
          </a:xfrm>
        </p:grpSpPr>
        <p:pic>
          <p:nvPicPr>
            <p:cNvPr id="4102" name="Picture 18" descr="http://2.bp.blogspot.com/-ekREvvFImcg/TeZowT6YcAI/AAAAAAAABos/2iW5rw8ZeP8/s1600/shutterstock_69922636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0014" r="19567"/>
            <a:stretch>
              <a:fillRect/>
            </a:stretch>
          </p:blipFill>
          <p:spPr bwMode="auto">
            <a:xfrm>
              <a:off x="-870603" y="1086521"/>
              <a:ext cx="3834755" cy="5445611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26 CuadroTexto"/>
            <p:cNvSpPr txBox="1"/>
            <p:nvPr/>
          </p:nvSpPr>
          <p:spPr bwMode="auto">
            <a:xfrm>
              <a:off x="3179759" y="1040484"/>
              <a:ext cx="4587404" cy="57013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buClr>
                  <a:schemeClr val="tx2"/>
                </a:buClr>
                <a:defRPr sz="3200">
                  <a:latin typeface="+mj-lt"/>
                  <a:cs typeface="+mn-cs"/>
                </a:defRPr>
              </a:lvl1pPr>
            </a:lstStyle>
            <a:p>
              <a:pPr>
                <a:buClr>
                  <a:srgbClr val="FFFFFF"/>
                </a:buClr>
                <a:defRPr/>
              </a:pPr>
              <a:r>
                <a:rPr lang="es-ES" sz="2400" b="1" dirty="0" smtClean="0">
                  <a:solidFill>
                    <a:srgbClr val="151515"/>
                  </a:solidFill>
                </a:rPr>
                <a:t>~10.000 apps de Salut/</a:t>
              </a:r>
              <a:r>
                <a:rPr lang="es-ES" sz="2400" dirty="0" smtClean="0">
                  <a:solidFill>
                    <a:srgbClr val="151515"/>
                  </a:solidFill>
                </a:rPr>
                <a:t>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Medicina </a:t>
              </a:r>
              <a:r>
                <a:rPr lang="es-ES" sz="2400" dirty="0" smtClean="0">
                  <a:solidFill>
                    <a:srgbClr val="151515"/>
                  </a:solidFill>
                </a:rPr>
                <a:t>a l’Apple AppStore</a:t>
              </a:r>
            </a:p>
            <a:p>
              <a:pPr>
                <a:buClr>
                  <a:srgbClr val="FFFFFF"/>
                </a:buClr>
                <a:defRPr/>
              </a:pPr>
              <a:endParaRPr lang="es-ES" sz="2000" dirty="0">
                <a:solidFill>
                  <a:srgbClr val="151515"/>
                </a:solidFill>
              </a:endParaRPr>
            </a:p>
            <a:p>
              <a:pPr>
                <a:buClr>
                  <a:srgbClr val="FFFFFF"/>
                </a:buClr>
                <a:defRPr/>
              </a:pPr>
              <a:r>
                <a:rPr lang="es-ES" sz="2400" b="1" dirty="0">
                  <a:solidFill>
                    <a:srgbClr val="151515"/>
                  </a:solidFill>
                </a:rPr>
                <a:t>45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% </a:t>
              </a:r>
              <a:r>
                <a:rPr lang="es-ES_tradnl" sz="2400" dirty="0" err="1" smtClean="0"/>
                <a:t>metges</a:t>
              </a:r>
              <a:r>
                <a:rPr lang="es-ES_tradnl" sz="2400" dirty="0" smtClean="0"/>
                <a:t> americans es </a:t>
              </a:r>
              <a:r>
                <a:rPr lang="es-ES_tradnl" sz="2400" dirty="0" err="1" smtClean="0"/>
                <a:t>baixen</a:t>
              </a:r>
              <a:r>
                <a:rPr lang="es-ES_tradnl" sz="2400" dirty="0" smtClean="0"/>
                <a:t>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50</a:t>
              </a:r>
              <a:r>
                <a:rPr lang="es-ES" sz="2400" b="1" dirty="0">
                  <a:solidFill>
                    <a:srgbClr val="151515"/>
                  </a:solidFill>
                </a:rPr>
                <a:t>+ apps</a:t>
              </a:r>
            </a:p>
            <a:p>
              <a:pPr>
                <a:buClr>
                  <a:srgbClr val="FFFFFF"/>
                </a:buClr>
                <a:defRPr/>
              </a:pPr>
              <a:endParaRPr lang="es-ES" sz="2000" b="1" dirty="0">
                <a:solidFill>
                  <a:srgbClr val="151515"/>
                </a:solidFill>
              </a:endParaRPr>
            </a:p>
            <a:p>
              <a:pPr>
                <a:buClr>
                  <a:srgbClr val="FFFFFF"/>
                </a:buClr>
                <a:defRPr/>
              </a:pPr>
              <a:r>
                <a:rPr lang="es-ES" sz="2400" b="1" dirty="0">
                  <a:solidFill>
                    <a:srgbClr val="151515"/>
                  </a:solidFill>
                </a:rPr>
                <a:t>85%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 </a:t>
              </a:r>
              <a:r>
                <a:rPr lang="es-ES_tradnl" sz="2400" dirty="0" err="1" smtClean="0"/>
                <a:t>metges</a:t>
              </a:r>
              <a:r>
                <a:rPr lang="es-ES_tradnl" sz="2400" dirty="0" smtClean="0"/>
                <a:t> </a:t>
              </a:r>
              <a:r>
                <a:rPr lang="es-ES_tradnl" sz="2400" dirty="0" err="1" smtClean="0"/>
                <a:t>s’han</a:t>
              </a:r>
              <a:r>
                <a:rPr lang="es-ES_tradnl" sz="2400" dirty="0" smtClean="0"/>
                <a:t> </a:t>
              </a:r>
              <a:r>
                <a:rPr lang="es-ES_tradnl" sz="2400" dirty="0" err="1" smtClean="0"/>
                <a:t>descarregat</a:t>
              </a:r>
              <a:r>
                <a:rPr lang="es-ES_tradnl" sz="2400" dirty="0" smtClean="0"/>
                <a:t>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apps </a:t>
              </a:r>
              <a:r>
                <a:rPr lang="es-ES" sz="2400" b="1" dirty="0">
                  <a:solidFill>
                    <a:srgbClr val="151515"/>
                  </a:solidFill>
                </a:rPr>
                <a:t>que no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utilitzen</a:t>
              </a:r>
            </a:p>
            <a:p>
              <a:pPr>
                <a:buClr>
                  <a:srgbClr val="FFFFFF"/>
                </a:buClr>
                <a:defRPr/>
              </a:pPr>
              <a:endParaRPr lang="es-ES" sz="2000" b="1" dirty="0" smtClean="0">
                <a:solidFill>
                  <a:srgbClr val="151515"/>
                </a:solidFill>
              </a:endParaRPr>
            </a:p>
            <a:p>
              <a:pPr>
                <a:buClr>
                  <a:srgbClr val="FFFFFF"/>
                </a:buClr>
                <a:defRPr/>
              </a:pPr>
              <a:r>
                <a:rPr lang="es-ES_tradnl" sz="2400" dirty="0" smtClean="0"/>
                <a:t>En </a:t>
              </a:r>
              <a:r>
                <a:rPr lang="es-ES_tradnl" sz="2400" dirty="0" err="1" smtClean="0"/>
                <a:t>mitjana</a:t>
              </a:r>
              <a:r>
                <a:rPr lang="es-ES_tradnl" sz="2400" dirty="0" smtClean="0"/>
                <a:t>, un </a:t>
              </a:r>
              <a:r>
                <a:rPr lang="es-ES_tradnl" sz="2400" dirty="0" err="1" smtClean="0"/>
                <a:t>metge</a:t>
              </a:r>
              <a:r>
                <a:rPr lang="es-ES_tradnl" sz="2400" dirty="0" smtClean="0"/>
                <a:t> </a:t>
              </a:r>
              <a:r>
                <a:rPr lang="es-ES_tradnl" sz="2400" dirty="0" err="1" smtClean="0"/>
                <a:t>utilitza</a:t>
              </a:r>
              <a:r>
                <a:rPr lang="es-ES_tradnl" sz="2400" dirty="0" smtClean="0"/>
                <a:t>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29 </a:t>
              </a:r>
              <a:r>
                <a:rPr lang="es-ES" sz="2400" dirty="0" smtClean="0">
                  <a:solidFill>
                    <a:srgbClr val="151515"/>
                  </a:solidFill>
                </a:rPr>
                <a:t>apps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mensualment </a:t>
              </a:r>
              <a:r>
                <a:rPr lang="es-ES" sz="2400" dirty="0" smtClean="0">
                  <a:solidFill>
                    <a:srgbClr val="151515"/>
                  </a:solidFill>
                </a:rPr>
                <a:t>i </a:t>
              </a:r>
              <a:r>
                <a:rPr lang="es-ES" sz="2400" b="1" dirty="0" smtClean="0">
                  <a:solidFill>
                    <a:srgbClr val="151515"/>
                  </a:solidFill>
                </a:rPr>
                <a:t>7 </a:t>
              </a:r>
              <a:r>
                <a:rPr lang="es-ES_tradnl" sz="2400" b="1" dirty="0" err="1" smtClean="0">
                  <a:solidFill>
                    <a:srgbClr val="151515"/>
                  </a:solidFill>
                </a:rPr>
                <a:t>diàriament</a:t>
              </a:r>
              <a:endParaRPr lang="es-ES" sz="2400" b="1" dirty="0">
                <a:solidFill>
                  <a:srgbClr val="151515"/>
                </a:solidFill>
              </a:endParaRPr>
            </a:p>
          </p:txBody>
        </p:sp>
        <p:pic>
          <p:nvPicPr>
            <p:cNvPr id="4104" name="Picture 2" descr="http://www.emedicaldesign.com/images/header-mobile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0922" r="13427"/>
            <a:stretch>
              <a:fillRect/>
            </a:stretch>
          </p:blipFill>
          <p:spPr bwMode="auto">
            <a:xfrm>
              <a:off x="-884250" y="2899615"/>
              <a:ext cx="3875696" cy="3548399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9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045172" y="147709"/>
            <a:ext cx="720000" cy="72000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3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30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57057" name="think-cell Slide" r:id="rId7" imgW="0" imgH="0" progId="">
              <p:embed/>
            </p:oleObj>
          </a:graphicData>
        </a:graphic>
      </p:graphicFrame>
      <p:sp>
        <p:nvSpPr>
          <p:cNvPr id="6147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solidFill>
                  <a:srgbClr val="151515"/>
                </a:solidFill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63774" y="106065"/>
            <a:ext cx="7750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Dues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referències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d'èxit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en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aplicacions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mèdiques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per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professionals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sanitaris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grpSp>
        <p:nvGrpSpPr>
          <p:cNvPr id="3" name="2 Grupo"/>
          <p:cNvGrpSpPr>
            <a:grpSpLocks/>
          </p:cNvGrpSpPr>
          <p:nvPr/>
        </p:nvGrpSpPr>
        <p:grpSpPr bwMode="auto">
          <a:xfrm>
            <a:off x="296863" y="1136650"/>
            <a:ext cx="3616325" cy="4541838"/>
            <a:chOff x="297268" y="1136018"/>
            <a:chExt cx="3615166" cy="4542970"/>
          </a:xfrm>
        </p:grpSpPr>
        <p:pic>
          <p:nvPicPr>
            <p:cNvPr id="615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8" y="1136018"/>
              <a:ext cx="3615166" cy="2595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160" name="5 Grupo"/>
            <p:cNvGrpSpPr>
              <a:grpSpLocks/>
            </p:cNvGrpSpPr>
            <p:nvPr/>
          </p:nvGrpSpPr>
          <p:grpSpPr bwMode="auto">
            <a:xfrm>
              <a:off x="321892" y="1783211"/>
              <a:ext cx="2299865" cy="3895777"/>
              <a:chOff x="-42967" y="2860257"/>
              <a:chExt cx="2300069" cy="3895785"/>
            </a:xfrm>
          </p:grpSpPr>
          <p:pic>
            <p:nvPicPr>
              <p:cNvPr id="6161" name="12 Imagen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967" y="2860257"/>
                <a:ext cx="2300069" cy="3895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2" name="Picture 14" descr="C:\Users\Angel\Pictures\Fotos Móviles\i_2011110220211984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823" y="3696336"/>
                <a:ext cx="1439862" cy="2159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4589463" y="1136650"/>
            <a:ext cx="3932237" cy="3987800"/>
            <a:chOff x="4588881" y="1136018"/>
            <a:chExt cx="3932970" cy="3989115"/>
          </a:xfrm>
        </p:grpSpPr>
        <p:pic>
          <p:nvPicPr>
            <p:cNvPr id="6157" name="Picture 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881" y="1136018"/>
              <a:ext cx="3932970" cy="2595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8" name="Picture 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0504" y="2337067"/>
              <a:ext cx="2192132" cy="2788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13 Rectángulo redondeado"/>
          <p:cNvSpPr/>
          <p:nvPr/>
        </p:nvSpPr>
        <p:spPr bwMode="auto">
          <a:xfrm>
            <a:off x="321892" y="4893680"/>
            <a:ext cx="3596965" cy="138242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72009" rIns="0" bIns="72009" anchor="ctr">
            <a:normAutofit/>
          </a:bodyPr>
          <a:lstStyle/>
          <a:p>
            <a:pPr marL="268288" indent="-268288"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lang="es-ES_tradnl" sz="1600" dirty="0" err="1" smtClean="0">
                <a:solidFill>
                  <a:prstClr val="white"/>
                </a:solidFill>
              </a:rPr>
              <a:t>Informació</a:t>
            </a:r>
            <a:r>
              <a:rPr lang="es-ES_tradnl" sz="1600" dirty="0" smtClean="0">
                <a:solidFill>
                  <a:prstClr val="white"/>
                </a:solidFill>
              </a:rPr>
              <a:t> </a:t>
            </a:r>
            <a:r>
              <a:rPr lang="es-ES_tradnl" sz="1600" dirty="0" err="1" smtClean="0">
                <a:solidFill>
                  <a:prstClr val="white"/>
                </a:solidFill>
              </a:rPr>
              <a:t>i</a:t>
            </a:r>
            <a:r>
              <a:rPr lang="es-ES_tradnl" sz="1600" dirty="0" smtClean="0">
                <a:solidFill>
                  <a:prstClr val="white"/>
                </a:solidFill>
              </a:rPr>
              <a:t> </a:t>
            </a:r>
            <a:r>
              <a:rPr lang="es-ES_tradnl" sz="1600" dirty="0" err="1" smtClean="0">
                <a:solidFill>
                  <a:prstClr val="white"/>
                </a:solidFill>
              </a:rPr>
              <a:t>ajut</a:t>
            </a:r>
            <a:r>
              <a:rPr lang="es-ES_tradnl" sz="1600" dirty="0" smtClean="0">
                <a:solidFill>
                  <a:prstClr val="white"/>
                </a:solidFill>
              </a:rPr>
              <a:t> a </a:t>
            </a:r>
            <a:r>
              <a:rPr lang="es-ES_tradnl" sz="1730" b="1" dirty="0" err="1" smtClean="0">
                <a:solidFill>
                  <a:prstClr val="white"/>
                </a:solidFill>
              </a:rPr>
              <a:t>diagnòstic</a:t>
            </a:r>
            <a:r>
              <a:rPr lang="es-ES_tradnl" sz="1730" b="1" dirty="0" smtClean="0">
                <a:solidFill>
                  <a:prstClr val="white"/>
                </a:solidFill>
              </a:rPr>
              <a:t>/</a:t>
            </a:r>
            <a:r>
              <a:rPr lang="es-ES_tradnl" sz="1730" b="1" dirty="0" err="1" smtClean="0">
                <a:solidFill>
                  <a:prstClr val="white"/>
                </a:solidFill>
              </a:rPr>
              <a:t>prescripció</a:t>
            </a:r>
            <a:endParaRPr lang="es-ES_tradnl" sz="1730" b="1" dirty="0" smtClean="0">
              <a:solidFill>
                <a:prstClr val="white"/>
              </a:solidFill>
            </a:endParaRPr>
          </a:p>
          <a:p>
            <a:pPr marL="268288" indent="-268288"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lang="es-ES" sz="2000" b="1" dirty="0" smtClean="0">
                <a:solidFill>
                  <a:prstClr val="white"/>
                </a:solidFill>
              </a:rPr>
              <a:t>330.000 </a:t>
            </a:r>
            <a:r>
              <a:rPr lang="es-ES" sz="1800" b="1" dirty="0" smtClean="0">
                <a:solidFill>
                  <a:prstClr val="white"/>
                </a:solidFill>
              </a:rPr>
              <a:t>metges</a:t>
            </a:r>
            <a:r>
              <a:rPr lang="es-ES" sz="2000" b="1" dirty="0" smtClean="0">
                <a:solidFill>
                  <a:prstClr val="white"/>
                </a:solidFill>
              </a:rPr>
              <a:t> </a:t>
            </a:r>
            <a:r>
              <a:rPr lang="es-ES" sz="1600" dirty="0" smtClean="0">
                <a:solidFill>
                  <a:prstClr val="white"/>
                </a:solidFill>
              </a:rPr>
              <a:t>i 1,3M de professionals sanitaris</a:t>
            </a:r>
            <a:endParaRPr lang="es-ES" sz="1200" dirty="0">
              <a:solidFill>
                <a:prstClr val="white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 bwMode="auto">
          <a:xfrm>
            <a:off x="4677737" y="4893680"/>
            <a:ext cx="3596965" cy="138242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2009" tIns="72009" rIns="72009" bIns="72009" anchor="ctr"/>
          <a:lstStyle/>
          <a:p>
            <a:pPr marL="285750" indent="-285750"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lang="es-ES_tradnl" sz="1400" dirty="0" smtClean="0"/>
              <a:t>Portal de </a:t>
            </a:r>
            <a:r>
              <a:rPr lang="es-ES_tradnl" sz="1400" dirty="0" err="1" smtClean="0"/>
              <a:t>referència</a:t>
            </a:r>
            <a:r>
              <a:rPr lang="es-ES_tradnl" sz="1400" dirty="0" smtClean="0"/>
              <a:t> en </a:t>
            </a:r>
            <a:r>
              <a:rPr lang="es-ES_tradnl" sz="1800" b="1" dirty="0" err="1" smtClean="0">
                <a:solidFill>
                  <a:prstClr val="white"/>
                </a:solidFill>
              </a:rPr>
              <a:t>informació</a:t>
            </a:r>
            <a:r>
              <a:rPr lang="es-ES_tradnl" sz="1800" b="1" dirty="0" smtClean="0">
                <a:solidFill>
                  <a:prstClr val="white"/>
                </a:solidFill>
              </a:rPr>
              <a:t> </a:t>
            </a:r>
            <a:r>
              <a:rPr lang="es-ES_tradnl" sz="1800" b="1" dirty="0" err="1" smtClean="0">
                <a:solidFill>
                  <a:prstClr val="white"/>
                </a:solidFill>
              </a:rPr>
              <a:t>mèdica</a:t>
            </a:r>
            <a:r>
              <a:rPr lang="es-ES_tradnl" sz="1800" b="1" dirty="0" smtClean="0">
                <a:solidFill>
                  <a:prstClr val="white"/>
                </a:solidFill>
              </a:rPr>
              <a:t> </a:t>
            </a:r>
            <a:r>
              <a:rPr lang="es-ES_tradnl" sz="1800" b="1" dirty="0" err="1" smtClean="0">
                <a:solidFill>
                  <a:prstClr val="white"/>
                </a:solidFill>
              </a:rPr>
              <a:t>professional</a:t>
            </a:r>
            <a:endParaRPr lang="es-ES" sz="1600" b="1" dirty="0" smtClean="0">
              <a:solidFill>
                <a:prstClr val="white"/>
              </a:solidFill>
            </a:endParaRPr>
          </a:p>
          <a:p>
            <a:pPr marL="285750" indent="-285750"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lang="es-ES" sz="1600" b="1" dirty="0">
                <a:solidFill>
                  <a:prstClr val="white"/>
                </a:solidFill>
              </a:rPr>
              <a:t>1,5M+</a:t>
            </a:r>
            <a:r>
              <a:rPr lang="es-ES" sz="1600" b="1" dirty="0" smtClean="0">
                <a:solidFill>
                  <a:prstClr val="white"/>
                </a:solidFill>
              </a:rPr>
              <a:t> </a:t>
            </a:r>
            <a:r>
              <a:rPr lang="es-ES_tradnl" sz="1600" b="1" dirty="0" smtClean="0"/>
              <a:t>usuaris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enregistrats</a:t>
            </a:r>
            <a:r>
              <a:rPr lang="es-ES_tradnl" sz="1600" dirty="0" smtClean="0"/>
              <a:t> a </a:t>
            </a:r>
            <a:r>
              <a:rPr lang="es-ES_tradnl" sz="1600" dirty="0" err="1" smtClean="0"/>
              <a:t>l’aplicació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mòbil</a:t>
            </a:r>
            <a:endParaRPr lang="es-ES" sz="1100" dirty="0">
              <a:solidFill>
                <a:prstClr val="white"/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045172" y="147709"/>
            <a:ext cx="720000" cy="72000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4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65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75469" name="think-cell Slide" r:id="rId7" imgW="0" imgH="0" progId="">
              <p:embed/>
            </p:oleObj>
          </a:graphicData>
        </a:graphic>
      </p:graphicFrame>
      <p:sp>
        <p:nvSpPr>
          <p:cNvPr id="7171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solidFill>
                  <a:srgbClr val="151515"/>
                </a:solidFill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89671" y="286826"/>
            <a:ext cx="81143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Unes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eines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molt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utilitzades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pels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metges</a:t>
            </a:r>
            <a:r>
              <a:rPr lang="es-ES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…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grpSp>
        <p:nvGrpSpPr>
          <p:cNvPr id="7174" name="1 Grupo"/>
          <p:cNvGrpSpPr>
            <a:grpSpLocks/>
          </p:cNvGrpSpPr>
          <p:nvPr/>
        </p:nvGrpSpPr>
        <p:grpSpPr bwMode="auto">
          <a:xfrm>
            <a:off x="296813" y="1136650"/>
            <a:ext cx="8304262" cy="5192713"/>
            <a:chOff x="297268" y="1136018"/>
            <a:chExt cx="8885658" cy="5193318"/>
          </a:xfrm>
        </p:grpSpPr>
        <p:pic>
          <p:nvPicPr>
            <p:cNvPr id="717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8" y="1136018"/>
              <a:ext cx="3615166" cy="2595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177" name="5 Grupo"/>
            <p:cNvGrpSpPr>
              <a:grpSpLocks/>
            </p:cNvGrpSpPr>
            <p:nvPr/>
          </p:nvGrpSpPr>
          <p:grpSpPr bwMode="auto">
            <a:xfrm>
              <a:off x="321892" y="1441311"/>
              <a:ext cx="2885637" cy="4888025"/>
              <a:chOff x="-42967" y="1868007"/>
              <a:chExt cx="2885893" cy="4888035"/>
            </a:xfrm>
          </p:grpSpPr>
          <p:pic>
            <p:nvPicPr>
              <p:cNvPr id="7179" name="12 Imagen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967" y="1868007"/>
                <a:ext cx="2885893" cy="4888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0" name="Picture 14" descr="C:\Users\Angel\Pictures\Fotos Móviles\i_2011110220211984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481" y="2896467"/>
                <a:ext cx="1800218" cy="2700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78" name="19 CuadroTexto"/>
            <p:cNvSpPr txBox="1">
              <a:spLocks noChangeArrowheads="1"/>
            </p:cNvSpPr>
            <p:nvPr/>
          </p:nvSpPr>
          <p:spPr bwMode="auto">
            <a:xfrm>
              <a:off x="4320664" y="1629108"/>
              <a:ext cx="4862262" cy="3662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FFFFFF"/>
                </a:buClr>
              </a:pPr>
              <a:r>
                <a:rPr lang="es-ES" sz="3200" b="1" dirty="0">
                  <a:solidFill>
                    <a:srgbClr val="151515"/>
                  </a:solidFill>
                  <a:latin typeface="+mj-lt"/>
                </a:rPr>
                <a:t>&gt;40% </a:t>
              </a:r>
              <a:r>
                <a:rPr lang="es-ES" sz="2400" dirty="0" smtClean="0">
                  <a:solidFill>
                    <a:srgbClr val="151515"/>
                  </a:solidFill>
                  <a:latin typeface="+mj-lt"/>
                </a:rPr>
                <a:t>metges utilitzen </a:t>
              </a:r>
              <a:r>
                <a:rPr lang="es-ES" sz="2400" dirty="0">
                  <a:solidFill>
                    <a:srgbClr val="151515"/>
                  </a:solidFill>
                  <a:latin typeface="+mj-lt"/>
                </a:rPr>
                <a:t/>
              </a:r>
              <a:br>
                <a:rPr lang="es-ES" sz="2400" dirty="0">
                  <a:solidFill>
                    <a:srgbClr val="151515"/>
                  </a:solidFill>
                  <a:latin typeface="+mj-lt"/>
                </a:rPr>
              </a:br>
              <a:r>
                <a:rPr lang="es-ES" sz="3200" b="1" dirty="0">
                  <a:solidFill>
                    <a:srgbClr val="151515"/>
                  </a:solidFill>
                  <a:latin typeface="+mj-lt"/>
                </a:rPr>
                <a:t>4+ </a:t>
              </a:r>
              <a:r>
                <a:rPr lang="es-ES" sz="3200" b="1" dirty="0" smtClean="0">
                  <a:solidFill>
                    <a:srgbClr val="151515"/>
                  </a:solidFill>
                  <a:latin typeface="+mj-lt"/>
                </a:rPr>
                <a:t>vegades al dia</a:t>
              </a:r>
            </a:p>
            <a:p>
              <a:pPr eaLnBrk="1" hangingPunct="1">
                <a:buClr>
                  <a:srgbClr val="FFFFFF"/>
                </a:buClr>
              </a:pPr>
              <a:endParaRPr lang="es-ES" sz="2400" dirty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r>
                <a:rPr lang="es-ES" sz="3200" b="1" dirty="0">
                  <a:solidFill>
                    <a:srgbClr val="151515"/>
                  </a:solidFill>
                  <a:latin typeface="+mj-lt"/>
                </a:rPr>
                <a:t>~50%</a:t>
              </a:r>
              <a:r>
                <a:rPr lang="es-ES" sz="32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2400" dirty="0" err="1" smtClean="0">
                  <a:solidFill>
                    <a:srgbClr val="151515"/>
                  </a:solidFill>
                  <a:latin typeface="+mj-lt"/>
                </a:rPr>
                <a:t>l’utilitzen</a:t>
              </a:r>
              <a:r>
                <a:rPr lang="es-ES_tradnl" sz="2400" dirty="0" smtClean="0">
                  <a:solidFill>
                    <a:srgbClr val="151515"/>
                  </a:solidFill>
                  <a:latin typeface="+mj-lt"/>
                </a:rPr>
                <a:t> en la </a:t>
              </a:r>
              <a:r>
                <a:rPr lang="es-ES_tradnl" sz="2400" dirty="0" err="1" smtClean="0">
                  <a:solidFill>
                    <a:srgbClr val="151515"/>
                  </a:solidFill>
                  <a:latin typeface="+mj-lt"/>
                </a:rPr>
                <a:t>interacció</a:t>
              </a:r>
              <a:r>
                <a:rPr lang="es-ES_tradnl" sz="2400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2400" dirty="0" err="1" smtClean="0">
                  <a:solidFill>
                    <a:srgbClr val="151515"/>
                  </a:solidFill>
                  <a:latin typeface="+mj-lt"/>
                </a:rPr>
                <a:t>amb</a:t>
              </a:r>
              <a:r>
                <a:rPr lang="es-ES_tradnl" sz="2400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2400" dirty="0" err="1" smtClean="0">
                  <a:solidFill>
                    <a:srgbClr val="151515"/>
                  </a:solidFill>
                  <a:latin typeface="+mj-lt"/>
                </a:rPr>
                <a:t>pacients</a:t>
              </a:r>
              <a:endParaRPr lang="es-ES" sz="24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endParaRPr lang="es-ES" sz="3200" b="1" dirty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r>
                <a:rPr lang="es-ES" sz="3200" b="1" dirty="0">
                  <a:solidFill>
                    <a:srgbClr val="151515"/>
                  </a:solidFill>
                  <a:latin typeface="+mj-lt"/>
                </a:rPr>
                <a:t>&gt;80%</a:t>
              </a:r>
              <a:r>
                <a:rPr lang="es-ES" sz="32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" sz="2400" dirty="0" smtClean="0">
                  <a:solidFill>
                    <a:srgbClr val="151515"/>
                  </a:solidFill>
                  <a:latin typeface="+mj-lt"/>
                </a:rPr>
                <a:t>l’utilitzen a l’hospital</a:t>
              </a:r>
              <a:r>
                <a:rPr lang="es-ES" sz="2400" dirty="0">
                  <a:solidFill>
                    <a:srgbClr val="151515"/>
                  </a:solidFill>
                  <a:latin typeface="+mj-lt"/>
                </a:rPr>
                <a:t>/</a:t>
              </a:r>
              <a:r>
                <a:rPr lang="es-ES" sz="2400" dirty="0" smtClean="0">
                  <a:solidFill>
                    <a:srgbClr val="151515"/>
                  </a:solidFill>
                  <a:latin typeface="+mj-lt"/>
                </a:rPr>
                <a:t>centre d’atenció</a:t>
              </a:r>
              <a:endParaRPr lang="es-ES" sz="2400" dirty="0">
                <a:solidFill>
                  <a:srgbClr val="151515"/>
                </a:solidFill>
                <a:latin typeface="+mj-lt"/>
              </a:endParaRPr>
            </a:p>
          </p:txBody>
        </p:sp>
      </p:grpSp>
      <p:pic>
        <p:nvPicPr>
          <p:cNvPr id="11" name="10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045172" y="147709"/>
            <a:ext cx="720000" cy="7200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5</a:t>
            </a:fld>
            <a:r>
              <a:rPr lang="es-ES_tradnl" dirty="0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 dirty="0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023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76493" name="think-cell Slide" r:id="rId7" imgW="0" imgH="0" progId="">
              <p:embed/>
            </p:oleObj>
          </a:graphicData>
        </a:graphic>
      </p:graphicFrame>
      <p:sp>
        <p:nvSpPr>
          <p:cNvPr id="7171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solidFill>
                  <a:srgbClr val="151515"/>
                </a:solidFill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89671" y="286826"/>
            <a:ext cx="81143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…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pel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seu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elevat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valor en la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pràctica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mèdica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diària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grpSp>
        <p:nvGrpSpPr>
          <p:cNvPr id="7174" name="1 Grupo"/>
          <p:cNvGrpSpPr>
            <a:grpSpLocks/>
          </p:cNvGrpSpPr>
          <p:nvPr/>
        </p:nvGrpSpPr>
        <p:grpSpPr bwMode="auto">
          <a:xfrm>
            <a:off x="296813" y="1136650"/>
            <a:ext cx="8485680" cy="5192709"/>
            <a:chOff x="297268" y="1136018"/>
            <a:chExt cx="9079777" cy="5193318"/>
          </a:xfrm>
        </p:grpSpPr>
        <p:pic>
          <p:nvPicPr>
            <p:cNvPr id="717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8" y="1136018"/>
              <a:ext cx="3615166" cy="2595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177" name="5 Grupo"/>
            <p:cNvGrpSpPr>
              <a:grpSpLocks/>
            </p:cNvGrpSpPr>
            <p:nvPr/>
          </p:nvGrpSpPr>
          <p:grpSpPr bwMode="auto">
            <a:xfrm>
              <a:off x="321892" y="1441311"/>
              <a:ext cx="2885637" cy="4888025"/>
              <a:chOff x="-42967" y="1868007"/>
              <a:chExt cx="2885893" cy="4888035"/>
            </a:xfrm>
          </p:grpSpPr>
          <p:pic>
            <p:nvPicPr>
              <p:cNvPr id="7179" name="12 Imagen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967" y="1868007"/>
                <a:ext cx="2885893" cy="4888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0" name="Picture 14" descr="C:\Users\Angel\Pictures\Fotos Móviles\i_2011110220211984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481" y="2896467"/>
                <a:ext cx="1800218" cy="2700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78" name="19 CuadroTexto"/>
            <p:cNvSpPr txBox="1">
              <a:spLocks noChangeArrowheads="1"/>
            </p:cNvSpPr>
            <p:nvPr/>
          </p:nvSpPr>
          <p:spPr bwMode="auto">
            <a:xfrm>
              <a:off x="4320664" y="1638360"/>
              <a:ext cx="5056381" cy="3878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FFFFFF"/>
                </a:buClr>
              </a:pPr>
              <a:r>
                <a:rPr lang="es-ES" sz="2000" b="1" dirty="0">
                  <a:solidFill>
                    <a:srgbClr val="151515"/>
                  </a:solidFill>
                  <a:latin typeface="+mj-lt"/>
                </a:rPr>
                <a:t>~70%</a:t>
              </a:r>
              <a:r>
                <a:rPr lang="es-ES" sz="20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dirty="0" err="1" smtClean="0">
                  <a:solidFill>
                    <a:srgbClr val="151515"/>
                  </a:solidFill>
                  <a:latin typeface="+mj-lt"/>
                </a:rPr>
                <a:t>metges</a:t>
              </a:r>
              <a:r>
                <a:rPr lang="es-ES_tradnl" sz="1800" dirty="0" smtClean="0">
                  <a:solidFill>
                    <a:srgbClr val="151515"/>
                  </a:solidFill>
                  <a:latin typeface="+mj-lt"/>
                </a:rPr>
                <a:t> eviten una o </a:t>
              </a:r>
              <a:r>
                <a:rPr lang="es-ES_tradnl" sz="1800" dirty="0" err="1" smtClean="0">
                  <a:solidFill>
                    <a:srgbClr val="151515"/>
                  </a:solidFill>
                  <a:latin typeface="+mj-lt"/>
                </a:rPr>
                <a:t>més</a:t>
              </a:r>
              <a:r>
                <a:rPr lang="es-ES_tradnl" sz="1800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b="1" dirty="0" err="1" smtClean="0">
                  <a:solidFill>
                    <a:srgbClr val="151515"/>
                  </a:solidFill>
                  <a:latin typeface="+mj-lt"/>
                </a:rPr>
                <a:t>reaccions</a:t>
              </a:r>
              <a:r>
                <a:rPr lang="es-ES_tradnl" sz="18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b="1" dirty="0" err="1" smtClean="0">
                  <a:solidFill>
                    <a:srgbClr val="151515"/>
                  </a:solidFill>
                  <a:latin typeface="+mj-lt"/>
                </a:rPr>
                <a:t>adverses</a:t>
              </a:r>
              <a:r>
                <a:rPr lang="es-ES_tradnl" sz="18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dirty="0" err="1" smtClean="0">
                  <a:solidFill>
                    <a:srgbClr val="151515"/>
                  </a:solidFill>
                  <a:latin typeface="+mj-lt"/>
                </a:rPr>
                <a:t>per</a:t>
              </a:r>
              <a:r>
                <a:rPr lang="es-ES_tradnl" sz="1800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dirty="0" err="1" smtClean="0">
                  <a:solidFill>
                    <a:srgbClr val="151515"/>
                  </a:solidFill>
                  <a:latin typeface="+mj-lt"/>
                </a:rPr>
                <a:t>setmana</a:t>
              </a:r>
              <a:endParaRPr lang="es-ES" sz="18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endParaRPr lang="es-ES" sz="18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r>
                <a:rPr lang="es-ES" sz="2000" b="1" dirty="0">
                  <a:solidFill>
                    <a:srgbClr val="151515"/>
                  </a:solidFill>
                  <a:latin typeface="+mj-lt"/>
                </a:rPr>
                <a:t>~55%</a:t>
              </a:r>
              <a:r>
                <a:rPr lang="es-ES" sz="20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dirty="0" err="1" smtClean="0">
                  <a:latin typeface="+mj-lt"/>
                </a:rPr>
                <a:t>metges</a:t>
              </a:r>
              <a:r>
                <a:rPr lang="es-ES_tradnl" sz="1800" dirty="0" smtClean="0">
                  <a:latin typeface="+mj-lt"/>
                </a:rPr>
                <a:t> </a:t>
              </a:r>
              <a:r>
                <a:rPr lang="es-ES_tradnl" sz="1800" dirty="0" err="1" smtClean="0">
                  <a:latin typeface="+mj-lt"/>
                </a:rPr>
                <a:t>estalvien</a:t>
              </a:r>
              <a:r>
                <a:rPr lang="es-ES_tradnl" sz="1800" dirty="0" smtClean="0">
                  <a:latin typeface="+mj-lt"/>
                </a:rPr>
                <a:t> </a:t>
              </a:r>
              <a:r>
                <a:rPr lang="es-ES_tradnl" sz="1800" dirty="0" err="1" smtClean="0">
                  <a:latin typeface="+mj-lt"/>
                </a:rPr>
                <a:t>més</a:t>
              </a:r>
              <a:r>
                <a:rPr lang="es-ES_tradnl" sz="1800" dirty="0" smtClean="0">
                  <a:latin typeface="+mj-lt"/>
                </a:rPr>
                <a:t> </a:t>
              </a:r>
              <a:r>
                <a:rPr lang="es-ES_tradnl" sz="1800" b="1" dirty="0" smtClean="0">
                  <a:latin typeface="+mj-lt"/>
                </a:rPr>
                <a:t>de 20 minuts al </a:t>
              </a:r>
              <a:r>
                <a:rPr lang="es-ES_tradnl" sz="1800" b="1" dirty="0" err="1" smtClean="0">
                  <a:latin typeface="+mj-lt"/>
                </a:rPr>
                <a:t>dia</a:t>
              </a:r>
              <a:endParaRPr lang="es-ES" sz="2000" b="1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endParaRPr lang="es-ES" sz="18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r>
                <a:rPr lang="es-ES" sz="2000" b="1" dirty="0">
                  <a:solidFill>
                    <a:srgbClr val="151515"/>
                  </a:solidFill>
                  <a:latin typeface="+mj-lt"/>
                </a:rPr>
                <a:t>~70%</a:t>
              </a:r>
              <a:r>
                <a:rPr lang="es-ES" sz="20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_tradnl" sz="1800" dirty="0" err="1" smtClean="0">
                  <a:latin typeface="Verdana"/>
                </a:rPr>
                <a:t>metges</a:t>
              </a:r>
              <a:r>
                <a:rPr lang="es-ES_tradnl" sz="1800" dirty="0" smtClean="0">
                  <a:latin typeface="Verdana"/>
                </a:rPr>
                <a:t> recepten </a:t>
              </a:r>
              <a:r>
                <a:rPr lang="es-ES_tradnl" sz="1800" b="1" dirty="0" err="1" smtClean="0">
                  <a:latin typeface="Verdana"/>
                </a:rPr>
                <a:t>alternatives</a:t>
              </a:r>
              <a:r>
                <a:rPr lang="es-ES_tradnl" sz="1800" b="1" dirty="0" smtClean="0">
                  <a:latin typeface="Verdana"/>
                </a:rPr>
                <a:t> de menor </a:t>
              </a:r>
              <a:r>
                <a:rPr lang="es-ES_tradnl" sz="1800" b="1" dirty="0" err="1" smtClean="0">
                  <a:latin typeface="Verdana"/>
                </a:rPr>
                <a:t>cost</a:t>
              </a:r>
              <a:r>
                <a:rPr lang="es-ES_tradnl" sz="1800" b="1" dirty="0" smtClean="0">
                  <a:latin typeface="Verdana"/>
                </a:rPr>
                <a:t> </a:t>
              </a:r>
              <a:r>
                <a:rPr lang="es-ES_tradnl" sz="1800" dirty="0" err="1" smtClean="0">
                  <a:latin typeface="Verdana"/>
                </a:rPr>
                <a:t>per</a:t>
              </a:r>
              <a:r>
                <a:rPr lang="es-ES_tradnl" sz="1800" dirty="0" smtClean="0">
                  <a:latin typeface="Verdana"/>
                </a:rPr>
                <a:t> </a:t>
              </a:r>
              <a:r>
                <a:rPr lang="es-ES_tradnl" sz="1800" dirty="0" err="1" smtClean="0">
                  <a:latin typeface="Verdana"/>
                </a:rPr>
                <a:t>accés</a:t>
              </a:r>
              <a:r>
                <a:rPr lang="es-ES_tradnl" sz="1800" dirty="0" smtClean="0">
                  <a:latin typeface="Verdana"/>
                </a:rPr>
                <a:t> a </a:t>
              </a:r>
              <a:r>
                <a:rPr lang="es-ES_tradnl" sz="1800" dirty="0" err="1" smtClean="0">
                  <a:latin typeface="Verdana"/>
                </a:rPr>
                <a:t>major</a:t>
              </a:r>
              <a:r>
                <a:rPr lang="es-ES_tradnl" sz="1800" dirty="0" smtClean="0">
                  <a:latin typeface="Verdana"/>
                </a:rPr>
                <a:t> </a:t>
              </a:r>
              <a:r>
                <a:rPr lang="es-ES_tradnl" sz="1800" dirty="0" err="1" smtClean="0">
                  <a:latin typeface="Verdana"/>
                </a:rPr>
                <a:t>informació</a:t>
              </a:r>
              <a:endParaRPr lang="es-ES" sz="18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endParaRPr lang="es-ES" sz="1800" dirty="0" smtClean="0">
                <a:solidFill>
                  <a:srgbClr val="151515"/>
                </a:solidFill>
                <a:latin typeface="+mj-lt"/>
              </a:endParaRPr>
            </a:p>
            <a:p>
              <a:pPr eaLnBrk="1" hangingPunct="1">
                <a:buClr>
                  <a:srgbClr val="FFFFFF"/>
                </a:buClr>
              </a:pPr>
              <a:r>
                <a:rPr lang="es-ES" sz="2000" b="1" dirty="0">
                  <a:solidFill>
                    <a:srgbClr val="151515"/>
                  </a:solidFill>
                  <a:latin typeface="+mj-lt"/>
                </a:rPr>
                <a:t>&gt;50%</a:t>
              </a:r>
              <a:r>
                <a:rPr lang="es-ES" sz="2400" b="1" dirty="0" smtClean="0">
                  <a:solidFill>
                    <a:srgbClr val="151515"/>
                  </a:solidFill>
                  <a:latin typeface="+mj-lt"/>
                </a:rPr>
                <a:t> </a:t>
              </a:r>
              <a:r>
                <a:rPr lang="es-ES" sz="1800" dirty="0" smtClean="0">
                  <a:latin typeface="+mj-lt"/>
                </a:rPr>
                <a:t>metges </a:t>
              </a:r>
              <a:r>
                <a:rPr lang="es-ES_tradnl" sz="1800" dirty="0" smtClean="0">
                  <a:latin typeface="+mj-lt"/>
                </a:rPr>
                <a:t>es </a:t>
              </a:r>
              <a:r>
                <a:rPr lang="es-ES_tradnl" sz="1800" dirty="0" err="1" smtClean="0">
                  <a:latin typeface="+mj-lt"/>
                </a:rPr>
                <a:t>mantenen</a:t>
              </a:r>
              <a:r>
                <a:rPr lang="es-ES_tradnl" sz="1800" dirty="0" smtClean="0">
                  <a:latin typeface="+mj-lt"/>
                </a:rPr>
                <a:t> </a:t>
              </a:r>
              <a:r>
                <a:rPr lang="es-ES_tradnl" sz="1800" b="1" dirty="0" err="1" smtClean="0">
                  <a:latin typeface="+mj-lt"/>
                </a:rPr>
                <a:t>actualitzats</a:t>
              </a:r>
              <a:r>
                <a:rPr lang="es-ES_tradnl" sz="1800" dirty="0" smtClean="0">
                  <a:latin typeface="+mj-lt"/>
                </a:rPr>
                <a:t> </a:t>
              </a:r>
              <a:r>
                <a:rPr lang="es-ES_tradnl" sz="1800" dirty="0" err="1" smtClean="0">
                  <a:latin typeface="+mj-lt"/>
                </a:rPr>
                <a:t>mitjançant</a:t>
              </a:r>
              <a:r>
                <a:rPr lang="es-ES_tradnl" sz="1800" dirty="0" smtClean="0">
                  <a:latin typeface="+mj-lt"/>
                </a:rPr>
                <a:t> alertes </a:t>
              </a:r>
              <a:r>
                <a:rPr lang="es-ES_tradnl" sz="1800" dirty="0" err="1" smtClean="0">
                  <a:latin typeface="+mj-lt"/>
                </a:rPr>
                <a:t>científiques</a:t>
              </a:r>
              <a:endParaRPr lang="es-ES" sz="1800" dirty="0">
                <a:latin typeface="+mj-lt"/>
              </a:endParaRPr>
            </a:p>
          </p:txBody>
        </p:sp>
      </p:grpSp>
      <p:pic>
        <p:nvPicPr>
          <p:cNvPr id="11" name="10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045172" y="147709"/>
            <a:ext cx="720000" cy="7200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6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69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77522" name="think-cell Slide" r:id="rId23" imgW="0" imgH="0" progId="">
              <p:embed/>
            </p:oleObj>
          </a:graphicData>
        </a:graphic>
      </p:graphicFrame>
      <p:sp>
        <p:nvSpPr>
          <p:cNvPr id="16387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graphicFrame>
        <p:nvGraphicFramePr>
          <p:cNvPr id="5" name="Object 5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4253769"/>
              </p:ext>
            </p:extLst>
          </p:nvPr>
        </p:nvGraphicFramePr>
        <p:xfrm>
          <a:off x="6067096" y="1981722"/>
          <a:ext cx="4613601" cy="4077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26" name="25 Rectángulo"/>
          <p:cNvSpPr/>
          <p:nvPr/>
        </p:nvSpPr>
        <p:spPr bwMode="auto">
          <a:xfrm>
            <a:off x="4605338" y="1195388"/>
            <a:ext cx="4108015" cy="6834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Penetració </a:t>
            </a:r>
            <a:r>
              <a:rPr lang="es-ES" sz="1600" b="1" kern="0" dirty="0">
                <a:solidFill>
                  <a:schemeClr val="accent1">
                    <a:lumMod val="50000"/>
                  </a:schemeClr>
                </a:solidFill>
              </a:rPr>
              <a:t>de iPads en </a:t>
            </a: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Sanitat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Percentatge </a:t>
            </a:r>
            <a:r>
              <a:rPr lang="es-ES" sz="1600" kern="0" dirty="0">
                <a:solidFill>
                  <a:schemeClr val="accent1">
                    <a:lumMod val="50000"/>
                  </a:schemeClr>
                </a:solidFill>
              </a:rPr>
              <a:t>de 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metges. 2011</a:t>
            </a:r>
            <a:endParaRPr lang="es-ES" sz="16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409" name="Rectangl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85956" y="5443723"/>
            <a:ext cx="1075712" cy="21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b="1" dirty="0" err="1" smtClean="0">
                <a:latin typeface="+mj-lt"/>
              </a:rPr>
              <a:t>Espanya</a:t>
            </a:r>
            <a:endParaRPr lang="es-ES_tradnl" sz="1600" b="1" dirty="0">
              <a:latin typeface="+mj-lt"/>
            </a:endParaRPr>
          </a:p>
        </p:txBody>
      </p:sp>
      <p:sp>
        <p:nvSpPr>
          <p:cNvPr id="16410" name="Rectangl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85956" y="4672483"/>
            <a:ext cx="1075712" cy="21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Itàlia</a:t>
            </a:r>
            <a:endParaRPr lang="es-ES_tradnl" sz="1600" dirty="0">
              <a:latin typeface="+mj-lt"/>
            </a:endParaRPr>
          </a:p>
        </p:txBody>
      </p:sp>
      <p:sp>
        <p:nvSpPr>
          <p:cNvPr id="16411" name="Rectangl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985956" y="3901244"/>
            <a:ext cx="1075712" cy="21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França</a:t>
            </a:r>
            <a:endParaRPr lang="es-ES_tradnl" sz="1600" dirty="0">
              <a:latin typeface="+mj-lt"/>
            </a:endParaRPr>
          </a:p>
        </p:txBody>
      </p:sp>
      <p:sp>
        <p:nvSpPr>
          <p:cNvPr id="16412" name="Rectangle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985956" y="3130005"/>
            <a:ext cx="1075712" cy="21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Alemanya</a:t>
            </a:r>
            <a:endParaRPr lang="es-ES_tradnl" sz="1600" dirty="0">
              <a:latin typeface="+mj-lt"/>
            </a:endParaRPr>
          </a:p>
        </p:txBody>
      </p:sp>
      <p:sp>
        <p:nvSpPr>
          <p:cNvPr id="16413" name="Rectangle 1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786996" y="2336965"/>
            <a:ext cx="1274672" cy="23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Regne</a:t>
            </a:r>
            <a:r>
              <a:rPr lang="es-ES_tradnl" sz="1600" dirty="0" smtClean="0">
                <a:latin typeface="+mj-lt"/>
              </a:rPr>
              <a:t> Unit</a:t>
            </a:r>
            <a:endParaRPr lang="es-ES_tradnl" sz="1600" dirty="0">
              <a:latin typeface="+mj-lt"/>
            </a:endParaRPr>
          </a:p>
        </p:txBody>
      </p:sp>
      <p:graphicFrame>
        <p:nvGraphicFramePr>
          <p:cNvPr id="3" name="Object 5"/>
          <p:cNvGraphicFramePr>
            <a:graphicFrameLocks/>
          </p:cNvGraphicFramePr>
          <p:nvPr>
            <p:custDataLst>
              <p:tags r:id="rId11"/>
            </p:custDataLst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9744135"/>
              </p:ext>
            </p:extLst>
          </p:nvPr>
        </p:nvGraphicFramePr>
        <p:xfrm>
          <a:off x="1670357" y="1930954"/>
          <a:ext cx="2898434" cy="417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16394" name="Rectangle 1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14325" y="2218604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893763">
              <a:buSzPct val="120000"/>
            </a:pPr>
            <a:r>
              <a:rPr lang="es-ES_tradnl" sz="1600" dirty="0">
                <a:latin typeface="+mj-lt"/>
              </a:rPr>
              <a:t>Singapur</a:t>
            </a:r>
          </a:p>
        </p:txBody>
      </p:sp>
      <p:sp>
        <p:nvSpPr>
          <p:cNvPr id="16395" name="Rectangle 1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14325" y="2697606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>
                <a:latin typeface="+mj-lt"/>
              </a:rPr>
              <a:t>Hong Kong</a:t>
            </a:r>
          </a:p>
        </p:txBody>
      </p:sp>
      <p:sp>
        <p:nvSpPr>
          <p:cNvPr id="16396" name="Rectangle 1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14325" y="3176609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Suècia</a:t>
            </a:r>
            <a:endParaRPr lang="es-ES_tradnl" sz="1600" dirty="0">
              <a:latin typeface="+mj-lt"/>
            </a:endParaRPr>
          </a:p>
        </p:txBody>
      </p:sp>
      <p:sp>
        <p:nvSpPr>
          <p:cNvPr id="16397" name="Rectangle 1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14325" y="3655612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Austràlia</a:t>
            </a:r>
            <a:endParaRPr lang="es-ES_tradnl" sz="1600" dirty="0">
              <a:latin typeface="+mj-lt"/>
            </a:endParaRPr>
          </a:p>
        </p:txBody>
      </p:sp>
      <p:sp>
        <p:nvSpPr>
          <p:cNvPr id="16398" name="Rectangle 1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14325" y="4134614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b="1" dirty="0" err="1" smtClean="0">
                <a:latin typeface="+mj-lt"/>
              </a:rPr>
              <a:t>Espanya</a:t>
            </a:r>
            <a:endParaRPr lang="es-ES_tradnl" sz="1600" b="1" dirty="0">
              <a:latin typeface="+mj-lt"/>
            </a:endParaRPr>
          </a:p>
        </p:txBody>
      </p:sp>
      <p:sp>
        <p:nvSpPr>
          <p:cNvPr id="16399" name="Rectangl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325" y="4613617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>
                <a:latin typeface="+mj-lt"/>
              </a:rPr>
              <a:t>Dinamarca</a:t>
            </a:r>
          </a:p>
        </p:txBody>
      </p:sp>
      <p:sp>
        <p:nvSpPr>
          <p:cNvPr id="16400" name="Rectangl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4325" y="5092620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>
                <a:latin typeface="+mj-lt"/>
              </a:rPr>
              <a:t>Israel</a:t>
            </a:r>
          </a:p>
        </p:txBody>
      </p:sp>
      <p:sp>
        <p:nvSpPr>
          <p:cNvPr id="16401" name="Rectangle 1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14325" y="5571626"/>
            <a:ext cx="1277711" cy="23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>
                <a:latin typeface="+mj-lt"/>
              </a:rPr>
              <a:t>Finlàndia</a:t>
            </a:r>
            <a:endParaRPr lang="es-ES_tradnl" sz="1600" dirty="0">
              <a:latin typeface="+mj-lt"/>
            </a:endParaRPr>
          </a:p>
        </p:txBody>
      </p:sp>
      <p:sp>
        <p:nvSpPr>
          <p:cNvPr id="24" name="23 Rectángulo"/>
          <p:cNvSpPr/>
          <p:nvPr/>
        </p:nvSpPr>
        <p:spPr bwMode="auto">
          <a:xfrm>
            <a:off x="314325" y="1195388"/>
            <a:ext cx="4108091" cy="6834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Penetració </a:t>
            </a:r>
            <a:r>
              <a:rPr lang="es-ES" sz="1600" b="1" kern="0" dirty="0">
                <a:solidFill>
                  <a:schemeClr val="accent1">
                    <a:lumMod val="50000"/>
                  </a:schemeClr>
                </a:solidFill>
              </a:rPr>
              <a:t>de “smartphones”</a:t>
            </a:r>
            <a:endParaRPr lang="es-ES" sz="1600" b="1" kern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kern="0" dirty="0" err="1" smtClean="0">
                <a:solidFill>
                  <a:schemeClr val="accent1">
                    <a:lumMod val="50000"/>
                  </a:schemeClr>
                </a:solidFill>
              </a:rPr>
              <a:t>Percentatge</a:t>
            </a:r>
            <a:r>
              <a:rPr lang="es-ES_tradnl" sz="1600" kern="0" dirty="0" smtClean="0">
                <a:solidFill>
                  <a:schemeClr val="accent1">
                    <a:lumMod val="50000"/>
                  </a:schemeClr>
                </a:solidFill>
              </a:rPr>
              <a:t> sobre </a:t>
            </a:r>
            <a:r>
              <a:rPr lang="es-ES_tradnl" sz="1600" kern="0" dirty="0" err="1" smtClean="0">
                <a:solidFill>
                  <a:schemeClr val="accent1">
                    <a:lumMod val="50000"/>
                  </a:schemeClr>
                </a:solidFill>
              </a:rPr>
              <a:t>població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. 2011</a:t>
            </a:r>
            <a:endParaRPr lang="es-ES" sz="16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392" name="McK 5. Source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19063" y="6205822"/>
            <a:ext cx="6862762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08013" indent="-608013" defTabSz="892175">
              <a:tabLst>
                <a:tab pos="611188" algn="l"/>
              </a:tabLst>
            </a:pPr>
            <a:r>
              <a:rPr lang="es-ES_tradnl" altLang="zh-CN" sz="800" dirty="0">
                <a:ea typeface="SimSun" pitchFamily="2" charset="-122"/>
              </a:rPr>
              <a:t>Fuente: </a:t>
            </a:r>
            <a:r>
              <a:rPr lang="es-ES" altLang="zh-CN" sz="800" dirty="0" err="1">
                <a:ea typeface="SimSun" pitchFamily="2" charset="-122"/>
              </a:rPr>
              <a:t>Tomi</a:t>
            </a:r>
            <a:r>
              <a:rPr lang="es-ES" altLang="zh-CN" sz="800" dirty="0">
                <a:ea typeface="SimSun" pitchFamily="2" charset="-122"/>
              </a:rPr>
              <a:t> </a:t>
            </a:r>
            <a:r>
              <a:rPr lang="es-ES" altLang="zh-CN" sz="800" dirty="0" err="1">
                <a:ea typeface="SimSun" pitchFamily="2" charset="-122"/>
              </a:rPr>
              <a:t>Ahonen</a:t>
            </a:r>
            <a:r>
              <a:rPr lang="es-ES" altLang="zh-CN" sz="800" dirty="0">
                <a:ea typeface="SimSun" pitchFamily="2" charset="-122"/>
              </a:rPr>
              <a:t> </a:t>
            </a:r>
            <a:r>
              <a:rPr lang="es-ES" altLang="zh-CN" sz="800" dirty="0" err="1">
                <a:ea typeface="SimSun" pitchFamily="2" charset="-122"/>
              </a:rPr>
              <a:t>Consulting</a:t>
            </a:r>
            <a:r>
              <a:rPr lang="es-ES" altLang="zh-CN" sz="800" dirty="0">
                <a:ea typeface="SimSun" pitchFamily="2" charset="-122"/>
              </a:rPr>
              <a:t> 2011; Manhattan </a:t>
            </a:r>
            <a:r>
              <a:rPr lang="es-ES" altLang="zh-CN" sz="800" dirty="0" err="1">
                <a:ea typeface="SimSun" pitchFamily="2" charset="-122"/>
              </a:rPr>
              <a:t>Research</a:t>
            </a:r>
            <a:r>
              <a:rPr lang="es-ES" altLang="zh-CN" sz="800" dirty="0">
                <a:ea typeface="SimSun" pitchFamily="2" charset="-122"/>
              </a:rPr>
              <a:t> </a:t>
            </a:r>
            <a:r>
              <a:rPr lang="es-ES" altLang="zh-CN" sz="800" dirty="0" err="1">
                <a:ea typeface="SimSun" pitchFamily="2" charset="-122"/>
              </a:rPr>
              <a:t>Taking</a:t>
            </a:r>
            <a:r>
              <a:rPr lang="es-ES" altLang="zh-CN" sz="800" dirty="0">
                <a:ea typeface="SimSun" pitchFamily="2" charset="-122"/>
              </a:rPr>
              <a:t> </a:t>
            </a:r>
            <a:r>
              <a:rPr lang="es-ES" altLang="zh-CN" sz="800" dirty="0" err="1">
                <a:ea typeface="SimSun" pitchFamily="2" charset="-122"/>
              </a:rPr>
              <a:t>the</a:t>
            </a:r>
            <a:r>
              <a:rPr lang="es-ES" altLang="zh-CN" sz="800" dirty="0">
                <a:ea typeface="SimSun" pitchFamily="2" charset="-122"/>
              </a:rPr>
              <a:t> Pulse </a:t>
            </a:r>
            <a:r>
              <a:rPr lang="es-ES" altLang="zh-CN" sz="800" dirty="0" err="1">
                <a:ea typeface="SimSun" pitchFamily="2" charset="-122"/>
              </a:rPr>
              <a:t>Europe</a:t>
            </a:r>
            <a:r>
              <a:rPr lang="es-ES" altLang="zh-CN" sz="800" dirty="0">
                <a:ea typeface="SimSun" pitchFamily="2" charset="-122"/>
              </a:rPr>
              <a:t> 2012</a:t>
            </a:r>
            <a:endParaRPr lang="es-ES_tradnl" altLang="zh-CN" sz="800" dirty="0">
              <a:ea typeface="SimSun" pitchFamily="2" charset="-122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89671" y="95432"/>
            <a:ext cx="7867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A la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revolució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de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mHealth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,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Espanya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parteix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d'una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bona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posició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tecnològica</a:t>
            </a:r>
            <a:r>
              <a:rPr lang="es-ES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…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980174" y="150930"/>
            <a:ext cx="720000" cy="72000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7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110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78545" name="think-cell Slide" r:id="rId23" imgW="0" imgH="0" progId="">
              <p:embed/>
            </p:oleObj>
          </a:graphicData>
        </a:graphic>
      </p:graphicFrame>
      <p:sp>
        <p:nvSpPr>
          <p:cNvPr id="17411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graphicFrame>
        <p:nvGraphicFramePr>
          <p:cNvPr id="5" name="Object 5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42672009"/>
              </p:ext>
            </p:extLst>
          </p:nvPr>
        </p:nvGraphicFramePr>
        <p:xfrm>
          <a:off x="6174918" y="1894278"/>
          <a:ext cx="2894476" cy="4078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26" name="25 Rectángulo"/>
          <p:cNvSpPr/>
          <p:nvPr/>
        </p:nvSpPr>
        <p:spPr bwMode="auto">
          <a:xfrm>
            <a:off x="4605338" y="1195388"/>
            <a:ext cx="4108692" cy="68354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Principals beneficis, Espanya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Percentatge </a:t>
            </a:r>
            <a:r>
              <a:rPr lang="es-ES" sz="1600" kern="0" dirty="0">
                <a:solidFill>
                  <a:schemeClr val="accent1">
                    <a:lumMod val="50000"/>
                  </a:schemeClr>
                </a:solidFill>
              </a:rPr>
              <a:t>de 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metges </a:t>
            </a:r>
            <a:r>
              <a:rPr lang="es-ES" sz="1600" kern="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benefici net)</a:t>
            </a:r>
            <a:endParaRPr lang="es-ES" sz="16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433" name="Rectangl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7026" y="5369620"/>
            <a:ext cx="1274882" cy="21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Qualitat</a:t>
            </a:r>
            <a:r>
              <a:rPr lang="es-ES_tradnl" sz="1600" dirty="0" smtClean="0"/>
              <a:t/>
            </a:r>
            <a:br>
              <a:rPr lang="es-ES_tradnl" sz="1600" dirty="0" smtClean="0"/>
            </a:br>
            <a:r>
              <a:rPr lang="es-ES_tradnl" sz="1600" dirty="0" err="1" smtClean="0"/>
              <a:t>Diagnòstic</a:t>
            </a:r>
            <a:endParaRPr lang="es-ES_tradnl" sz="1600" dirty="0"/>
          </a:p>
        </p:txBody>
      </p:sp>
      <p:sp>
        <p:nvSpPr>
          <p:cNvPr id="17434" name="Rectangl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87026" y="4598322"/>
            <a:ext cx="1274882" cy="24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Seguretat</a:t>
            </a:r>
            <a:r>
              <a:rPr lang="es-ES_tradnl" sz="1600" dirty="0" smtClean="0"/>
              <a:t/>
            </a:r>
            <a:br>
              <a:rPr lang="es-ES_tradnl" sz="1600" dirty="0" smtClean="0"/>
            </a:br>
            <a:r>
              <a:rPr lang="es-ES_tradnl" sz="1600" dirty="0" err="1" smtClean="0"/>
              <a:t>Tratament</a:t>
            </a:r>
            <a:endParaRPr lang="es-ES_tradnl" sz="1600" dirty="0"/>
          </a:p>
        </p:txBody>
      </p:sp>
      <p:sp>
        <p:nvSpPr>
          <p:cNvPr id="17435" name="Rectangl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87026" y="3827024"/>
            <a:ext cx="1274882" cy="21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Qualitat</a:t>
            </a:r>
            <a:r>
              <a:rPr lang="es-ES_tradnl" sz="1600" dirty="0" smtClean="0"/>
              <a:t/>
            </a:r>
            <a:br>
              <a:rPr lang="es-ES_tradnl" sz="1600" dirty="0" smtClean="0"/>
            </a:br>
            <a:r>
              <a:rPr lang="es-ES_tradnl" sz="1600" dirty="0" err="1" smtClean="0"/>
              <a:t>Tractament</a:t>
            </a:r>
            <a:endParaRPr lang="es-ES_tradnl" sz="1600" dirty="0"/>
          </a:p>
        </p:txBody>
      </p:sp>
      <p:sp>
        <p:nvSpPr>
          <p:cNvPr id="17436" name="Rectangle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787026" y="3068553"/>
            <a:ext cx="1274882" cy="21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Dades</a:t>
            </a:r>
            <a:r>
              <a:rPr lang="es-ES_tradnl" sz="1600" dirty="0" smtClean="0"/>
              <a:t>  </a:t>
            </a:r>
            <a:r>
              <a:rPr lang="es-ES_tradnl" sz="1600" dirty="0" err="1" smtClean="0"/>
              <a:t>per</a:t>
            </a:r>
            <a:r>
              <a:rPr lang="es-ES_tradnl" sz="1600" dirty="0" smtClean="0"/>
              <a:t/>
            </a:r>
            <a:br>
              <a:rPr lang="es-ES_tradnl" sz="1600" dirty="0" smtClean="0"/>
            </a:br>
            <a:r>
              <a:rPr lang="es-ES_tradnl" sz="1600" dirty="0" err="1" smtClean="0"/>
              <a:t>Investigació</a:t>
            </a:r>
            <a:endParaRPr lang="es-ES_tradnl" sz="1600" dirty="0"/>
          </a:p>
        </p:txBody>
      </p:sp>
      <p:sp>
        <p:nvSpPr>
          <p:cNvPr id="17437" name="Rectangle 1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787026" y="2262627"/>
            <a:ext cx="1274882" cy="234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Coordinació</a:t>
            </a:r>
            <a:r>
              <a:rPr lang="es-ES_tradnl" sz="1600" dirty="0" smtClean="0"/>
              <a:t>/</a:t>
            </a:r>
            <a:r>
              <a:rPr lang="es-ES_tradnl" sz="1600" dirty="0"/>
              <a:t/>
            </a:r>
            <a:br>
              <a:rPr lang="es-ES_tradnl" sz="1600" dirty="0"/>
            </a:br>
            <a:r>
              <a:rPr lang="es-ES_tradnl" sz="1600" dirty="0" err="1" smtClean="0"/>
              <a:t>Processos</a:t>
            </a:r>
            <a:endParaRPr lang="es-ES_tradnl" sz="1600" dirty="0"/>
          </a:p>
        </p:txBody>
      </p:sp>
      <p:sp>
        <p:nvSpPr>
          <p:cNvPr id="24" name="23 Rectángulo"/>
          <p:cNvSpPr/>
          <p:nvPr/>
        </p:nvSpPr>
        <p:spPr bwMode="auto">
          <a:xfrm>
            <a:off x="314325" y="1195388"/>
            <a:ext cx="4108523" cy="683536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Impacte </a:t>
            </a:r>
            <a:r>
              <a:rPr lang="es-ES" sz="1600" b="1" kern="0" dirty="0">
                <a:solidFill>
                  <a:schemeClr val="accent1">
                    <a:lumMod val="50000"/>
                  </a:schemeClr>
                </a:solidFill>
              </a:rPr>
              <a:t>de las TIC</a:t>
            </a: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es-ES" sz="1600" b="1" kern="0" dirty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</a:rPr>
              <a:t>Sanitat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Percentatge </a:t>
            </a:r>
            <a:r>
              <a:rPr lang="es-ES" sz="1600" kern="0" dirty="0">
                <a:solidFill>
                  <a:schemeClr val="accent1">
                    <a:lumMod val="50000"/>
                  </a:schemeClr>
                </a:solidFill>
              </a:rPr>
              <a:t>de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 metges </a:t>
            </a:r>
            <a:r>
              <a:rPr lang="es-ES" sz="1600" kern="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ES" sz="1600" kern="0" dirty="0" smtClean="0">
                <a:solidFill>
                  <a:schemeClr val="accent1">
                    <a:lumMod val="50000"/>
                  </a:schemeClr>
                </a:solidFill>
              </a:rPr>
              <a:t>benefici net)</a:t>
            </a:r>
            <a:endParaRPr lang="es-ES" sz="16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Object 5"/>
          <p:cNvGraphicFramePr>
            <a:graphicFrameLocks/>
          </p:cNvGraphicFramePr>
          <p:nvPr>
            <p:custDataLst>
              <p:tags r:id="rId11"/>
            </p:custDataLst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25063722"/>
              </p:ext>
            </p:extLst>
          </p:nvPr>
        </p:nvGraphicFramePr>
        <p:xfrm>
          <a:off x="2108176" y="2000664"/>
          <a:ext cx="2797203" cy="40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17421" name="Rectangle 1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0271" y="2237567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893763">
              <a:buSzPct val="120000"/>
            </a:pPr>
            <a:r>
              <a:rPr lang="es-ES_tradnl" sz="1600" b="1" dirty="0" err="1" smtClean="0"/>
              <a:t>Espanya</a:t>
            </a:r>
            <a:endParaRPr lang="es-ES_tradnl" sz="1600" b="1" dirty="0"/>
          </a:p>
        </p:txBody>
      </p:sp>
      <p:sp>
        <p:nvSpPr>
          <p:cNvPr id="17422" name="Rectangle 1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30271" y="2716603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/>
              <a:t>Singapur</a:t>
            </a:r>
          </a:p>
        </p:txBody>
      </p:sp>
      <p:sp>
        <p:nvSpPr>
          <p:cNvPr id="17423" name="Rectangle 1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30271" y="3195640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Alemanya</a:t>
            </a:r>
            <a:endParaRPr lang="es-ES_tradnl" sz="1600" dirty="0"/>
          </a:p>
        </p:txBody>
      </p:sp>
      <p:sp>
        <p:nvSpPr>
          <p:cNvPr id="17424" name="Rectangle 1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30271" y="3674676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Anglaterra</a:t>
            </a:r>
            <a:endParaRPr lang="es-ES_tradnl" sz="1600" dirty="0"/>
          </a:p>
        </p:txBody>
      </p:sp>
      <p:sp>
        <p:nvSpPr>
          <p:cNvPr id="17425" name="Rectangle 1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30271" y="4153712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França</a:t>
            </a:r>
            <a:endParaRPr lang="es-ES_tradnl" sz="1600" dirty="0"/>
          </a:p>
        </p:txBody>
      </p:sp>
      <p:sp>
        <p:nvSpPr>
          <p:cNvPr id="17426" name="Rectangl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30271" y="4632749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Austràlia</a:t>
            </a:r>
            <a:endParaRPr lang="es-ES_tradnl" sz="1600" dirty="0"/>
          </a:p>
        </p:txBody>
      </p:sp>
      <p:sp>
        <p:nvSpPr>
          <p:cNvPr id="17427" name="Rectangl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30271" y="5111785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Canadà</a:t>
            </a:r>
            <a:endParaRPr lang="es-ES_tradnl" sz="1600" dirty="0"/>
          </a:p>
        </p:txBody>
      </p:sp>
      <p:sp>
        <p:nvSpPr>
          <p:cNvPr id="17428" name="Rectangle 1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30271" y="5590824"/>
            <a:ext cx="1548809" cy="21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defTabSz="893763">
              <a:buSzPct val="120000"/>
            </a:pPr>
            <a:r>
              <a:rPr lang="es-ES_tradnl" sz="1600" dirty="0" err="1" smtClean="0"/>
              <a:t>Estats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Units</a:t>
            </a:r>
            <a:endParaRPr lang="es-ES_tradnl" sz="1600" dirty="0"/>
          </a:p>
        </p:txBody>
      </p:sp>
      <p:sp>
        <p:nvSpPr>
          <p:cNvPr id="17416" name="McK 5. Source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19063" y="6195189"/>
            <a:ext cx="6862762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08013" indent="-608013" defTabSz="892175">
              <a:tabLst>
                <a:tab pos="611188" algn="l"/>
              </a:tabLst>
            </a:pPr>
            <a:r>
              <a:rPr lang="es-ES_tradnl" altLang="zh-CN" sz="800" dirty="0">
                <a:ea typeface="SimSun" pitchFamily="2" charset="-122"/>
              </a:rPr>
              <a:t>Fuente: </a:t>
            </a:r>
            <a:r>
              <a:rPr lang="es-ES" altLang="zh-CN" sz="800" dirty="0">
                <a:ea typeface="SimSun" pitchFamily="2" charset="-122"/>
              </a:rPr>
              <a:t>“</a:t>
            </a:r>
            <a:r>
              <a:rPr lang="es-ES" altLang="zh-CN" sz="800" dirty="0" err="1">
                <a:ea typeface="SimSun" pitchFamily="2" charset="-122"/>
              </a:rPr>
              <a:t>Insight-driven</a:t>
            </a:r>
            <a:r>
              <a:rPr lang="es-ES" altLang="zh-CN" sz="800" dirty="0">
                <a:ea typeface="SimSun" pitchFamily="2" charset="-122"/>
              </a:rPr>
              <a:t> </a:t>
            </a:r>
            <a:r>
              <a:rPr lang="es-ES" altLang="zh-CN" sz="800" dirty="0" err="1">
                <a:ea typeface="SimSun" pitchFamily="2" charset="-122"/>
              </a:rPr>
              <a:t>health</a:t>
            </a:r>
            <a:r>
              <a:rPr lang="es-ES" altLang="zh-CN" sz="800" dirty="0">
                <a:ea typeface="SimSun" pitchFamily="2" charset="-122"/>
              </a:rPr>
              <a:t>” – </a:t>
            </a:r>
            <a:r>
              <a:rPr lang="es-ES" altLang="zh-CN" sz="800" dirty="0" err="1">
                <a:ea typeface="SimSun" pitchFamily="2" charset="-122"/>
              </a:rPr>
              <a:t>Accenture</a:t>
            </a:r>
            <a:r>
              <a:rPr lang="es-ES" altLang="zh-CN" sz="800" dirty="0">
                <a:ea typeface="SimSun" pitchFamily="2" charset="-122"/>
              </a:rPr>
              <a:t> 2011</a:t>
            </a:r>
            <a:endParaRPr lang="es-ES_tradnl" altLang="zh-CN" sz="800" dirty="0">
              <a:ea typeface="SimSun" pitchFamily="2" charset="-122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89671" y="95432"/>
            <a:ext cx="8114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s-ES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…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i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amb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una actitud favorable a la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innovació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tecnològica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dels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metges</a:t>
            </a:r>
            <a:r>
              <a:rPr lang="es-ES_tradnl" sz="2400" dirty="0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 </a:t>
            </a:r>
            <a:r>
              <a:rPr lang="es-ES_tradnl" sz="2400" dirty="0" err="1" smtClean="0">
                <a:solidFill>
                  <a:srgbClr val="FFFFFF">
                    <a:lumMod val="90000"/>
                    <a:lumOff val="10000"/>
                  </a:srgbClr>
                </a:solidFill>
                <a:latin typeface="Verdana"/>
              </a:rPr>
              <a:t>espanyols</a:t>
            </a:r>
            <a:endParaRPr lang="es-ES" sz="2400" dirty="0">
              <a:solidFill>
                <a:srgbClr val="FFFFFF">
                  <a:lumMod val="90000"/>
                  <a:lumOff val="10000"/>
                </a:srgbClr>
              </a:solidFill>
              <a:latin typeface="Verdana"/>
            </a:endParaRPr>
          </a:p>
        </p:txBody>
      </p:sp>
      <p:pic>
        <p:nvPicPr>
          <p:cNvPr id="29" name="28 Imagen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980174" y="150930"/>
            <a:ext cx="720000" cy="72000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8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480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370171" y="808231"/>
            <a:ext cx="2492604" cy="5690187"/>
          </a:xfrm>
          <a:prstGeom prst="rect">
            <a:avLst/>
          </a:prstGeom>
        </p:spPr>
      </p:pic>
      <p:sp>
        <p:nvSpPr>
          <p:cNvPr id="30" name="AutoShap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41991" y="1577817"/>
            <a:ext cx="3802964" cy="864000"/>
          </a:xfrm>
          <a:prstGeom prst="homePlate">
            <a:avLst>
              <a:gd name="adj" fmla="val 0"/>
            </a:avLst>
          </a:prstGeom>
          <a:noFill/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/>
          <a:lstStyle/>
          <a:p>
            <a:pPr>
              <a:buClr>
                <a:srgbClr val="002960"/>
              </a:buClr>
            </a:pPr>
            <a:r>
              <a:rPr lang="es-ES_tradnl" sz="2000" dirty="0" err="1" smtClean="0">
                <a:solidFill>
                  <a:srgbClr val="000000"/>
                </a:solidFill>
                <a:latin typeface="+mj-lt"/>
              </a:rPr>
              <a:t>Actualització</a:t>
            </a:r>
            <a:r>
              <a:rPr lang="es-ES_tradnl" sz="2000" dirty="0" smtClean="0">
                <a:solidFill>
                  <a:srgbClr val="000000"/>
                </a:solidFill>
                <a:latin typeface="+mj-lt"/>
              </a:rPr>
              <a:t> científica</a:t>
            </a:r>
            <a:endParaRPr lang="es-ES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1" name="AutoShap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41989" y="2640838"/>
            <a:ext cx="3802965" cy="864000"/>
          </a:xfrm>
          <a:prstGeom prst="homePlate">
            <a:avLst>
              <a:gd name="adj" fmla="val 0"/>
            </a:avLst>
          </a:prstGeom>
          <a:noFill/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/>
          <a:lstStyle/>
          <a:p>
            <a:pPr>
              <a:buClr>
                <a:srgbClr val="002960"/>
              </a:buClr>
            </a:pPr>
            <a:r>
              <a:rPr lang="es-ES_tradnl" sz="2000" dirty="0" smtClean="0">
                <a:latin typeface="Verdana"/>
              </a:rPr>
              <a:t>Consulta/</a:t>
            </a:r>
            <a:r>
              <a:rPr lang="es-ES_tradnl" sz="2000" dirty="0" err="1" smtClean="0">
                <a:latin typeface="Verdana"/>
              </a:rPr>
              <a:t>ajut</a:t>
            </a:r>
            <a:r>
              <a:rPr lang="es-ES_tradnl" sz="2000" dirty="0" smtClean="0">
                <a:latin typeface="Verdana"/>
              </a:rPr>
              <a:t> al </a:t>
            </a:r>
            <a:r>
              <a:rPr lang="es-ES_tradnl" sz="2000" dirty="0" err="1" smtClean="0">
                <a:latin typeface="Verdana"/>
              </a:rPr>
              <a:t>diagnòstic</a:t>
            </a:r>
            <a:r>
              <a:rPr lang="es-ES_tradnl" sz="2000" dirty="0" smtClean="0">
                <a:latin typeface="Verdana"/>
              </a:rPr>
              <a:t> </a:t>
            </a:r>
            <a:r>
              <a:rPr lang="es-ES_tradnl" sz="2000" dirty="0" err="1" smtClean="0">
                <a:latin typeface="Verdana"/>
              </a:rPr>
              <a:t>i</a:t>
            </a:r>
            <a:r>
              <a:rPr lang="es-ES_tradnl" sz="2000" dirty="0" smtClean="0">
                <a:latin typeface="Verdana"/>
              </a:rPr>
              <a:t> </a:t>
            </a:r>
            <a:r>
              <a:rPr lang="es-ES_tradnl" sz="2000" dirty="0" err="1" smtClean="0">
                <a:latin typeface="Verdana"/>
              </a:rPr>
              <a:t>tractament</a:t>
            </a:r>
            <a:endParaRPr lang="es-ES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41991" y="3703859"/>
            <a:ext cx="3802964" cy="864000"/>
          </a:xfrm>
          <a:prstGeom prst="homePlate">
            <a:avLst>
              <a:gd name="adj" fmla="val 0"/>
            </a:avLst>
          </a:prstGeom>
          <a:noFill/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/>
          <a:lstStyle/>
          <a:p>
            <a:pPr>
              <a:buClr>
                <a:srgbClr val="002960"/>
              </a:buClr>
            </a:pPr>
            <a:r>
              <a:rPr lang="es-ES_tradnl" sz="2000" dirty="0" smtClean="0">
                <a:solidFill>
                  <a:srgbClr val="000000"/>
                </a:solidFill>
                <a:latin typeface="+mj-lt"/>
              </a:rPr>
              <a:t>Calculadores </a:t>
            </a:r>
            <a:r>
              <a:rPr lang="es-ES_tradnl" sz="2000" dirty="0" err="1" smtClean="0">
                <a:solidFill>
                  <a:srgbClr val="000000"/>
                </a:solidFill>
                <a:latin typeface="+mj-lt"/>
              </a:rPr>
              <a:t>mèdiques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41991" y="4766880"/>
            <a:ext cx="3802964" cy="864000"/>
          </a:xfrm>
          <a:prstGeom prst="homePlate">
            <a:avLst>
              <a:gd name="adj" fmla="val 0"/>
            </a:avLst>
          </a:prstGeom>
          <a:noFill/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/>
          <a:lstStyle/>
          <a:p>
            <a:pPr>
              <a:buClr>
                <a:srgbClr val="002960"/>
              </a:buClr>
            </a:pPr>
            <a:r>
              <a:rPr lang="es-ES_tradnl" sz="2000" dirty="0" err="1" smtClean="0"/>
              <a:t>Col·laboració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32013" y="212395"/>
            <a:ext cx="8729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8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iDoctus: </a:t>
            </a:r>
            <a:r>
              <a:rPr lang="es-ES" sz="2800" dirty="0" smtClean="0">
                <a:solidFill>
                  <a:srgbClr val="FFFFFF"/>
                </a:solidFill>
                <a:latin typeface="Verdana" pitchFamily="-112" charset="0"/>
              </a:rPr>
              <a:t>Medicina en el palmell de la mà</a:t>
            </a:r>
            <a:endParaRPr lang="es-ES" sz="28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0" name="AutoShap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4670" y="1577817"/>
            <a:ext cx="627321" cy="864000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4800" b="1" dirty="0" smtClean="0">
                <a:solidFill>
                  <a:schemeClr val="bg1"/>
                </a:solidFill>
                <a:latin typeface="+mj-lt"/>
              </a:rPr>
              <a:t>1</a:t>
            </a:r>
            <a:endParaRPr lang="es-E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AutoShape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4670" y="2640838"/>
            <a:ext cx="627321" cy="864000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4800" b="1" dirty="0" smtClean="0">
                <a:solidFill>
                  <a:schemeClr val="bg1"/>
                </a:solidFill>
                <a:latin typeface="+mj-lt"/>
              </a:rPr>
              <a:t>2</a:t>
            </a:r>
            <a:endParaRPr lang="es-E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AutoShape 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14670" y="3703859"/>
            <a:ext cx="627321" cy="864000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48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es-E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AutoShape 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4670" y="4766880"/>
            <a:ext cx="627321" cy="864000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480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es-E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D823C2-99CE-4E66-A7B3-9F42DA5B36D0}" type="slidenum">
              <a:rPr lang="es-ES_tradnl" smtClean="0"/>
              <a:pPr>
                <a:defRPr/>
              </a:pPr>
              <a:t>9</a:t>
            </a:fld>
            <a:r>
              <a:rPr lang="es-ES_tradnl" dirty="0" smtClean="0"/>
              <a:t> </a:t>
            </a:r>
            <a:endParaRPr lang="es-ES_tradnl" dirty="0"/>
          </a:p>
        </p:txBody>
      </p:sp>
    </p:spTree>
    <p:custDataLst>
      <p:tags r:id="rId1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365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1 CuadroTexto"/>
          <p:cNvSpPr txBox="1">
            <a:spLocks noChangeArrowheads="1"/>
          </p:cNvSpPr>
          <p:nvPr/>
        </p:nvSpPr>
        <p:spPr bwMode="auto">
          <a:xfrm>
            <a:off x="231775" y="212725"/>
            <a:ext cx="87296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chemeClr val="tx2"/>
              </a:buClr>
            </a:pPr>
            <a:r>
              <a:rPr lang="es-ES" sz="2800">
                <a:solidFill>
                  <a:srgbClr val="FFFFFF"/>
                </a:solidFill>
                <a:latin typeface="Verdana" pitchFamily="-112" charset="0"/>
              </a:rPr>
              <a:t>iDoctus: Medicina en el palmell de la mà</a:t>
            </a:r>
          </a:p>
        </p:txBody>
      </p:sp>
      <p:sp>
        <p:nvSpPr>
          <p:cNvPr id="16387" name="2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s-ES_tradnl">
                <a:latin typeface="Verdana" pitchFamily="-112" charset="0"/>
                <a:ea typeface="Arial" pitchFamily="-112" charset="0"/>
                <a:cs typeface="Arial" pitchFamily="-112" charset="0"/>
              </a:rPr>
              <a:t> Luis.Canizo@eDoctores.com</a:t>
            </a:r>
          </a:p>
          <a:p>
            <a:r>
              <a:rPr lang="es-ES_tradnl">
                <a:latin typeface="Verdana" pitchFamily="-112" charset="0"/>
                <a:ea typeface="Arial" pitchFamily="-112" charset="0"/>
                <a:cs typeface="Arial" pitchFamily="-112" charset="0"/>
              </a:rPr>
              <a:t>+34-644 00 85 36</a:t>
            </a:r>
          </a:p>
        </p:txBody>
      </p:sp>
      <p:pic>
        <p:nvPicPr>
          <p:cNvPr id="16388" name="9 Imagen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613" y="1016000"/>
            <a:ext cx="258286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10 Imagen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63" y="3378200"/>
            <a:ext cx="1123950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AutoShap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47863" y="1430338"/>
            <a:ext cx="3262312" cy="47117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>
            <a:prstTxWarp prst="textNoShape">
              <a:avLst/>
            </a:prstTxWarp>
          </a:bodyPr>
          <a:lstStyle/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Informació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completa de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tots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els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b="1" dirty="0">
                <a:latin typeface="Calibri"/>
                <a:ea typeface="Arial" pitchFamily="-80" charset="0"/>
                <a:cs typeface="Calibri"/>
              </a:rPr>
              <a:t>medicaments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Monografies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de 600+ </a:t>
            </a:r>
            <a:r>
              <a:rPr lang="es-ES_tradnl" sz="2000" b="1" dirty="0" err="1">
                <a:latin typeface="Calibri"/>
                <a:ea typeface="Arial" pitchFamily="-80" charset="0"/>
                <a:cs typeface="Calibri"/>
              </a:rPr>
              <a:t>patologies</a:t>
            </a:r>
            <a:endParaRPr lang="es-ES_tradnl" sz="2000" b="1" dirty="0">
              <a:latin typeface="Calibri"/>
              <a:ea typeface="Arial" pitchFamily="-80" charset="0"/>
              <a:cs typeface="Calibri"/>
            </a:endParaRP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Comprovació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d</a:t>
            </a:r>
            <a:r>
              <a:rPr lang="es-ES_tradnl" sz="2000" b="1" dirty="0" err="1">
                <a:latin typeface="Calibri"/>
                <a:ea typeface="Arial" pitchFamily="-80" charset="0"/>
                <a:cs typeface="Calibri"/>
              </a:rPr>
              <a:t>'interaccions</a:t>
            </a:r>
            <a:endParaRPr lang="es-ES_tradnl" sz="2000" b="1" dirty="0">
              <a:latin typeface="Calibri"/>
              <a:ea typeface="Arial" pitchFamily="-80" charset="0"/>
              <a:cs typeface="Calibri"/>
            </a:endParaRP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 dirty="0">
                <a:latin typeface="Calibri"/>
                <a:ea typeface="Arial" pitchFamily="-80" charset="0"/>
                <a:cs typeface="Calibri"/>
              </a:rPr>
              <a:t>Calculadores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mèdiques</a:t>
            </a:r>
            <a:endParaRPr lang="es-ES_tradnl" sz="2000" dirty="0">
              <a:latin typeface="Calibri"/>
              <a:ea typeface="Arial" pitchFamily="-80" charset="0"/>
              <a:cs typeface="Calibri"/>
            </a:endParaRP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 dirty="0" err="1">
                <a:latin typeface="Calibri"/>
                <a:ea typeface="Arial" pitchFamily="-80" charset="0"/>
                <a:cs typeface="Calibri"/>
              </a:rPr>
              <a:t>Actualització</a:t>
            </a:r>
            <a:r>
              <a:rPr lang="es-ES_tradnl" sz="2000" b="1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científica en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espanyol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de 160+ revistes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 dirty="0">
                <a:latin typeface="Calibri"/>
                <a:ea typeface="Arial" pitchFamily="-80" charset="0"/>
                <a:cs typeface="Calibri"/>
              </a:rPr>
              <a:t>Repte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de la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setmana</a:t>
            </a:r>
            <a:endParaRPr lang="es-ES_tradnl" sz="2000" dirty="0">
              <a:latin typeface="Calibri"/>
              <a:ea typeface="Arial" pitchFamily="-80" charset="0"/>
              <a:cs typeface="Calibri"/>
            </a:endParaRP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 dirty="0" err="1">
                <a:latin typeface="Calibri"/>
                <a:ea typeface="Arial" pitchFamily="-80" charset="0"/>
                <a:cs typeface="Calibri"/>
              </a:rPr>
              <a:t>Col·lecció</a:t>
            </a:r>
            <a:r>
              <a:rPr lang="es-ES_tradnl" sz="2000" dirty="0">
                <a:latin typeface="Calibri"/>
                <a:ea typeface="Arial" pitchFamily="-80" charset="0"/>
                <a:cs typeface="Calibri"/>
              </a:rPr>
              <a:t> </a:t>
            </a:r>
            <a:r>
              <a:rPr lang="es-ES_tradnl" sz="2000" dirty="0" err="1">
                <a:latin typeface="Calibri"/>
                <a:ea typeface="Arial" pitchFamily="-80" charset="0"/>
                <a:cs typeface="Calibri"/>
              </a:rPr>
              <a:t>multimèdia</a:t>
            </a:r>
            <a:endParaRPr lang="es-ES" sz="2000" b="1" dirty="0">
              <a:solidFill>
                <a:srgbClr val="000000"/>
              </a:solidFill>
              <a:latin typeface="Calibri"/>
              <a:ea typeface="Calibri" pitchFamily="-80" charset="0"/>
              <a:cs typeface="Calibri"/>
            </a:endParaRPr>
          </a:p>
        </p:txBody>
      </p:sp>
      <p:sp>
        <p:nvSpPr>
          <p:cNvPr id="15" name="AutoShap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54650" y="1430338"/>
            <a:ext cx="3262313" cy="47117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>
            <a:prstTxWarp prst="textNoShape">
              <a:avLst/>
            </a:prstTxWarp>
          </a:bodyPr>
          <a:lstStyle/>
          <a:p>
            <a:pPr>
              <a:buClr>
                <a:srgbClr val="002960"/>
              </a:buClr>
              <a:defRPr/>
            </a:pPr>
            <a:r>
              <a:rPr lang="es-ES" sz="2000" b="1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Elementos diferenciales</a:t>
            </a:r>
          </a:p>
          <a:p>
            <a:pPr>
              <a:buClr>
                <a:srgbClr val="002960"/>
              </a:buClr>
              <a:defRPr/>
            </a:pPr>
            <a:endParaRPr lang="es-ES" sz="2000" b="1">
              <a:solidFill>
                <a:srgbClr val="000000"/>
              </a:solidFill>
              <a:latin typeface="Calibri" pitchFamily="-80" charset="0"/>
              <a:ea typeface="Calibri" pitchFamily="-80" charset="0"/>
              <a:cs typeface="Calibri" pitchFamily="-80" charset="0"/>
            </a:endParaRP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" sz="2000" b="1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Multi-plataforma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>
                <a:latin typeface="Calibri" pitchFamily="-80" charset="0"/>
                <a:ea typeface="Calibri" pitchFamily="-80" charset="0"/>
                <a:cs typeface="Calibri" pitchFamily="-80" charset="0"/>
              </a:rPr>
              <a:t>Continguts en </a:t>
            </a:r>
            <a:r>
              <a:rPr lang="es-ES_tradnl" sz="2000" b="1">
                <a:latin typeface="Calibri" pitchFamily="-80" charset="0"/>
                <a:ea typeface="Calibri" pitchFamily="-80" charset="0"/>
                <a:cs typeface="Calibri" pitchFamily="-80" charset="0"/>
              </a:rPr>
              <a:t>local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>
                <a:latin typeface="Calibri" pitchFamily="-80" charset="0"/>
                <a:ea typeface="Calibri" pitchFamily="-80" charset="0"/>
                <a:cs typeface="Calibri" pitchFamily="-80" charset="0"/>
              </a:rPr>
              <a:t>Utilitzada ja </a:t>
            </a:r>
            <a:r>
              <a:rPr lang="es-ES_tradnl" sz="2000" b="1">
                <a:latin typeface="Calibri" pitchFamily="-80" charset="0"/>
                <a:ea typeface="Calibri" pitchFamily="-80" charset="0"/>
                <a:cs typeface="Calibri" pitchFamily="-80" charset="0"/>
              </a:rPr>
              <a:t>per 5.000+ metges (en 3 mesos)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>
                <a:latin typeface="Calibri" pitchFamily="-80" charset="0"/>
                <a:ea typeface="Calibri" pitchFamily="-80" charset="0"/>
                <a:cs typeface="Calibri" pitchFamily="-80" charset="0"/>
              </a:rPr>
              <a:t>Independent</a:t>
            </a:r>
            <a:r>
              <a:rPr lang="es-ES_tradnl" sz="2000">
                <a:latin typeface="Calibri" pitchFamily="-80" charset="0"/>
                <a:ea typeface="Calibri" pitchFamily="-80" charset="0"/>
                <a:cs typeface="Calibri" pitchFamily="-80" charset="0"/>
              </a:rPr>
              <a:t> de la indústria farmacèutica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" sz="2000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Les millors</a:t>
            </a:r>
            <a:r>
              <a:rPr lang="es-ES" sz="2000" b="1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 fonts</a:t>
            </a:r>
            <a:r>
              <a:rPr lang="es-ES" sz="2000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: CGCOF, EMC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_tradnl" sz="2000" b="1">
                <a:latin typeface="Calibri" pitchFamily="-80" charset="0"/>
                <a:ea typeface="Calibri" pitchFamily="-80" charset="0"/>
                <a:cs typeface="Calibri" pitchFamily="-80" charset="0"/>
              </a:rPr>
              <a:t>Avalada</a:t>
            </a:r>
            <a:r>
              <a:rPr lang="es-ES_tradnl" sz="2000">
                <a:latin typeface="Calibri" pitchFamily="-80" charset="0"/>
                <a:ea typeface="Calibri" pitchFamily="-80" charset="0"/>
                <a:cs typeface="Calibri" pitchFamily="-80" charset="0"/>
              </a:rPr>
              <a:t> per les principals societats científiques</a:t>
            </a:r>
          </a:p>
          <a:p>
            <a:pPr>
              <a:buClr>
                <a:srgbClr val="002960"/>
              </a:buClr>
              <a:buFont typeface="Wingdings" pitchFamily="-80" charset="2"/>
              <a:buChar char="§"/>
              <a:defRPr/>
            </a:pPr>
            <a:r>
              <a:rPr lang="es-ES" sz="2000" b="1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Pilotada</a:t>
            </a:r>
            <a:r>
              <a:rPr lang="es-ES" sz="2000">
                <a:solidFill>
                  <a:srgbClr val="000000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 a l’H.Ramón y Cajal y C.M.Teknon</a:t>
            </a:r>
          </a:p>
        </p:txBody>
      </p:sp>
      <p:sp>
        <p:nvSpPr>
          <p:cNvPr id="8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47863" y="1430338"/>
            <a:ext cx="3262312" cy="6572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>
            <a:prstTxWarp prst="textNoShape">
              <a:avLst/>
            </a:prstTxWarp>
          </a:bodyPr>
          <a:lstStyle/>
          <a:p>
            <a:pPr algn="ctr">
              <a:buClr>
                <a:srgbClr val="002960"/>
              </a:buClr>
              <a:defRPr/>
            </a:pPr>
            <a:r>
              <a:rPr lang="es-ES" sz="2000" b="1">
                <a:solidFill>
                  <a:schemeClr val="bg1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Que és iDoctus</a:t>
            </a:r>
          </a:p>
        </p:txBody>
      </p:sp>
      <p:sp>
        <p:nvSpPr>
          <p:cNvPr id="9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54650" y="1430338"/>
            <a:ext cx="3262313" cy="6572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>
            <a:prstTxWarp prst="textNoShape">
              <a:avLst/>
            </a:prstTxWarp>
          </a:bodyPr>
          <a:lstStyle/>
          <a:p>
            <a:pPr algn="ctr">
              <a:buClr>
                <a:srgbClr val="002960"/>
              </a:buClr>
              <a:defRPr/>
            </a:pPr>
            <a:r>
              <a:rPr lang="es-ES" sz="2000" b="1" dirty="0">
                <a:solidFill>
                  <a:schemeClr val="bg1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Elements diferencials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1 CuadroTexto"/>
          <p:cNvSpPr txBox="1">
            <a:spLocks noChangeArrowheads="1"/>
          </p:cNvSpPr>
          <p:nvPr/>
        </p:nvSpPr>
        <p:spPr bwMode="auto">
          <a:xfrm>
            <a:off x="231775" y="212725"/>
            <a:ext cx="87296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chemeClr val="tx2"/>
              </a:buClr>
            </a:pPr>
            <a:r>
              <a:rPr lang="es-ES" sz="2800">
                <a:solidFill>
                  <a:srgbClr val="FFFFFF"/>
                </a:solidFill>
                <a:latin typeface="Verdana" pitchFamily="-112" charset="0"/>
              </a:rPr>
              <a:t>iDoctus: Medicina en el palmell de la mà</a:t>
            </a:r>
          </a:p>
        </p:txBody>
      </p:sp>
      <p:sp>
        <p:nvSpPr>
          <p:cNvPr id="18435" name="2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s-ES_tradnl">
                <a:latin typeface="Verdana" pitchFamily="-112" charset="0"/>
                <a:ea typeface="Arial" pitchFamily="-112" charset="0"/>
                <a:cs typeface="Arial" pitchFamily="-112" charset="0"/>
              </a:rPr>
              <a:t> Luis.Canizo@eDoctores.com</a:t>
            </a:r>
          </a:p>
          <a:p>
            <a:r>
              <a:rPr lang="es-ES_tradnl">
                <a:latin typeface="Verdana" pitchFamily="-112" charset="0"/>
                <a:ea typeface="Arial" pitchFamily="-112" charset="0"/>
                <a:cs typeface="Arial" pitchFamily="-112" charset="0"/>
              </a:rPr>
              <a:t>+34-644 00 85 36</a:t>
            </a:r>
          </a:p>
        </p:txBody>
      </p:sp>
      <p:pic>
        <p:nvPicPr>
          <p:cNvPr id="18436" name="16 Imagen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613" y="1016000"/>
            <a:ext cx="258286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AutoShap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47863" y="1430338"/>
            <a:ext cx="6669087" cy="47117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122387" tIns="71993" rIns="86391" bIns="71993" anchor="ctr">
            <a:prstTxWarp prst="textNoShape">
              <a:avLst/>
            </a:prstTxWarp>
          </a:bodyPr>
          <a:lstStyle/>
          <a:p>
            <a:pPr>
              <a:buClr>
                <a:srgbClr val="002960"/>
              </a:buClr>
              <a:defRPr/>
            </a:pPr>
            <a:endParaRPr lang="es-ES" sz="2000" b="1">
              <a:solidFill>
                <a:srgbClr val="000000"/>
              </a:solidFill>
              <a:latin typeface="Calibri" pitchFamily="-80" charset="0"/>
              <a:ea typeface="Calibri" pitchFamily="-80" charset="0"/>
              <a:cs typeface="Calibri" pitchFamily="-80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47863" y="1430338"/>
            <a:ext cx="6669087" cy="6572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>
              <a:buClr>
                <a:srgbClr val="002960"/>
              </a:buClr>
              <a:defRPr/>
            </a:pPr>
            <a:r>
              <a:rPr lang="es-ES" sz="2000" b="1" dirty="0">
                <a:solidFill>
                  <a:schemeClr val="bg1"/>
                </a:solidFill>
                <a:latin typeface="Calibri" pitchFamily="-80" charset="0"/>
                <a:ea typeface="Calibri" pitchFamily="-80" charset="0"/>
                <a:cs typeface="Calibri" pitchFamily="-80" charset="0"/>
              </a:rPr>
              <a:t>Impacte de l’ús de iDoctus</a:t>
            </a:r>
          </a:p>
        </p:txBody>
      </p:sp>
      <p:grpSp>
        <p:nvGrpSpPr>
          <p:cNvPr id="2" name="3 Grupo"/>
          <p:cNvGrpSpPr>
            <a:grpSpLocks/>
          </p:cNvGrpSpPr>
          <p:nvPr/>
        </p:nvGrpSpPr>
        <p:grpSpPr bwMode="auto">
          <a:xfrm>
            <a:off x="2119313" y="2333625"/>
            <a:ext cx="6497637" cy="1044575"/>
            <a:chOff x="2119257" y="2334409"/>
            <a:chExt cx="6497618" cy="1043491"/>
          </a:xfrm>
        </p:grpSpPr>
        <p:sp>
          <p:nvSpPr>
            <p:cNvPr id="10" name="AutoShape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119257" y="2334409"/>
              <a:ext cx="1839907" cy="1043491"/>
            </a:xfrm>
            <a:prstGeom prst="homePlate">
              <a:avLst>
                <a:gd name="adj" fmla="val 0"/>
              </a:avLst>
            </a:prstGeom>
            <a:solidFill>
              <a:schemeClr val="bg1"/>
            </a:solidFill>
            <a:ln w="28575" algn="ctr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>
                <a:buClr>
                  <a:srgbClr val="002960"/>
                </a:buClr>
                <a:defRPr/>
              </a:pPr>
              <a:r>
                <a:rPr lang="es-ES_tradnl" sz="2000" b="1" dirty="0" err="1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Millora</a:t>
              </a:r>
              <a:r>
                <a:rPr lang="es-ES_tradnl" sz="2000" b="1" dirty="0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 de la </a:t>
              </a:r>
              <a:r>
                <a:rPr lang="es-ES_tradnl" sz="2000" b="1" dirty="0" err="1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productivitat</a:t>
              </a:r>
              <a:endParaRPr lang="es-ES" sz="2000" b="1" dirty="0">
                <a:solidFill>
                  <a:srgbClr val="254061"/>
                </a:solidFill>
                <a:latin typeface="Calibri" pitchFamily="-80" charset="0"/>
                <a:ea typeface="Calibri" pitchFamily="-80" charset="0"/>
                <a:cs typeface="Calibri" pitchFamily="-80" charset="0"/>
              </a:endParaRPr>
            </a:p>
          </p:txBody>
        </p:sp>
        <p:sp>
          <p:nvSpPr>
            <p:cNvPr id="18448" name="1 Rectángulo"/>
            <p:cNvSpPr>
              <a:spLocks noChangeArrowheads="1"/>
            </p:cNvSpPr>
            <p:nvPr/>
          </p:nvSpPr>
          <p:spPr bwMode="auto">
            <a:xfrm>
              <a:off x="4136950" y="2445921"/>
              <a:ext cx="4479925" cy="707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268288" indent="-268288">
                <a:buClr>
                  <a:srgbClr val="002960"/>
                </a:buClr>
                <a:buFont typeface="Wingdings" pitchFamily="-112" charset="2"/>
                <a:buChar char="§"/>
              </a:pPr>
              <a:r>
                <a:rPr lang="es-ES_tradnl" sz="2000" b="1">
                  <a:latin typeface="Calibri" pitchFamily="-112" charset="0"/>
                  <a:ea typeface="Calibri" pitchFamily="-112" charset="0"/>
                  <a:cs typeface="Calibri" pitchFamily="-112" charset="0"/>
                </a:rPr>
                <a:t>100-120 minuts setmanals d'estalvi </a:t>
              </a:r>
              <a:r>
                <a:rPr lang="es-ES_tradnl" sz="2000">
                  <a:latin typeface="Calibri" pitchFamily="-112" charset="0"/>
                  <a:ea typeface="Calibri" pitchFamily="-112" charset="0"/>
                  <a:cs typeface="Calibri" pitchFamily="-112" charset="0"/>
                </a:rPr>
                <a:t>de temps per l'ús en consulta de iDoctus</a:t>
              </a:r>
              <a:endParaRPr lang="es-ES" sz="2000" b="1">
                <a:solidFill>
                  <a:srgbClr val="000000"/>
                </a:solidFill>
                <a:latin typeface="Calibri" pitchFamily="-112" charset="0"/>
                <a:ea typeface="Calibri" pitchFamily="-112" charset="0"/>
                <a:cs typeface="Calibri" pitchFamily="-112" charset="0"/>
              </a:endParaRPr>
            </a:p>
          </p:txBody>
        </p:sp>
      </p:grpSp>
      <p:grpSp>
        <p:nvGrpSpPr>
          <p:cNvPr id="3" name="4 Grupo"/>
          <p:cNvGrpSpPr>
            <a:grpSpLocks/>
          </p:cNvGrpSpPr>
          <p:nvPr/>
        </p:nvGrpSpPr>
        <p:grpSpPr bwMode="auto">
          <a:xfrm>
            <a:off x="2119313" y="3597275"/>
            <a:ext cx="6497637" cy="1042988"/>
            <a:chOff x="2119257" y="3504837"/>
            <a:chExt cx="6497618" cy="1043491"/>
          </a:xfrm>
        </p:grpSpPr>
        <p:sp>
          <p:nvSpPr>
            <p:cNvPr id="11" name="AutoShap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119257" y="3504837"/>
              <a:ext cx="1839907" cy="1043491"/>
            </a:xfrm>
            <a:prstGeom prst="homePlate">
              <a:avLst>
                <a:gd name="adj" fmla="val 0"/>
              </a:avLst>
            </a:prstGeom>
            <a:solidFill>
              <a:schemeClr val="bg1"/>
            </a:solidFill>
            <a:ln w="28575" algn="ctr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>
                <a:buClr>
                  <a:srgbClr val="002960"/>
                </a:buClr>
                <a:defRPr/>
              </a:pPr>
              <a:r>
                <a:rPr lang="es-ES_tradnl" sz="2000" b="1" dirty="0" err="1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Increment</a:t>
              </a:r>
              <a:r>
                <a:rPr lang="es-ES_tradnl" sz="2000" b="1" dirty="0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 de </a:t>
              </a:r>
            </a:p>
            <a:p>
              <a:pPr algn="ctr">
                <a:buClr>
                  <a:srgbClr val="002960"/>
                </a:buClr>
                <a:defRPr/>
              </a:pPr>
              <a:r>
                <a:rPr lang="es-ES_tradnl" sz="2000" b="1" dirty="0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la </a:t>
              </a:r>
              <a:r>
                <a:rPr lang="es-ES_tradnl" sz="2000" b="1" dirty="0" err="1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seguretat</a:t>
              </a:r>
              <a:endParaRPr lang="es-ES" sz="2000" b="1" dirty="0">
                <a:solidFill>
                  <a:srgbClr val="254061"/>
                </a:solidFill>
                <a:latin typeface="Calibri" pitchFamily="-80" charset="0"/>
                <a:ea typeface="Calibri" pitchFamily="-80" charset="0"/>
                <a:cs typeface="Calibri" pitchFamily="-80" charset="0"/>
              </a:endParaRPr>
            </a:p>
          </p:txBody>
        </p:sp>
        <p:sp>
          <p:nvSpPr>
            <p:cNvPr id="18446" name="13 Rectángulo"/>
            <p:cNvSpPr>
              <a:spLocks noChangeArrowheads="1"/>
            </p:cNvSpPr>
            <p:nvPr/>
          </p:nvSpPr>
          <p:spPr bwMode="auto">
            <a:xfrm>
              <a:off x="4136950" y="3518751"/>
              <a:ext cx="4479925" cy="1016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268288" indent="-268288">
                <a:buClr>
                  <a:srgbClr val="002960"/>
                </a:buClr>
                <a:buFont typeface="Wingdings" pitchFamily="-112" charset="2"/>
                <a:buChar char="§"/>
              </a:pPr>
              <a:r>
                <a:rPr lang="es-ES_tradnl" sz="2000" b="1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Ajuda </a:t>
              </a:r>
              <a:r>
                <a:rPr lang="es-ES_tradnl" sz="2000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al diagnòstic i prescripció</a:t>
              </a:r>
            </a:p>
            <a:p>
              <a:pPr marL="268288" indent="-268288">
                <a:buClr>
                  <a:srgbClr val="002960"/>
                </a:buClr>
                <a:buFont typeface="Wingdings" pitchFamily="-112" charset="2"/>
                <a:buChar char="§"/>
              </a:pPr>
              <a:r>
                <a:rPr lang="es-ES_tradnl" sz="2000" b="1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Reducció d'ingressos</a:t>
              </a:r>
              <a:r>
                <a:rPr lang="es-ES_tradnl" sz="2000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 per problemes amb medicaments</a:t>
              </a:r>
              <a:endParaRPr lang="es-ES" sz="2000">
                <a:solidFill>
                  <a:srgbClr val="000000"/>
                </a:solidFill>
                <a:latin typeface="Calibri" pitchFamily="-112" charset="0"/>
                <a:ea typeface="Calibri" pitchFamily="-112" charset="0"/>
                <a:cs typeface="Calibri" pitchFamily="-112" charset="0"/>
              </a:endParaRPr>
            </a:p>
          </p:txBody>
        </p:sp>
      </p:grpSp>
      <p:grpSp>
        <p:nvGrpSpPr>
          <p:cNvPr id="4" name="6 Grupo"/>
          <p:cNvGrpSpPr>
            <a:grpSpLocks/>
          </p:cNvGrpSpPr>
          <p:nvPr/>
        </p:nvGrpSpPr>
        <p:grpSpPr bwMode="auto">
          <a:xfrm>
            <a:off x="2119313" y="4860925"/>
            <a:ext cx="6497637" cy="1042988"/>
            <a:chOff x="2119257" y="4709693"/>
            <a:chExt cx="6497618" cy="1043491"/>
          </a:xfrm>
        </p:grpSpPr>
        <p:sp>
          <p:nvSpPr>
            <p:cNvPr id="13" name="AutoShap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119257" y="4709693"/>
              <a:ext cx="1839907" cy="1043491"/>
            </a:xfrm>
            <a:prstGeom prst="homePlate">
              <a:avLst>
                <a:gd name="adj" fmla="val 0"/>
              </a:avLst>
            </a:prstGeom>
            <a:solidFill>
              <a:schemeClr val="bg1"/>
            </a:solidFill>
            <a:ln w="28575" algn="ctr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>
                <a:buClr>
                  <a:srgbClr val="002960"/>
                </a:buClr>
                <a:defRPr/>
              </a:pPr>
              <a:r>
                <a:rPr lang="es-ES_tradnl" sz="2000" b="1" dirty="0" err="1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Reducció</a:t>
              </a:r>
              <a:r>
                <a:rPr lang="es-ES_tradnl" sz="2000" b="1" dirty="0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 </a:t>
              </a:r>
            </a:p>
            <a:p>
              <a:pPr algn="ctr">
                <a:buClr>
                  <a:srgbClr val="002960"/>
                </a:buClr>
                <a:defRPr/>
              </a:pPr>
              <a:r>
                <a:rPr lang="es-ES_tradnl" sz="2000" b="1" dirty="0">
                  <a:solidFill>
                    <a:srgbClr val="254061"/>
                  </a:solidFill>
                  <a:latin typeface="Calibri" pitchFamily="-80" charset="0"/>
                  <a:ea typeface="Calibri" pitchFamily="-80" charset="0"/>
                  <a:cs typeface="Calibri" pitchFamily="-80" charset="0"/>
                </a:rPr>
                <a:t>de costos</a:t>
              </a:r>
              <a:endParaRPr lang="es-ES" sz="2000" b="1" dirty="0">
                <a:solidFill>
                  <a:srgbClr val="254061"/>
                </a:solidFill>
                <a:latin typeface="Calibri" pitchFamily="-80" charset="0"/>
                <a:ea typeface="Calibri" pitchFamily="-80" charset="0"/>
                <a:cs typeface="Calibri" pitchFamily="-80" charset="0"/>
              </a:endParaRPr>
            </a:p>
          </p:txBody>
        </p:sp>
        <p:sp>
          <p:nvSpPr>
            <p:cNvPr id="18444" name="15 Rectángulo"/>
            <p:cNvSpPr>
              <a:spLocks noChangeArrowheads="1"/>
            </p:cNvSpPr>
            <p:nvPr/>
          </p:nvSpPr>
          <p:spPr bwMode="auto">
            <a:xfrm>
              <a:off x="4136950" y="4723607"/>
              <a:ext cx="4479925" cy="1016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268288" indent="-268288">
                <a:buClr>
                  <a:srgbClr val="002960"/>
                </a:buClr>
                <a:buFont typeface="Wingdings" pitchFamily="-112" charset="2"/>
                <a:buChar char="§"/>
              </a:pPr>
              <a:r>
                <a:rPr lang="es-ES_tradnl" sz="2000" b="1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Transparència </a:t>
              </a:r>
              <a:r>
                <a:rPr lang="es-ES_tradnl" sz="2000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en el cost dels tractaments</a:t>
              </a:r>
            </a:p>
            <a:p>
              <a:pPr marL="268288" indent="-268288">
                <a:buClr>
                  <a:srgbClr val="002960"/>
                </a:buClr>
                <a:buFont typeface="Wingdings" pitchFamily="-112" charset="2"/>
                <a:buChar char="§"/>
              </a:pPr>
              <a:r>
                <a:rPr lang="es-ES_tradnl" sz="2000" b="1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Sensibilització </a:t>
              </a:r>
              <a:r>
                <a:rPr lang="es-ES_tradnl" sz="2000">
                  <a:solidFill>
                    <a:srgbClr val="000000"/>
                  </a:solidFill>
                  <a:latin typeface="Calibri" pitchFamily="-112" charset="0"/>
                  <a:ea typeface="Calibri" pitchFamily="-112" charset="0"/>
                  <a:cs typeface="Calibri" pitchFamily="-112" charset="0"/>
                </a:rPr>
                <a:t>del metge</a:t>
              </a:r>
              <a:endParaRPr lang="es-ES" sz="2000">
                <a:solidFill>
                  <a:srgbClr val="000000"/>
                </a:solidFill>
                <a:latin typeface="Calibri" pitchFamily="-112" charset="0"/>
                <a:ea typeface="Calibri" pitchFamily="-112" charset="0"/>
                <a:cs typeface="Calibri" pitchFamily="-112" charset="0"/>
              </a:endParaRPr>
            </a:p>
          </p:txBody>
        </p:sp>
      </p:grpSp>
      <p:pic>
        <p:nvPicPr>
          <p:cNvPr id="18442" name="18 Imagen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063" y="3378200"/>
            <a:ext cx="1123950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88777" name="think-cell Slide" r:id="rId8" imgW="0" imgH="0" progId="">
              <p:embed/>
            </p:oleObj>
          </a:graphicData>
        </a:graphic>
      </p:graphicFrame>
      <p:sp>
        <p:nvSpPr>
          <p:cNvPr id="4099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buClrTx/>
            </a:pPr>
            <a:r>
              <a:rPr lang="es-ES_tradnl" sz="1400" b="1" dirty="0">
                <a:latin typeface="TheSansCorrespondence" pitchFamily="34" charset="0"/>
                <a:ea typeface="TheSansCorrespondence" pitchFamily="34" charset="0"/>
                <a:cs typeface="Arial" charset="0"/>
              </a:rPr>
              <a:t>%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 bwMode="gray">
          <a:xfrm>
            <a:off x="119065" y="612332"/>
            <a:ext cx="8618537" cy="292388"/>
          </a:xfrm>
        </p:spPr>
        <p:txBody>
          <a:bodyPr>
            <a:noAutofit/>
          </a:bodyPr>
          <a:lstStyle/>
          <a:p>
            <a:r>
              <a:rPr lang="es-ES_tradnl" sz="2400" dirty="0" err="1" smtClean="0">
                <a:latin typeface="Verdana"/>
              </a:rPr>
              <a:t>Amb</a:t>
            </a:r>
            <a:r>
              <a:rPr lang="es-ES_tradnl" sz="2400" dirty="0" smtClean="0">
                <a:latin typeface="Verdana"/>
              </a:rPr>
              <a:t> el </a:t>
            </a:r>
            <a:r>
              <a:rPr lang="es-ES_tradnl" sz="2400" dirty="0" err="1" smtClean="0">
                <a:latin typeface="Verdana"/>
              </a:rPr>
              <a:t>suport</a:t>
            </a:r>
            <a:r>
              <a:rPr lang="es-ES_tradnl" sz="2400" dirty="0" smtClean="0">
                <a:latin typeface="Verdana"/>
              </a:rPr>
              <a:t> de les </a:t>
            </a:r>
            <a:r>
              <a:rPr lang="es-ES_tradnl" sz="2400" dirty="0" err="1" smtClean="0">
                <a:latin typeface="Verdana"/>
              </a:rPr>
              <a:t>principals</a:t>
            </a:r>
            <a:r>
              <a:rPr lang="es-ES_tradnl" sz="2400" dirty="0" smtClean="0">
                <a:latin typeface="Verdana"/>
              </a:rPr>
              <a:t> </a:t>
            </a:r>
            <a:r>
              <a:rPr lang="es-ES_tradnl" sz="2400" dirty="0" err="1" smtClean="0">
                <a:latin typeface="Verdana"/>
              </a:rPr>
              <a:t>societats</a:t>
            </a:r>
            <a:r>
              <a:rPr lang="es-ES_tradnl" sz="2400" dirty="0" smtClean="0">
                <a:latin typeface="Verdana"/>
              </a:rPr>
              <a:t> </a:t>
            </a:r>
            <a:r>
              <a:rPr lang="es-ES_tradnl" sz="2400" dirty="0" err="1" smtClean="0">
                <a:latin typeface="Verdana"/>
              </a:rPr>
              <a:t>mèdic</a:t>
            </a:r>
            <a:r>
              <a:rPr lang="es-ES_tradnl" sz="2400" dirty="0" smtClean="0">
                <a:latin typeface="Verdana"/>
              </a:rPr>
              <a:t>-</a:t>
            </a:r>
            <a:r>
              <a:rPr lang="es-ES_tradnl" sz="2400" dirty="0" err="1" smtClean="0">
                <a:latin typeface="Verdana"/>
              </a:rPr>
              <a:t>científiques</a:t>
            </a:r>
            <a:r>
              <a:rPr lang="es-ES_tradnl" sz="2400" dirty="0" smtClean="0">
                <a:latin typeface="Verdana"/>
              </a:rPr>
              <a:t> </a:t>
            </a:r>
            <a:r>
              <a:rPr lang="es-ES_tradnl" sz="2400" dirty="0" err="1" smtClean="0">
                <a:latin typeface="Verdana"/>
              </a:rPr>
              <a:t>d'Espanya</a:t>
            </a:r>
            <a:endParaRPr lang="es-ES" altLang="zh-CN" sz="2000" b="0" dirty="0" smtClean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42371" name="Picture 3" descr="Ángel Díaz Alegre (iDoctus, María R. Fernández García (SOMAMFYC), Tomás Toranzo (SEMES), Teresa Tejerina (SEF), José Luis Górriz (SEN), Manuel Núñez (CGCOF) y Miguel Ángel Bufalá (iDoctus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196" y="1501358"/>
            <a:ext cx="8284193" cy="225514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1 Grupo"/>
          <p:cNvGrpSpPr/>
          <p:nvPr/>
        </p:nvGrpSpPr>
        <p:grpSpPr>
          <a:xfrm>
            <a:off x="894326" y="4067763"/>
            <a:ext cx="7094237" cy="2116310"/>
            <a:chOff x="894326" y="4067763"/>
            <a:chExt cx="7094237" cy="2116310"/>
          </a:xfrm>
        </p:grpSpPr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39" y="4067763"/>
              <a:ext cx="1041064" cy="961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" name="Picture 5" descr="logotot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5658" y="5382608"/>
              <a:ext cx="1582905" cy="59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45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1683" y="4185466"/>
              <a:ext cx="1210854" cy="726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Picture 4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326" y="5206939"/>
              <a:ext cx="1216450" cy="943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4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6554" y="5173718"/>
              <a:ext cx="1056580" cy="1010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49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0229" y="4396429"/>
              <a:ext cx="1649230" cy="304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1603" name="Picture 3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453" y="4354191"/>
              <a:ext cx="1164196" cy="389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1604" name="Picture 4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3122" y="5216447"/>
              <a:ext cx="924897" cy="9248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12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658167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927414" y="598440"/>
            <a:ext cx="4568708" cy="1198483"/>
          </a:xfrm>
        </p:spPr>
        <p:txBody>
          <a:bodyPr/>
          <a:lstStyle/>
          <a:p>
            <a:r>
              <a:rPr lang="es-ES" sz="2400" dirty="0" smtClean="0">
                <a:solidFill>
                  <a:schemeClr val="bg2"/>
                </a:solidFill>
              </a:rPr>
              <a:t>iDoctus: </a:t>
            </a:r>
            <a:r>
              <a:rPr lang="es-ES_tradnl" sz="2400" dirty="0" smtClean="0">
                <a:solidFill>
                  <a:schemeClr val="bg2"/>
                </a:solidFill>
              </a:rPr>
              <a:t>La </a:t>
            </a:r>
            <a:r>
              <a:rPr lang="es-ES_tradnl" sz="2400" dirty="0" err="1" smtClean="0">
                <a:solidFill>
                  <a:schemeClr val="bg2"/>
                </a:solidFill>
              </a:rPr>
              <a:t>revolució</a:t>
            </a:r>
            <a:r>
              <a:rPr lang="es-ES_tradnl" sz="2400" dirty="0" smtClean="0">
                <a:solidFill>
                  <a:schemeClr val="bg2"/>
                </a:solidFill>
              </a:rPr>
              <a:t> </a:t>
            </a:r>
            <a:r>
              <a:rPr lang="es-ES_tradnl" sz="2400" dirty="0" err="1" smtClean="0">
                <a:solidFill>
                  <a:schemeClr val="bg2"/>
                </a:solidFill>
              </a:rPr>
              <a:t>mòbil</a:t>
            </a:r>
            <a:r>
              <a:rPr lang="es-ES_tradnl" sz="2400" dirty="0" smtClean="0">
                <a:solidFill>
                  <a:schemeClr val="bg2"/>
                </a:solidFill>
              </a:rPr>
              <a:t> arriba a la </a:t>
            </a:r>
            <a:r>
              <a:rPr lang="es-ES_tradnl" sz="2400" dirty="0" err="1" smtClean="0">
                <a:solidFill>
                  <a:schemeClr val="bg2"/>
                </a:solidFill>
              </a:rPr>
              <a:t>pràctica</a:t>
            </a:r>
            <a:r>
              <a:rPr lang="es-ES_tradnl" sz="2400" dirty="0" smtClean="0">
                <a:solidFill>
                  <a:schemeClr val="bg2"/>
                </a:solidFill>
              </a:rPr>
              <a:t> </a:t>
            </a:r>
            <a:r>
              <a:rPr lang="es-ES_tradnl" sz="2400" dirty="0" err="1" smtClean="0">
                <a:solidFill>
                  <a:schemeClr val="bg2"/>
                </a:solidFill>
              </a:rPr>
              <a:t>mèdica</a:t>
            </a:r>
            <a:r>
              <a:rPr lang="es-ES_tradnl" sz="2400" dirty="0" smtClean="0">
                <a:solidFill>
                  <a:schemeClr val="bg2"/>
                </a:solidFill>
              </a:rPr>
              <a:t> </a:t>
            </a:r>
            <a:r>
              <a:rPr lang="es-ES_tradnl" sz="2400" dirty="0" err="1" smtClean="0">
                <a:solidFill>
                  <a:schemeClr val="bg2"/>
                </a:solidFill>
              </a:rPr>
              <a:t>diària</a:t>
            </a:r>
            <a:endParaRPr lang="pt-BR" sz="2400" dirty="0"/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352054" y="5654574"/>
            <a:ext cx="2336377" cy="244375"/>
          </a:xfrm>
          <a:prstGeom prst="rect">
            <a:avLst/>
          </a:prstGeom>
        </p:spPr>
        <p:txBody>
          <a:bodyPr wrap="square" lIns="89611" tIns="44806" rIns="89611" bIns="44806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000" b="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pPr marL="336042" indent="-336042" defTabSz="896112">
              <a:spcAft>
                <a:spcPts val="588"/>
              </a:spcAft>
              <a:defRPr/>
            </a:pPr>
            <a:r>
              <a:rPr lang="es-ES_tradnl" dirty="0" smtClean="0">
                <a:latin typeface="Verdana" pitchFamily="34" charset="0"/>
                <a:cs typeface="+mn-cs"/>
              </a:rPr>
              <a:t>Medicina en la palma de tu mano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3065" y="5115790"/>
            <a:ext cx="314022" cy="305931"/>
          </a:xfrm>
          <a:prstGeom prst="rect">
            <a:avLst/>
          </a:prstGeom>
          <a:noFill/>
        </p:spPr>
        <p:txBody>
          <a:bodyPr wrap="none" lIns="89611" tIns="44806" rIns="89611" bIns="44806" rtlCol="0">
            <a:spAutoFit/>
          </a:bodyPr>
          <a:lstStyle/>
          <a:p>
            <a:r>
              <a:rPr lang="es-ES_tradnl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®</a:t>
            </a:r>
            <a:endParaRPr lang="pt-BR" sz="1400" dirty="0" err="1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4155024" y="2043334"/>
            <a:ext cx="4000899" cy="299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87481" y="5028335"/>
            <a:ext cx="4102079" cy="1393922"/>
          </a:xfrm>
          <a:prstGeom prst="homePlate">
            <a:avLst>
              <a:gd name="adj" fmla="val 0"/>
            </a:avLst>
          </a:prstGeom>
          <a:noFill/>
          <a:ln w="28575" algn="ctr">
            <a:noFill/>
            <a:miter lim="800000"/>
            <a:headEnd/>
            <a:tailEnd/>
          </a:ln>
          <a:effectLst/>
          <a:extLst/>
        </p:spPr>
        <p:txBody>
          <a:bodyPr lIns="122400" tIns="72000" rIns="86400" bIns="72000" anchor="ctr"/>
          <a:lstStyle/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s-ES_tradnl" sz="2400" i="1" dirty="0" smtClean="0">
                <a:solidFill>
                  <a:schemeClr val="accent1">
                    <a:lumMod val="10000"/>
                  </a:schemeClr>
                </a:solidFill>
                <a:ea typeface="SimSun" pitchFamily="2" charset="-122"/>
                <a:hlinkClick r:id="rId4"/>
              </a:rPr>
              <a:t>www.iDoctus.com</a:t>
            </a:r>
            <a:endParaRPr lang="es-ES_tradnl" sz="2400" i="1" dirty="0" smtClean="0">
              <a:solidFill>
                <a:schemeClr val="accent1">
                  <a:lumMod val="10000"/>
                </a:schemeClr>
              </a:solidFill>
              <a:ea typeface="SimSun" pitchFamily="2" charset="-122"/>
            </a:endParaRPr>
          </a:p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s-ES_tradnl" sz="2400" dirty="0" smtClean="0"/>
              <a:t>soporte @ </a:t>
            </a:r>
            <a:r>
              <a:rPr lang="es-ES_tradnl" sz="2400" dirty="0" err="1" smtClean="0"/>
              <a:t>idoctus.com</a:t>
            </a:r>
            <a:endParaRPr lang="es-ES_tradnl" sz="2400" i="1" dirty="0" smtClean="0">
              <a:solidFill>
                <a:schemeClr val="accent1">
                  <a:lumMod val="10000"/>
                </a:schemeClr>
              </a:solidFill>
              <a:ea typeface="SimSun" pitchFamily="2" charset="-122"/>
            </a:endParaRPr>
          </a:p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n-US" sz="2400" i="1" dirty="0" smtClean="0">
                <a:solidFill>
                  <a:schemeClr val="accent1">
                    <a:lumMod val="10000"/>
                  </a:schemeClr>
                </a:solidFill>
                <a:ea typeface="SimSun" pitchFamily="2" charset="-122"/>
              </a:rPr>
              <a:t>+34-91 564 99 80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99010" name="think-cell Slide" r:id="rId8" imgW="0" imgH="0" progId="">
              <p:embed/>
            </p:oleObj>
          </a:graphicData>
        </a:graphic>
      </p:graphicFrame>
      <p:sp>
        <p:nvSpPr>
          <p:cNvPr id="29700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106065"/>
            <a:ext cx="6969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Alertas de actualización científica </a:t>
            </a:r>
          </a:p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de 160+ publicaciones de alto impacto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3" name="14 CuadroTexto"/>
          <p:cNvSpPr txBox="1"/>
          <p:nvPr/>
        </p:nvSpPr>
        <p:spPr bwMode="auto">
          <a:xfrm>
            <a:off x="5306798" y="1842599"/>
            <a:ext cx="3447633" cy="339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indent="-361950">
              <a:spcBef>
                <a:spcPts val="1000"/>
              </a:spcBef>
              <a:buClr>
                <a:schemeClr val="accent2"/>
              </a:buClr>
              <a:buSzPct val="120000"/>
              <a:buFont typeface="Wingdings" pitchFamily="2" charset="2"/>
              <a:buChar char="§"/>
              <a:defRPr/>
            </a:pPr>
            <a:r>
              <a:rPr lang="es-ES" sz="1800" dirty="0" smtClean="0">
                <a:latin typeface="+mj-lt"/>
                <a:cs typeface="+mn-cs"/>
              </a:rPr>
              <a:t>Revisión continua  de más de 160 publicaciones internacionales de mayor impacto.</a:t>
            </a:r>
          </a:p>
          <a:p>
            <a:pPr marL="361950" indent="-361950">
              <a:spcBef>
                <a:spcPts val="1000"/>
              </a:spcBef>
              <a:buClr>
                <a:schemeClr val="accent2"/>
              </a:buClr>
              <a:buSzPct val="120000"/>
              <a:buFont typeface="Wingdings" pitchFamily="2" charset="2"/>
              <a:buChar char="§"/>
              <a:defRPr/>
            </a:pPr>
            <a:r>
              <a:rPr lang="es-ES" sz="1800" dirty="0" smtClean="0">
                <a:latin typeface="+mj-lt"/>
                <a:cs typeface="+mn-cs"/>
              </a:rPr>
              <a:t>Resumen y traducción de noticias más relevantes.</a:t>
            </a:r>
          </a:p>
          <a:p>
            <a:pPr marL="361950" indent="-361950">
              <a:spcBef>
                <a:spcPts val="1000"/>
              </a:spcBef>
              <a:buClr>
                <a:schemeClr val="accent2"/>
              </a:buClr>
              <a:buSzPct val="120000"/>
              <a:buFont typeface="Wingdings" pitchFamily="2" charset="2"/>
              <a:buChar char="§"/>
              <a:defRPr/>
            </a:pPr>
            <a:r>
              <a:rPr lang="es-ES" sz="1800" dirty="0" smtClean="0">
                <a:latin typeface="+mj-lt"/>
                <a:cs typeface="+mn-cs"/>
              </a:rPr>
              <a:t>Segmentación por intereses y especialidad médica de cada usuario.</a:t>
            </a:r>
          </a:p>
        </p:txBody>
      </p:sp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9" cstate="print"/>
          <a:srcRect l="24740" t="8370" r="40018" b="38110"/>
          <a:stretch>
            <a:fillRect/>
          </a:stretch>
        </p:blipFill>
        <p:spPr bwMode="auto">
          <a:xfrm>
            <a:off x="635637" y="1389422"/>
            <a:ext cx="3989803" cy="340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 Grupo"/>
          <p:cNvGrpSpPr>
            <a:grpSpLocks noChangeAspect="1"/>
          </p:cNvGrpSpPr>
          <p:nvPr/>
        </p:nvGrpSpPr>
        <p:grpSpPr bwMode="auto">
          <a:xfrm rot="1342274">
            <a:off x="2271871" y="3595013"/>
            <a:ext cx="1485580" cy="2516868"/>
            <a:chOff x="2357438" y="2928938"/>
            <a:chExt cx="2101850" cy="3562350"/>
          </a:xfrm>
        </p:grpSpPr>
        <p:pic>
          <p:nvPicPr>
            <p:cNvPr id="29705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438" y="2928938"/>
              <a:ext cx="2101850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6" name="12 Imagen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8913" y="3697288"/>
              <a:ext cx="1317625" cy="1976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4 Grupo"/>
          <p:cNvGrpSpPr>
            <a:grpSpLocks noChangeAspect="1"/>
          </p:cNvGrpSpPr>
          <p:nvPr/>
        </p:nvGrpSpPr>
        <p:grpSpPr>
          <a:xfrm rot="20545231">
            <a:off x="1430041" y="3539648"/>
            <a:ext cx="1551667" cy="2630054"/>
            <a:chOff x="3101975" y="795338"/>
            <a:chExt cx="3419475" cy="5795962"/>
          </a:xfrm>
        </p:grpSpPr>
        <p:pic>
          <p:nvPicPr>
            <p:cNvPr id="29707" name="17 Imagen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1975" y="795338"/>
              <a:ext cx="3419475" cy="579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3 Imagen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3704352" y="2038732"/>
              <a:ext cx="2145600" cy="3222388"/>
            </a:xfrm>
            <a:prstGeom prst="rect">
              <a:avLst/>
            </a:prstGeom>
          </p:spPr>
        </p:pic>
      </p:grpSp>
      <p:sp>
        <p:nvSpPr>
          <p:cNvPr id="14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1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14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345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750" y="1069299"/>
            <a:ext cx="5311775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507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01058" name="think-cell Slide" r:id="rId9" imgW="0" imgH="0" progId="">
              <p:embed/>
            </p:oleObj>
          </a:graphicData>
        </a:graphic>
      </p:graphicFrame>
      <p:sp>
        <p:nvSpPr>
          <p:cNvPr id="21508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106065"/>
            <a:ext cx="70056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Información completa e independiente </a:t>
            </a:r>
            <a:b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</a:b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sobre medicamentos y </a:t>
            </a:r>
            <a:r>
              <a:rPr lang="es-ES" sz="2400" dirty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prescripción</a:t>
            </a:r>
          </a:p>
        </p:txBody>
      </p:sp>
      <p:pic>
        <p:nvPicPr>
          <p:cNvPr id="21515" name="Picture 11" descr="C:\Users\Luis\Documents\sugarsync\Diseño\Elementos_gráficos\imagenes_promocionales_iDoctus_web_ios\filtros.png"/>
          <p:cNvPicPr>
            <a:picLocks noChangeAspect="1" noChangeArrowheads="1"/>
          </p:cNvPicPr>
          <p:nvPr/>
        </p:nvPicPr>
        <p:blipFill rotWithShape="1">
          <a:blip r:embed="rId10" cstate="print"/>
          <a:srcRect t="26085"/>
          <a:stretch/>
        </p:blipFill>
        <p:spPr bwMode="auto">
          <a:xfrm>
            <a:off x="2955246" y="2323652"/>
            <a:ext cx="5715000" cy="3520221"/>
          </a:xfrm>
          <a:prstGeom prst="rect">
            <a:avLst/>
          </a:prstGeom>
          <a:noFill/>
        </p:spPr>
      </p:pic>
      <p:pic>
        <p:nvPicPr>
          <p:cNvPr id="26113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915" y="5656127"/>
            <a:ext cx="921341" cy="3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14 CuadroTexto"/>
          <p:cNvSpPr txBox="1"/>
          <p:nvPr/>
        </p:nvSpPr>
        <p:spPr bwMode="auto">
          <a:xfrm>
            <a:off x="613146" y="5453847"/>
            <a:ext cx="21728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buClr>
                <a:schemeClr val="accent2"/>
              </a:buClr>
              <a:buSzPct val="120000"/>
              <a:defRPr/>
            </a:pPr>
            <a:r>
              <a:rPr lang="es-ES" sz="800" dirty="0" smtClean="0">
                <a:latin typeface="+mj-lt"/>
                <a:cs typeface="+mn-cs"/>
              </a:rPr>
              <a:t>Contenido procedente de</a:t>
            </a:r>
          </a:p>
        </p:txBody>
      </p:sp>
      <p:sp>
        <p:nvSpPr>
          <p:cNvPr id="10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2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15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973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03106" name="think-cell Slide" r:id="rId8" imgW="0" imgH="0" progId="">
              <p:embed/>
            </p:oleObj>
          </a:graphicData>
        </a:graphic>
      </p:graphicFrame>
      <p:sp>
        <p:nvSpPr>
          <p:cNvPr id="28676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pic>
        <p:nvPicPr>
          <p:cNvPr id="26931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9138" t="14712" r="20138" b="8230"/>
          <a:stretch/>
        </p:blipFill>
        <p:spPr bwMode="auto">
          <a:xfrm>
            <a:off x="303460" y="1680231"/>
            <a:ext cx="5626800" cy="4016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3 Grupo"/>
          <p:cNvGrpSpPr/>
          <p:nvPr/>
        </p:nvGrpSpPr>
        <p:grpSpPr>
          <a:xfrm>
            <a:off x="5776913" y="831850"/>
            <a:ext cx="3421062" cy="5795963"/>
            <a:chOff x="5776913" y="831850"/>
            <a:chExt cx="3421062" cy="5795963"/>
          </a:xfrm>
        </p:grpSpPr>
        <p:pic>
          <p:nvPicPr>
            <p:cNvPr id="28680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6913" y="831850"/>
              <a:ext cx="3421062" cy="579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1 Imagen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0565" y="2079234"/>
              <a:ext cx="2145600" cy="321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10 CuadroTexto"/>
          <p:cNvSpPr txBox="1"/>
          <p:nvPr/>
        </p:nvSpPr>
        <p:spPr>
          <a:xfrm>
            <a:off x="635637" y="297459"/>
            <a:ext cx="70056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Monografías de 600+ patologías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0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2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16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159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1088139"/>
            <a:ext cx="5953125" cy="459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531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05154" name="think-cell Slide" r:id="rId9" imgW="0" imgH="0" progId="">
              <p:embed/>
            </p:oleObj>
          </a:graphicData>
        </a:graphic>
      </p:graphicFrame>
      <p:sp>
        <p:nvSpPr>
          <p:cNvPr id="22532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106065"/>
            <a:ext cx="7025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Comprobador de interacciones medicamentosas en 3 clics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13" name="Picture 12" descr="iphone0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3247" y="1829661"/>
            <a:ext cx="3733800" cy="4335780"/>
          </a:xfrm>
          <a:prstGeom prst="rect">
            <a:avLst/>
          </a:prstGeom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3194" y="5910247"/>
            <a:ext cx="921341" cy="3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14 CuadroTexto"/>
          <p:cNvSpPr txBox="1"/>
          <p:nvPr/>
        </p:nvSpPr>
        <p:spPr bwMode="auto">
          <a:xfrm>
            <a:off x="1357425" y="5707967"/>
            <a:ext cx="21728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buClr>
                <a:schemeClr val="accent2"/>
              </a:buClr>
              <a:buSzPct val="120000"/>
              <a:defRPr/>
            </a:pPr>
            <a:r>
              <a:rPr lang="es-ES" sz="800" dirty="0" smtClean="0">
                <a:latin typeface="+mj-lt"/>
                <a:cs typeface="+mn-cs"/>
              </a:rPr>
              <a:t>Contenido procedente de</a:t>
            </a:r>
          </a:p>
        </p:txBody>
      </p:sp>
      <p:sp>
        <p:nvSpPr>
          <p:cNvPr id="10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17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552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07202" name="think-cell Slide" r:id="rId8" imgW="0" imgH="0" progId="">
              <p:embed/>
            </p:oleObj>
          </a:graphicData>
        </a:graphic>
      </p:graphicFrame>
      <p:sp>
        <p:nvSpPr>
          <p:cNvPr id="25604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116698"/>
            <a:ext cx="81149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Calculadoras médicas para mejorar </a:t>
            </a:r>
          </a:p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la seguridad y la productividad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3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3191" name="Picture 2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8806" t="14010" r="38209" b="10050"/>
          <a:stretch/>
        </p:blipFill>
        <p:spPr bwMode="auto">
          <a:xfrm>
            <a:off x="452438" y="1472218"/>
            <a:ext cx="4359600" cy="433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4 Grupo"/>
          <p:cNvGrpSpPr/>
          <p:nvPr/>
        </p:nvGrpSpPr>
        <p:grpSpPr>
          <a:xfrm>
            <a:off x="5802313" y="754063"/>
            <a:ext cx="3419475" cy="5795962"/>
            <a:chOff x="5802313" y="754063"/>
            <a:chExt cx="3419475" cy="5795962"/>
          </a:xfrm>
        </p:grpSpPr>
        <p:pic>
          <p:nvPicPr>
            <p:cNvPr id="25611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2313" y="754063"/>
              <a:ext cx="3419475" cy="579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3192" name="Picture 24" descr="C:\Users\Angel\AppData\Local\Microsoft\Windows\Temporary Internet Files\Content.IE5\PB6J9JJV\la foto 2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4690" y="2040189"/>
              <a:ext cx="2145600" cy="3218400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3 Grupo"/>
          <p:cNvGrpSpPr/>
          <p:nvPr/>
        </p:nvGrpSpPr>
        <p:grpSpPr>
          <a:xfrm>
            <a:off x="3136900" y="754063"/>
            <a:ext cx="3421063" cy="5795962"/>
            <a:chOff x="3136900" y="754063"/>
            <a:chExt cx="3421063" cy="5795962"/>
          </a:xfrm>
        </p:grpSpPr>
        <p:pic>
          <p:nvPicPr>
            <p:cNvPr id="25609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900" y="754063"/>
              <a:ext cx="3421063" cy="579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3193" name="Picture 25" descr="C:\Users\Angel\AppData\Local\Microsoft\Windows\Temporary Internet Files\Content.IE5\R9SYT2J7\la foto 1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553" y="2040189"/>
              <a:ext cx="2145600" cy="3218400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6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18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6061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25563"/>
            <a:ext cx="6278563" cy="412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7651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09250" name="think-cell Slide" r:id="rId9" imgW="0" imgH="0" progId="">
              <p:embed/>
            </p:oleObj>
          </a:graphicData>
        </a:graphic>
      </p:graphicFrame>
      <p:sp>
        <p:nvSpPr>
          <p:cNvPr id="27652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95432"/>
            <a:ext cx="7000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Colección </a:t>
            </a: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multimedia con </a:t>
            </a:r>
          </a:p>
          <a:p>
            <a:pPr>
              <a:buClr>
                <a:schemeClr val="tx2"/>
              </a:buClr>
              <a:defRPr/>
            </a:pP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3.000+ imágenes y videos médicos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4750" y="1906588"/>
            <a:ext cx="6129338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17 Grupo"/>
          <p:cNvGrpSpPr>
            <a:grpSpLocks noChangeAspect="1"/>
          </p:cNvGrpSpPr>
          <p:nvPr/>
        </p:nvGrpSpPr>
        <p:grpSpPr bwMode="auto">
          <a:xfrm>
            <a:off x="0" y="960438"/>
            <a:ext cx="3419475" cy="5795962"/>
            <a:chOff x="2357438" y="2928938"/>
            <a:chExt cx="2101850" cy="3562350"/>
          </a:xfrm>
        </p:grpSpPr>
        <p:pic>
          <p:nvPicPr>
            <p:cNvPr id="27663" name="17 Imagen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438" y="2928938"/>
              <a:ext cx="2101850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4" name="4 Imagen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8913" y="3697288"/>
              <a:ext cx="1317625" cy="1976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22 Grupo"/>
          <p:cNvGrpSpPr>
            <a:grpSpLocks noChangeAspect="1"/>
          </p:cNvGrpSpPr>
          <p:nvPr/>
        </p:nvGrpSpPr>
        <p:grpSpPr bwMode="auto">
          <a:xfrm>
            <a:off x="2909888" y="954088"/>
            <a:ext cx="3419475" cy="5795962"/>
            <a:chOff x="627063" y="2928938"/>
            <a:chExt cx="2101850" cy="3562350"/>
          </a:xfrm>
        </p:grpSpPr>
        <p:pic>
          <p:nvPicPr>
            <p:cNvPr id="27661" name="17 Imagen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063" y="2928938"/>
              <a:ext cx="2101850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2" name="2 Imagen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538" y="3697288"/>
              <a:ext cx="1317625" cy="1976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25 Grupo"/>
          <p:cNvGrpSpPr>
            <a:grpSpLocks noChangeAspect="1"/>
          </p:cNvGrpSpPr>
          <p:nvPr/>
        </p:nvGrpSpPr>
        <p:grpSpPr bwMode="auto">
          <a:xfrm>
            <a:off x="5819775" y="925513"/>
            <a:ext cx="3421063" cy="5795962"/>
            <a:chOff x="2357438" y="2928938"/>
            <a:chExt cx="2101850" cy="3562350"/>
          </a:xfrm>
        </p:grpSpPr>
        <p:pic>
          <p:nvPicPr>
            <p:cNvPr id="27659" name="17 Imagen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438" y="2928938"/>
              <a:ext cx="2101850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0" name="3 Imagen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8913" y="3697288"/>
              <a:ext cx="1317625" cy="1976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582A-3778-42D5-BAEB-934FE525309E}" type="slidenum">
              <a:rPr lang="es-ES_tradnl" smtClean="0">
                <a:solidFill>
                  <a:srgbClr val="151515">
                    <a:tint val="75000"/>
                  </a:srgbClr>
                </a:solidFill>
              </a:rPr>
              <a:pPr>
                <a:defRPr/>
              </a:pPr>
              <a:t>19</a:t>
            </a:fld>
            <a:r>
              <a:rPr lang="es-ES_tradnl" smtClean="0">
                <a:solidFill>
                  <a:srgbClr val="151515">
                    <a:tint val="75000"/>
                  </a:srgbClr>
                </a:solidFill>
              </a:rPr>
              <a:t> </a:t>
            </a:r>
            <a:endParaRPr lang="es-ES_tradnl">
              <a:solidFill>
                <a:srgbClr val="151515">
                  <a:tint val="75000"/>
                </a:srgb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4133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11298" name="think-cell Slide" r:id="rId8" imgW="0" imgH="0" progId="">
              <p:embed/>
            </p:oleObj>
          </a:graphicData>
        </a:graphic>
      </p:graphicFrame>
      <p:sp>
        <p:nvSpPr>
          <p:cNvPr id="28676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90000"/>
              </a:lnSpc>
            </a:pPr>
            <a:r>
              <a:rPr lang="es-ES_tradnl" sz="1400" b="1">
                <a:latin typeface="TheSansCorrespondence" pitchFamily="34" charset="0"/>
              </a:rPr>
              <a:t>%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35637" y="116698"/>
            <a:ext cx="69584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es-ES" sz="2400" dirty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Reto </a:t>
            </a: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de </a:t>
            </a:r>
            <a:r>
              <a:rPr lang="es-ES" sz="2400" dirty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la </a:t>
            </a:r>
            <a:r>
              <a:rPr lang="es-ES" sz="2400" dirty="0" smtClean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n-cs"/>
              </a:rPr>
              <a:t>semana para desarrollar las habilidades diagnósticas de los médicos</a:t>
            </a:r>
            <a:endParaRPr lang="es-ES" sz="2400" dirty="0">
              <a:solidFill>
                <a:schemeClr val="bg2">
                  <a:lumMod val="90000"/>
                  <a:lumOff val="1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0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0454" y="238115"/>
            <a:ext cx="465183" cy="591225"/>
          </a:xfrm>
          <a:prstGeom prst="homePlat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>
              <a:buClr>
                <a:srgbClr val="002960"/>
              </a:buClr>
            </a:pPr>
            <a:r>
              <a:rPr lang="es-ES" sz="320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6301" name="Picture 6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8827" t="9703" r="19724" b="7127"/>
          <a:stretch/>
        </p:blipFill>
        <p:spPr bwMode="auto">
          <a:xfrm>
            <a:off x="271463" y="1529516"/>
            <a:ext cx="5626800" cy="428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3 Grupo"/>
          <p:cNvGrpSpPr/>
          <p:nvPr/>
        </p:nvGrpSpPr>
        <p:grpSpPr>
          <a:xfrm>
            <a:off x="5776913" y="831850"/>
            <a:ext cx="3421062" cy="5795963"/>
            <a:chOff x="5776913" y="831850"/>
            <a:chExt cx="3421062" cy="5795963"/>
          </a:xfrm>
        </p:grpSpPr>
        <p:pic>
          <p:nvPicPr>
            <p:cNvPr id="28680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6913" y="831850"/>
              <a:ext cx="3421062" cy="579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02" name="Picture 6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0565" y="2079234"/>
              <a:ext cx="2145600" cy="321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2 Grupo"/>
          <p:cNvGrpSpPr/>
          <p:nvPr/>
        </p:nvGrpSpPr>
        <p:grpSpPr>
          <a:xfrm>
            <a:off x="2960480" y="831850"/>
            <a:ext cx="3421062" cy="5795963"/>
            <a:chOff x="2960480" y="831850"/>
            <a:chExt cx="3421062" cy="5795963"/>
          </a:xfrm>
        </p:grpSpPr>
        <p:pic>
          <p:nvPicPr>
            <p:cNvPr id="12" name="17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0480" y="831850"/>
              <a:ext cx="3421062" cy="579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03" name="Picture 63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4132" y="2079234"/>
              <a:ext cx="2145600" cy="321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2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168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07752" y="3707393"/>
            <a:ext cx="6572922" cy="1722334"/>
          </a:xfrm>
          <a:prstGeom prst="homePlate">
            <a:avLst>
              <a:gd name="adj" fmla="val 0"/>
            </a:avLst>
          </a:prstGeom>
          <a:noFill/>
          <a:ln w="28575" algn="ctr">
            <a:noFill/>
            <a:miter lim="800000"/>
            <a:headEnd/>
            <a:tailEnd/>
          </a:ln>
          <a:effectLst/>
          <a:extLst/>
        </p:spPr>
        <p:txBody>
          <a:bodyPr lIns="122400" tIns="72000" rIns="86400" bIns="72000" anchor="ctr"/>
          <a:lstStyle/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s-ES_tradnl" sz="2000" i="1" dirty="0" smtClean="0">
                <a:solidFill>
                  <a:schemeClr val="accent1">
                    <a:lumMod val="10000"/>
                  </a:schemeClr>
                </a:solidFill>
                <a:ea typeface="SimSun" pitchFamily="2" charset="-122"/>
                <a:hlinkClick r:id="rId6"/>
              </a:rPr>
              <a:t>www.iDoctus.com</a:t>
            </a:r>
            <a:endParaRPr lang="es-ES_tradnl" sz="2000" i="1" dirty="0" smtClean="0">
              <a:solidFill>
                <a:schemeClr val="accent1">
                  <a:lumMod val="10000"/>
                </a:schemeClr>
              </a:solidFill>
              <a:ea typeface="SimSun" pitchFamily="2" charset="-122"/>
            </a:endParaRPr>
          </a:p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s-ES_tradnl" sz="2000" dirty="0" smtClean="0"/>
              <a:t>soporte @ </a:t>
            </a:r>
            <a:r>
              <a:rPr lang="es-ES_tradnl" sz="2000" dirty="0" err="1" smtClean="0"/>
              <a:t>idoctus.com</a:t>
            </a:r>
            <a:endParaRPr lang="es-ES_tradnl" sz="2000" i="1" dirty="0" smtClean="0">
              <a:solidFill>
                <a:schemeClr val="accent1">
                  <a:lumMod val="10000"/>
                </a:schemeClr>
              </a:solidFill>
              <a:ea typeface="SimSun" pitchFamily="2" charset="-122"/>
            </a:endParaRPr>
          </a:p>
          <a:p>
            <a:pPr marL="1587" lvl="1" algn="ctr" defTabSz="895160">
              <a:spcBef>
                <a:spcPts val="0"/>
              </a:spcBef>
              <a:buClr>
                <a:srgbClr val="002960"/>
              </a:buClr>
            </a:pPr>
            <a:r>
              <a:rPr lang="en-US" sz="2000" i="1" dirty="0" smtClean="0">
                <a:solidFill>
                  <a:schemeClr val="accent1">
                    <a:lumMod val="10000"/>
                  </a:schemeClr>
                </a:solidFill>
                <a:ea typeface="SimSun" pitchFamily="2" charset="-122"/>
              </a:rPr>
              <a:t>+34-91 564 99 80</a:t>
            </a:r>
          </a:p>
        </p:txBody>
      </p:sp>
      <p:sp>
        <p:nvSpPr>
          <p:cNvPr id="4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19066" y="270779"/>
            <a:ext cx="8618537" cy="498855"/>
          </a:xfrm>
          <a:prstGeom prst="rect">
            <a:avLst/>
          </a:prstGeom>
        </p:spPr>
        <p:txBody>
          <a:bodyPr lIns="91430" tIns="45715" rIns="91430" bIns="45715">
            <a:noAutofit/>
          </a:bodyPr>
          <a:lstStyle>
            <a:lvl1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2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4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6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8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2960"/>
              </a:buClr>
            </a:pPr>
            <a:r>
              <a:rPr lang="es-ES_tradnl" sz="2400" b="0" dirty="0" err="1" smtClean="0"/>
              <a:t>Gràcies</a:t>
            </a:r>
            <a:endParaRPr lang="es-ES_tradnl" altLang="zh-CN" sz="2400" b="0" dirty="0">
              <a:solidFill>
                <a:schemeClr val="bg2">
                  <a:lumMod val="90000"/>
                  <a:lumOff val="1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D823C2-99CE-4E66-A7B3-9F42DA5B36D0}" type="slidenum">
              <a:rPr lang="es-ES_tradnl" smtClean="0"/>
              <a:pPr>
                <a:defRPr/>
              </a:pPr>
              <a:t>21</a:t>
            </a:fld>
            <a:r>
              <a:rPr lang="es-ES_tradnl" dirty="0" smtClean="0"/>
              <a:t> </a:t>
            </a:r>
            <a:endParaRPr lang="es-ES_tradnl" dirty="0"/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2911161" y="2852136"/>
            <a:ext cx="3458063" cy="275145"/>
          </a:xfrm>
          <a:prstGeom prst="rect">
            <a:avLst/>
          </a:prstGeom>
        </p:spPr>
        <p:txBody>
          <a:bodyPr wrap="square" lIns="89601" tIns="44802" rIns="89601" bIns="44802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000" b="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pPr marL="336007" indent="-336007" defTabSz="896017">
              <a:defRPr/>
            </a:pPr>
            <a:r>
              <a:rPr lang="es-ES" sz="1200" b="1" dirty="0" smtClean="0">
                <a:latin typeface="Verdana" pitchFamily="34" charset="0"/>
                <a:cs typeface="+mn-cs"/>
              </a:rPr>
              <a:t>Medicina en el palmell de la teva mà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5874268" y="2211180"/>
            <a:ext cx="314022" cy="305931"/>
          </a:xfrm>
          <a:prstGeom prst="rect">
            <a:avLst/>
          </a:prstGeom>
          <a:noFill/>
        </p:spPr>
        <p:txBody>
          <a:bodyPr wrap="none" lIns="89601" tIns="44802" rIns="89601" bIns="44802" rtlCol="0">
            <a:spAutoFit/>
          </a:bodyPr>
          <a:lstStyle/>
          <a:p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®</a:t>
            </a:r>
            <a:endParaRPr lang="es-ES" sz="1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8" name="6 Imagen" descr="logo_IDoctus_azul_sinfondopq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74943" y="1890742"/>
            <a:ext cx="3085534" cy="12731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266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CS" val="1,2"/>
  <p:tag name="THINKCELLPRESENTATIONDONOTDELETE" val="&lt;?xml version=&quot;1.0&quot; encoding=&quot;UTF-16&quot; standalone=&quot;yes&quot;?&gt;&#10;&lt;root reqver=&quot;17819&quot;&gt;&lt;version val=&quot;17885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1&quot;&gt;&lt;elem&gt;&lt;m_ppcolschidx val=&quot;0&quot;/&gt;&lt;m_rgb r=&quot;bc&quot; g=&quot;bc&quot; b=&quot;bc&quot;/&gt;&lt;/elem&gt;&lt;/m_vecMRU&gt;&lt;/m_mruColor&gt;&lt;m_eweekdayFirstOfWorkweek val=&quot;2&quot;/&gt;&lt;m_eweekdayFirstOfWeekend val=&quot;7&quot;/&gt;&lt;m_mapectfillschemeMRU&gt;&lt;key val=&quot;0&quot;/&gt;&lt;elem&gt;&lt;m_nPartnerID val=&quot;536&quot;/&gt;&lt;m_nIndex val=&quot;0&quot;/&gt;&lt;/elem&gt;&lt;/m_mapectfillschemeMRU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577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z7x2AtK8Ak.Lbq73XemK1g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z7x2AtK8Ak.Lbq73XemK1g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RESIZE" val="Yes"/>
  <p:tag name="THINKCELLSHAPEDONOTDELETE" val="pp8VMD5ocEU2TFOOT1UlUBw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z7x2AtK8Ak.Lbq73XemK1g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4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4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z7x2AtK8Ak.Lbq73XemK1g"/>
</p:tagLst>
</file>

<file path=ppt/tags/tag4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NDOsiPk0VEe7cKEBil_Qkg"/>
</p:tagLst>
</file>

<file path=ppt/tags/tag5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RESIZE" val="Yes"/>
  <p:tag name="THINKCELLSHAPEDONOTDELETE" val="pp8VMD5ocEU2TFOOT1UlUBw"/>
</p:tagLst>
</file>

<file path=ppt/tags/tag5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5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6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6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7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7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7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8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RESIZE" val="Yes"/>
  <p:tag name="THINKCELLSHAPEDONOTDELETE" val="pIMunKxtueUqEZrqVJUxASw"/>
</p:tagLst>
</file>

<file path=ppt/tags/tag8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8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8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8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8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8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9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9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9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9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9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9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9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9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0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0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10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0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0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10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0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_odOe85M0kWegpNaXUIwrg"/>
</p:tagLst>
</file>

<file path=ppt/tags/tag1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1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Agenda"/>
</p:tagLst>
</file>

<file path=ppt/tags/tag1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TkYVxHKqE6ST4s8DmQ1gw"/>
</p:tagLst>
</file>

<file path=ppt/tags/tag1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RESIZE" val="Yes"/>
  <p:tag name="THINKCELLSHAPEDONOTDELETE" val="pIMunKxtueUqEZrqVJUxASw"/>
</p:tagLst>
</file>

<file path=ppt/theme/theme1.xml><?xml version="1.0" encoding="utf-8"?>
<a:theme xmlns:a="http://schemas.openxmlformats.org/drawingml/2006/main" name="Plantilla_iDoctus">
  <a:themeElements>
    <a:clrScheme name="Epocrates">
      <a:dk1>
        <a:srgbClr val="151515"/>
      </a:dk1>
      <a:lt1>
        <a:sysClr val="window" lastClr="FFFFFF"/>
      </a:lt1>
      <a:dk2>
        <a:srgbClr val="FFFFFF"/>
      </a:dk2>
      <a:lt2>
        <a:srgbClr val="FFFFFF"/>
      </a:lt2>
      <a:accent1>
        <a:srgbClr val="4F81BD"/>
      </a:accent1>
      <a:accent2>
        <a:srgbClr val="366092"/>
      </a:accent2>
      <a:accent3>
        <a:srgbClr val="DEDEDE"/>
      </a:accent3>
      <a:accent4>
        <a:srgbClr val="BFBFBF"/>
      </a:accent4>
      <a:accent5>
        <a:srgbClr val="7F7F7F"/>
      </a:accent5>
      <a:accent6>
        <a:srgbClr val="900000"/>
      </a:accent6>
      <a:hlink>
        <a:srgbClr val="4F81BD"/>
      </a:hlink>
      <a:folHlink>
        <a:srgbClr val="4F81BD"/>
      </a:folHlink>
    </a:clrScheme>
    <a:fontScheme name="Epocrates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55781</TotalTime>
  <Words>872</Words>
  <Application>Microsoft Macintosh PowerPoint</Application>
  <PresentationFormat>Personalizado</PresentationFormat>
  <Paragraphs>215</Paragraphs>
  <Slides>22</Slides>
  <Notes>21</Notes>
  <HiddenSlides>0</HiddenSlides>
  <MMClips>0</MMClips>
  <ScaleCrop>false</ScaleCrop>
  <HeadingPairs>
    <vt:vector size="6" baseType="variant">
      <vt:variant>
        <vt:lpstr>Plantilla de diseño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25" baseType="lpstr">
      <vt:lpstr>Plantilla_iDoctus</vt:lpstr>
      <vt:lpstr>think-cell Slide</vt:lpstr>
      <vt:lpstr>Excel.Sheet.8</vt:lpstr>
      <vt:lpstr>iDoctus: La revolució mòbil arriba a la pràctica mèdica diària</vt:lpstr>
      <vt:lpstr>mHealth: una oportunitat única de  “reinventar” la Sanitat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Amb el suport de les principals societats mèdic-científiques d'Espanya</vt:lpstr>
      <vt:lpstr>iDoctus: La revolució mòbil arriba a la pràctica mèdica diària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>Corporate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Corporate</dc:creator>
  <cp:lastModifiedBy>P S</cp:lastModifiedBy>
  <cp:revision>1273</cp:revision>
  <cp:lastPrinted>2012-11-15T01:41:17Z</cp:lastPrinted>
  <dcterms:created xsi:type="dcterms:W3CDTF">2012-11-15T01:45:09Z</dcterms:created>
  <dcterms:modified xsi:type="dcterms:W3CDTF">2012-11-15T01:51:16Z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Final">
    <vt:bool>true</vt:bool>
  </property>
  <property fmtid="{D5CDD505-2E9C-101B-9397-08002B2CF9AE}" pid="6" name="Title">
    <vt:lpwstr>Title</vt:lpwstr>
  </property>
  <property fmtid="{D5CDD505-2E9C-101B-9397-08002B2CF9AE}" pid="7" name="Event">
    <vt:lpwstr/>
  </property>
  <property fmtid="{D5CDD505-2E9C-101B-9397-08002B2CF9AE}" pid="8" name="Delivery Date">
    <vt:lpwstr/>
  </property>
  <property fmtid="{D5CDD505-2E9C-101B-9397-08002B2CF9AE}" pid="9" name="DocID">
    <vt:lpwstr/>
  </property>
  <property fmtid="{D5CDD505-2E9C-101B-9397-08002B2CF9AE}" pid="10" name="DocIDinTitle">
    <vt:bool>false</vt:bool>
  </property>
  <property fmtid="{D5CDD505-2E9C-101B-9397-08002B2CF9AE}" pid="11" name="DocIDinSlide">
    <vt:bool>false</vt:bool>
  </property>
  <property fmtid="{D5CDD505-2E9C-101B-9397-08002B2CF9AE}" pid="12" name="DocIDPosition">
    <vt:i4>1</vt:i4>
  </property>
</Properties>
</file>