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80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Layouts/slideLayout179.xml" ContentType="application/vnd.openxmlformats-officedocument.presentationml.slideLayout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notesSlides/notesSlide23.xml" ContentType="application/vnd.openxmlformats-officedocument.presentationml.notesSlide+xml"/>
  <Override PartName="/ppt/theme/theme14.xml" ContentType="application/vnd.openxmlformats-officedocument.them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9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8" r:id="rId2"/>
    <p:sldMasterId id="2147483714" r:id="rId3"/>
    <p:sldMasterId id="2147483732" r:id="rId4"/>
    <p:sldMasterId id="2147483750" r:id="rId5"/>
    <p:sldMasterId id="2147483758" r:id="rId6"/>
    <p:sldMasterId id="2147483774" r:id="rId7"/>
    <p:sldMasterId id="2147483841" r:id="rId8"/>
    <p:sldMasterId id="2147483895" r:id="rId9"/>
    <p:sldMasterId id="2147483927" r:id="rId10"/>
    <p:sldMasterId id="2147483963" r:id="rId11"/>
    <p:sldMasterId id="2147483981" r:id="rId12"/>
    <p:sldMasterId id="2147483999" r:id="rId13"/>
  </p:sldMasterIdLst>
  <p:notesMasterIdLst>
    <p:notesMasterId r:id="rId45"/>
  </p:notesMasterIdLst>
  <p:handoutMasterIdLst>
    <p:handoutMasterId r:id="rId46"/>
  </p:handoutMasterIdLst>
  <p:sldIdLst>
    <p:sldId id="938" r:id="rId14"/>
    <p:sldId id="792" r:id="rId15"/>
    <p:sldId id="933" r:id="rId16"/>
    <p:sldId id="934" r:id="rId17"/>
    <p:sldId id="940" r:id="rId18"/>
    <p:sldId id="861" r:id="rId19"/>
    <p:sldId id="602" r:id="rId20"/>
    <p:sldId id="912" r:id="rId21"/>
    <p:sldId id="913" r:id="rId22"/>
    <p:sldId id="914" r:id="rId23"/>
    <p:sldId id="877" r:id="rId24"/>
    <p:sldId id="935" r:id="rId25"/>
    <p:sldId id="867" r:id="rId26"/>
    <p:sldId id="871" r:id="rId27"/>
    <p:sldId id="870" r:id="rId28"/>
    <p:sldId id="868" r:id="rId29"/>
    <p:sldId id="869" r:id="rId30"/>
    <p:sldId id="872" r:id="rId31"/>
    <p:sldId id="873" r:id="rId32"/>
    <p:sldId id="874" r:id="rId33"/>
    <p:sldId id="875" r:id="rId34"/>
    <p:sldId id="936" r:id="rId35"/>
    <p:sldId id="862" r:id="rId36"/>
    <p:sldId id="697" r:id="rId37"/>
    <p:sldId id="760" r:id="rId38"/>
    <p:sldId id="762" r:id="rId39"/>
    <p:sldId id="763" r:id="rId40"/>
    <p:sldId id="701" r:id="rId41"/>
    <p:sldId id="939" r:id="rId42"/>
    <p:sldId id="916" r:id="rId43"/>
    <p:sldId id="919" r:id="rId44"/>
  </p:sldIdLst>
  <p:sldSz cx="9906000" cy="6858000" type="A4"/>
  <p:notesSz cx="6797675" cy="9928225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58ED5"/>
    <a:srgbClr val="990033"/>
    <a:srgbClr val="FFFF99"/>
    <a:srgbClr val="CC0000"/>
    <a:srgbClr val="4F81BD"/>
    <a:srgbClr val="FFFFCC"/>
    <a:srgbClr val="FF9900"/>
    <a:srgbClr val="66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29" autoAdjust="0"/>
    <p:restoredTop sz="92345" autoAdjust="0"/>
  </p:normalViewPr>
  <p:slideViewPr>
    <p:cSldViewPr snapToObjects="1" showGuides="1">
      <p:cViewPr>
        <p:scale>
          <a:sx n="75" d="100"/>
          <a:sy n="75" d="100"/>
        </p:scale>
        <p:origin x="-810" y="-75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9" d="100"/>
        <a:sy n="9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wrap="square" lIns="91883" tIns="45943" rIns="91883" bIns="45943" numCol="1" anchor="t" anchorCtr="0" compatLnSpc="1">
            <a:prstTxWarp prst="textNoShape">
              <a:avLst/>
            </a:prstTxWarp>
          </a:bodyPr>
          <a:lstStyle>
            <a:lvl1pPr>
              <a:defRPr sz="1300" b="0">
                <a:latin typeface="Calibri" pitchFamily="34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5300"/>
          </a:xfrm>
          <a:prstGeom prst="rect">
            <a:avLst/>
          </a:prstGeom>
        </p:spPr>
        <p:txBody>
          <a:bodyPr vert="horz" wrap="square" lIns="91883" tIns="45943" rIns="91883" bIns="45943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latin typeface="Calibri" pitchFamily="34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9A37BF3B-DBB8-4F30-84C7-AB7B72E4A5FC}" type="datetime1">
              <a:rPr lang="es-ES_tradnl"/>
              <a:pPr>
                <a:defRPr/>
              </a:pPr>
              <a:t>15/11/2012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wrap="square" lIns="91883" tIns="45943" rIns="91883" bIns="45943" numCol="1" anchor="b" anchorCtr="0" compatLnSpc="1">
            <a:prstTxWarp prst="textNoShape">
              <a:avLst/>
            </a:prstTxWarp>
          </a:bodyPr>
          <a:lstStyle>
            <a:lvl1pPr>
              <a:defRPr sz="1300" b="0">
                <a:latin typeface="Calibri" pitchFamily="34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wrap="square" lIns="91883" tIns="45943" rIns="91883" bIns="45943" numCol="1" anchor="b" anchorCtr="0" compatLnSpc="1">
            <a:prstTxWarp prst="textNoShape">
              <a:avLst/>
            </a:prstTxWarp>
          </a:bodyPr>
          <a:lstStyle>
            <a:lvl1pPr algn="r">
              <a:defRPr sz="1300" b="0">
                <a:latin typeface="Calibri" pitchFamily="34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D511E73A-5714-45D4-823A-7AF5C1D21E1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wrap="square" lIns="91883" tIns="45943" rIns="91883" bIns="45943" numCol="1" anchor="t" anchorCtr="0" compatLnSpc="1">
            <a:prstTxWarp prst="textNoShape">
              <a:avLst/>
            </a:prstTxWarp>
          </a:bodyPr>
          <a:lstStyle>
            <a:lvl1pPr>
              <a:defRPr sz="1300" b="0">
                <a:latin typeface="Calibri" pitchFamily="34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5300"/>
          </a:xfrm>
          <a:prstGeom prst="rect">
            <a:avLst/>
          </a:prstGeom>
        </p:spPr>
        <p:txBody>
          <a:bodyPr vert="horz" wrap="square" lIns="91883" tIns="45943" rIns="91883" bIns="45943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latin typeface="Calibri" pitchFamily="34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A7F6566A-58F3-4AE9-87B4-3BF667B5B9F8}" type="datetime1">
              <a:rPr lang="es-ES_tradnl"/>
              <a:pPr>
                <a:defRPr/>
              </a:pPr>
              <a:t>15/11/2012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21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883" tIns="45943" rIns="91883" bIns="4594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7863" y="4714876"/>
            <a:ext cx="5441950" cy="4467225"/>
          </a:xfrm>
          <a:prstGeom prst="rect">
            <a:avLst/>
          </a:prstGeom>
        </p:spPr>
        <p:txBody>
          <a:bodyPr vert="horz" wrap="square" lIns="91883" tIns="45943" rIns="91883" bIns="4594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wrap="square" lIns="91883" tIns="45943" rIns="91883" bIns="45943" numCol="1" anchor="b" anchorCtr="0" compatLnSpc="1">
            <a:prstTxWarp prst="textNoShape">
              <a:avLst/>
            </a:prstTxWarp>
          </a:bodyPr>
          <a:lstStyle>
            <a:lvl1pPr>
              <a:defRPr sz="1300" b="0">
                <a:latin typeface="Calibri" pitchFamily="34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wrap="square" lIns="91883" tIns="45943" rIns="91883" bIns="45943" numCol="1" anchor="b" anchorCtr="0" compatLnSpc="1">
            <a:prstTxWarp prst="textNoShape">
              <a:avLst/>
            </a:prstTxWarp>
          </a:bodyPr>
          <a:lstStyle>
            <a:lvl1pPr algn="r">
              <a:defRPr sz="1300" b="0">
                <a:latin typeface="Calibri" pitchFamily="34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37FA731D-D5E9-44A8-A7D8-C5E0F57FFB6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7" charset="-128"/>
        <a:cs typeface="ＭＳ Ｐゴシック" pitchFamily="17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7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7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7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7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21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28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21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28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21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09613" y="742950"/>
            <a:ext cx="537845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5" name="Rectangle 3"/>
          <p:cNvSpPr>
            <a:spLocks noGrp="1"/>
          </p:cNvSpPr>
          <p:nvPr>
            <p:ph type="body" idx="1"/>
          </p:nvPr>
        </p:nvSpPr>
        <p:spPr bwMode="auto">
          <a:xfrm>
            <a:off x="679450" y="4714875"/>
            <a:ext cx="5438775" cy="4470400"/>
          </a:xfrm>
          <a:noFill/>
        </p:spPr>
        <p:txBody>
          <a:bodyPr wrap="square" lIns="91897" tIns="45949" rIns="91897" bIns="45949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09613" y="742950"/>
            <a:ext cx="537845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3" name="Rectangle 3"/>
          <p:cNvSpPr>
            <a:spLocks noGrp="1"/>
          </p:cNvSpPr>
          <p:nvPr>
            <p:ph type="body" idx="1"/>
          </p:nvPr>
        </p:nvSpPr>
        <p:spPr bwMode="auto">
          <a:xfrm>
            <a:off x="679450" y="4714875"/>
            <a:ext cx="5438775" cy="4470400"/>
          </a:xfrm>
          <a:noFill/>
        </p:spPr>
        <p:txBody>
          <a:bodyPr wrap="square" lIns="91897" tIns="45949" rIns="91897" bIns="45949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09613" y="742950"/>
            <a:ext cx="537845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Rectangle 3"/>
          <p:cNvSpPr>
            <a:spLocks noGrp="1"/>
          </p:cNvSpPr>
          <p:nvPr>
            <p:ph type="body" idx="1"/>
          </p:nvPr>
        </p:nvSpPr>
        <p:spPr bwMode="auto">
          <a:xfrm>
            <a:off x="679450" y="4714875"/>
            <a:ext cx="5438775" cy="4470400"/>
          </a:xfrm>
          <a:noFill/>
        </p:spPr>
        <p:txBody>
          <a:bodyPr wrap="square" lIns="91897" tIns="45949" rIns="91897" bIns="45949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945" y="4715407"/>
            <a:ext cx="5441789" cy="4465930"/>
          </a:xfrm>
          <a:noFill/>
          <a:ln/>
        </p:spPr>
        <p:txBody>
          <a:bodyPr lIns="87883" tIns="43944" rIns="87883" bIns="43944"/>
          <a:lstStyle/>
          <a:p>
            <a:pPr defTabSz="423475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>
          <a:xfrm>
            <a:off x="680984" y="4715407"/>
            <a:ext cx="5435708" cy="4465930"/>
          </a:xfrm>
          <a:noFill/>
          <a:ln/>
        </p:spPr>
        <p:txBody>
          <a:bodyPr lIns="87883" tIns="43944" rIns="87883" bIns="43944"/>
          <a:lstStyle/>
          <a:p>
            <a:pPr defTabSz="858673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>
          <a:xfrm>
            <a:off x="680984" y="4715407"/>
            <a:ext cx="5435708" cy="4465930"/>
          </a:xfrm>
          <a:noFill/>
          <a:ln/>
        </p:spPr>
        <p:txBody>
          <a:bodyPr lIns="87883" tIns="43944" rIns="87883" bIns="43944"/>
          <a:lstStyle/>
          <a:p>
            <a:pPr defTabSz="858673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680984" y="4715407"/>
            <a:ext cx="5435708" cy="4465930"/>
          </a:xfrm>
          <a:noFill/>
          <a:ln/>
        </p:spPr>
        <p:txBody>
          <a:bodyPr lIns="87883" tIns="43944" rIns="87883" bIns="43944"/>
          <a:lstStyle/>
          <a:p>
            <a:pPr defTabSz="858673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680984" y="4715407"/>
            <a:ext cx="5435708" cy="4465930"/>
          </a:xfrm>
          <a:noFill/>
          <a:ln/>
        </p:spPr>
        <p:txBody>
          <a:bodyPr lIns="87883" tIns="43944" rIns="87883" bIns="43944"/>
          <a:lstStyle/>
          <a:p>
            <a:pPr defTabSz="858673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>
          <a:xfrm>
            <a:off x="680984" y="4715407"/>
            <a:ext cx="5435708" cy="4465930"/>
          </a:xfrm>
          <a:noFill/>
          <a:ln/>
        </p:spPr>
        <p:txBody>
          <a:bodyPr lIns="87883" tIns="43944" rIns="87883" bIns="43944"/>
          <a:lstStyle/>
          <a:p>
            <a:pPr defTabSz="858673"/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>
          <a:xfrm>
            <a:off x="680984" y="4715407"/>
            <a:ext cx="5435708" cy="4465930"/>
          </a:xfrm>
          <a:noFill/>
          <a:ln/>
        </p:spPr>
        <p:txBody>
          <a:bodyPr lIns="87883" tIns="43944" rIns="87883" bIns="43944"/>
          <a:lstStyle/>
          <a:p>
            <a:pPr defTabSz="858673"/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>
          <a:xfrm>
            <a:off x="680984" y="4715407"/>
            <a:ext cx="5435708" cy="4465930"/>
          </a:xfrm>
          <a:noFill/>
          <a:ln/>
        </p:spPr>
        <p:txBody>
          <a:bodyPr lIns="87883" tIns="43944" rIns="87883" bIns="43944"/>
          <a:lstStyle/>
          <a:p>
            <a:pPr defTabSz="858673"/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>
          <a:xfrm>
            <a:off x="680984" y="4715407"/>
            <a:ext cx="5435708" cy="4465930"/>
          </a:xfrm>
          <a:noFill/>
          <a:ln/>
        </p:spPr>
        <p:txBody>
          <a:bodyPr lIns="87883" tIns="43944" rIns="87883" bIns="43944"/>
          <a:lstStyle/>
          <a:p>
            <a:pPr defTabSz="858673"/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368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>
          <a:xfrm>
            <a:off x="680984" y="4715407"/>
            <a:ext cx="5435708" cy="4465930"/>
          </a:xfrm>
          <a:noFill/>
          <a:ln/>
        </p:spPr>
        <p:txBody>
          <a:bodyPr lIns="87883" tIns="43944" rIns="87883" bIns="43944"/>
          <a:lstStyle/>
          <a:p>
            <a:pPr defTabSz="858673"/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673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BB5F03-F6A6-416B-BF36-A125CE0930FC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2788" y="746125"/>
            <a:ext cx="53721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s-ES" smtClean="0">
              <a:ea typeface="ＭＳ Ｐゴシック"/>
              <a:cs typeface="ＭＳ Ｐゴシック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5F92766-EB5F-4B72-B10E-D0FFF2CB63F8}" type="slidenum">
              <a:rPr lang="es-ES"/>
              <a:pPr>
                <a:defRPr/>
              </a:pPr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21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s-E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2788" y="746125"/>
            <a:ext cx="53721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2788" y="746125"/>
            <a:ext cx="53721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s-ES" smtClean="0">
              <a:ea typeface="ＭＳ Ｐゴシック"/>
              <a:cs typeface="ＭＳ Ｐゴシック"/>
            </a:endParaRPr>
          </a:p>
        </p:txBody>
      </p:sp>
      <p:sp>
        <p:nvSpPr>
          <p:cNvPr id="419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5210F42-9219-40C1-B1D4-9149AF3738C6}" type="slidenum">
              <a:rPr lang="es-ES"/>
              <a:pPr>
                <a:defRPr/>
              </a:pPr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721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673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BB5F03-F6A6-416B-BF36-A125CE0930FC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9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jpe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jpe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jpe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1.jpe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6.jpe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7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8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e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jpe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jpe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jpe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2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5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6.jpe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7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8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8.jpe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jpe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1.jpe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2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9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6.jpe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7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8.png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e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jpe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jpe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1.jpe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2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6.jpe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7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8.png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1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3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4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5.jpe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6.jpe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2.pn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9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7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8.jpe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9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8.png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5.gif"/><Relationship Id="rId4" Type="http://schemas.openxmlformats.org/officeDocument/2006/relationships/image" Target="../media/image21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3.jpeg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4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5.jpe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6.jpe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2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9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7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8.jpe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9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8.png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.gif"/><Relationship Id="rId4" Type="http://schemas.openxmlformats.org/officeDocument/2006/relationships/image" Target="../media/image21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3.jpe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4.pn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5.jpe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6.jpe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2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9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7.png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8.jpe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9.png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7.jpe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8.jpeg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0.jpeg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1.jpeg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2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9.png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30.pn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6.jpe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7.png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550" y="447811"/>
            <a:ext cx="8972550" cy="695325"/>
          </a:xfrm>
          <a:prstGeom prst="rect">
            <a:avLst/>
          </a:prstGeom>
        </p:spPr>
        <p:txBody>
          <a:bodyPr vert="horz" lIns="0" bIns="0" anchor="ctr" anchorCtr="0"/>
          <a:lstStyle>
            <a:lvl1pPr marL="601200" algn="l">
              <a:defRPr sz="2000" b="0" i="0">
                <a:solidFill>
                  <a:srgbClr val="FFFFFF"/>
                </a:solidFill>
                <a:latin typeface="Trebuchet MS"/>
                <a:cs typeface="Trebuchet MS"/>
              </a:defRPr>
            </a:lvl1pPr>
          </a:lstStyle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463550" y="1143000"/>
            <a:ext cx="8972550" cy="692154"/>
          </a:xfrm>
          <a:prstGeom prst="rect">
            <a:avLst/>
          </a:prstGeom>
        </p:spPr>
        <p:txBody>
          <a:bodyPr vert="horz" lIns="0" tIns="90000" rIns="432000" bIns="90000">
            <a:spAutoFit/>
          </a:bodyPr>
          <a:lstStyle>
            <a:lvl1pPr marL="601200" indent="0">
              <a:lnSpc>
                <a:spcPts val="2225"/>
              </a:lnSpc>
              <a:spcBef>
                <a:spcPts val="600"/>
              </a:spcBef>
              <a:buClr>
                <a:srgbClr val="FF0000"/>
              </a:buClr>
              <a:buSzPct val="127000"/>
              <a:buFont typeface="Wingdings" charset="2"/>
              <a:buChar char="§"/>
              <a:defRPr sz="1600">
                <a:solidFill>
                  <a:srgbClr val="63664F"/>
                </a:solidFill>
                <a:latin typeface="Trebuchet MS"/>
              </a:defRPr>
            </a:lvl1pPr>
            <a:lvl2pPr marL="601200" indent="0">
              <a:lnSpc>
                <a:spcPts val="1825"/>
              </a:lnSpc>
              <a:spcBef>
                <a:spcPts val="0"/>
              </a:spcBef>
              <a:buNone/>
              <a:defRPr sz="1400">
                <a:solidFill>
                  <a:srgbClr val="63664F"/>
                </a:solidFill>
                <a:latin typeface="Trebuchet MS"/>
              </a:defRPr>
            </a:lvl2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</p:txBody>
      </p:sp>
      <p:sp>
        <p:nvSpPr>
          <p:cNvPr id="6" name="Marcador de posición de imagen 5"/>
          <p:cNvSpPr>
            <a:spLocks noGrp="1"/>
          </p:cNvSpPr>
          <p:nvPr>
            <p:ph type="pic" sz="quarter" idx="11"/>
          </p:nvPr>
        </p:nvSpPr>
        <p:spPr>
          <a:xfrm>
            <a:off x="1143000" y="4292600"/>
            <a:ext cx="2311400" cy="14097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="1"/>
            </a:lvl1pPr>
          </a:lstStyle>
          <a:p>
            <a:pPr lvl="0"/>
            <a:endParaRPr lang="es-ES_tradnl" noProof="0" dirty="0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2"/>
          </p:nvPr>
        </p:nvSpPr>
        <p:spPr>
          <a:xfrm>
            <a:off x="3556004" y="4292600"/>
            <a:ext cx="5511800" cy="1409700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2000" baseline="0">
                <a:solidFill>
                  <a:srgbClr val="63664F"/>
                </a:solidFill>
                <a:latin typeface="Trebuchet MS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  <a:endParaRPr lang="es-ES_tradnl" dirty="0"/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13"/>
          </p:nvPr>
        </p:nvSpPr>
        <p:spPr>
          <a:xfrm>
            <a:off x="463550" y="6019800"/>
            <a:ext cx="6546850" cy="457200"/>
          </a:xfrm>
          <a:prstGeom prst="rect">
            <a:avLst/>
          </a:prstGeom>
        </p:spPr>
        <p:txBody>
          <a:bodyPr vert="horz" tIns="0" bIns="0" anchor="ctr" anchorCtr="0"/>
          <a:lstStyle>
            <a:lvl1pPr marL="0" indent="0">
              <a:spcBef>
                <a:spcPts val="0"/>
              </a:spcBef>
              <a:buNone/>
              <a:defRPr sz="1100" baseline="0">
                <a:solidFill>
                  <a:schemeClr val="bg1"/>
                </a:solidFill>
                <a:latin typeface="Trebuchet MS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  <a:endParaRPr lang="es-ES_tradnl" dirty="0"/>
          </a:p>
        </p:txBody>
      </p:sp>
      <p:sp>
        <p:nvSpPr>
          <p:cNvPr id="18" name="Marcador de texto 17"/>
          <p:cNvSpPr>
            <a:spLocks noGrp="1"/>
          </p:cNvSpPr>
          <p:nvPr>
            <p:ph type="body" sz="quarter" idx="14"/>
          </p:nvPr>
        </p:nvSpPr>
        <p:spPr>
          <a:xfrm>
            <a:off x="463550" y="1835151"/>
            <a:ext cx="8972550" cy="320601"/>
          </a:xfrm>
          <a:custGeom>
            <a:avLst/>
            <a:gdLst>
              <a:gd name="connsiteX0" fmla="*/ 0 w 8972550"/>
              <a:gd name="connsiteY0" fmla="*/ 0 h 320601"/>
              <a:gd name="connsiteX1" fmla="*/ 8972550 w 8972550"/>
              <a:gd name="connsiteY1" fmla="*/ 0 h 320601"/>
              <a:gd name="connsiteX2" fmla="*/ 8972550 w 8972550"/>
              <a:gd name="connsiteY2" fmla="*/ 320601 h 320601"/>
              <a:gd name="connsiteX3" fmla="*/ 0 w 8972550"/>
              <a:gd name="connsiteY3" fmla="*/ 320601 h 320601"/>
              <a:gd name="connsiteX4" fmla="*/ 0 w 8972550"/>
              <a:gd name="connsiteY4" fmla="*/ 0 h 3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2550" h="320601">
                <a:moveTo>
                  <a:pt x="0" y="0"/>
                </a:moveTo>
                <a:lnTo>
                  <a:pt x="8972550" y="0"/>
                </a:lnTo>
                <a:lnTo>
                  <a:pt x="8972550" y="320601"/>
                </a:lnTo>
                <a:lnTo>
                  <a:pt x="0" y="320601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lIns="0">
            <a:spAutoFit/>
          </a:bodyPr>
          <a:lstStyle>
            <a:lvl1pPr marL="601200" indent="0">
              <a:lnSpc>
                <a:spcPts val="1825"/>
              </a:lnSpc>
              <a:spcBef>
                <a:spcPts val="0"/>
              </a:spcBef>
              <a:buNone/>
              <a:defRPr sz="1400">
                <a:solidFill>
                  <a:srgbClr val="63664F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  <a:endParaRPr lang="es-ES_tradnl" dirty="0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F7508-9C86-4817-868A-C43BC420F8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678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69FD3E49-B825-4FFE-AFC6-E246C8026EE9}" type="datetime1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7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99300" y="6356678"/>
            <a:ext cx="231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A4110-C418-4F3A-8294-1278618EAF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678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DB1A201E-71F1-4EE0-BE4E-66388579751E}" type="datetimeFigureOut">
              <a:rPr lang="es-ES"/>
              <a:pPr>
                <a:defRPr/>
              </a:pPr>
              <a:t>15/11/2012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7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99300" y="6356678"/>
            <a:ext cx="231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7D528-E5CC-44E0-A9CE-D6D00D56E511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655638"/>
            <a:ext cx="9391650" cy="3048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6135" y="1490663"/>
            <a:ext cx="9305925" cy="15717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216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3871" y="1071546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2561" y="1732226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Logo Plan Avanza 2"/>
          <p:cNvPicPr>
            <a:picLocks noChangeAspect="1" noChangeArrowheads="1"/>
          </p:cNvPicPr>
          <p:nvPr userDrawn="1"/>
        </p:nvPicPr>
        <p:blipFill>
          <a:blip r:embed="rId5" cstate="print"/>
          <a:srcRect r="24202"/>
          <a:stretch>
            <a:fillRect/>
          </a:stretch>
        </p:blipFill>
        <p:spPr bwMode="auto">
          <a:xfrm>
            <a:off x="4143" y="6572272"/>
            <a:ext cx="3014084" cy="28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0" name="9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85991" y="57130"/>
            <a:ext cx="1620044" cy="514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25355" y="303992"/>
            <a:ext cx="897000" cy="472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41376" y="334263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 l="8333" t="16071" r="12499" b="25000"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grpSp>
        <p:nvGrpSpPr>
          <p:cNvPr id="6" name="8 Grupo"/>
          <p:cNvGrpSpPr/>
          <p:nvPr userDrawn="1"/>
        </p:nvGrpSpPr>
        <p:grpSpPr>
          <a:xfrm>
            <a:off x="8737119" y="241722"/>
            <a:ext cx="801773" cy="580648"/>
            <a:chOff x="5072066" y="3929066"/>
            <a:chExt cx="2748261" cy="2071702"/>
          </a:xfrm>
        </p:grpSpPr>
        <p:pic>
          <p:nvPicPr>
            <p:cNvPr id="12" name="Picture 2" descr="http://images.cdn.fotopedia.com/flickr-3641716346-hd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 flipH="1">
              <a:off x="5072066" y="3929066"/>
              <a:ext cx="1403412" cy="2071702"/>
            </a:xfrm>
            <a:prstGeom prst="rect">
              <a:avLst/>
            </a:prstGeom>
            <a:noFill/>
          </p:spPr>
        </p:pic>
        <p:pic>
          <p:nvPicPr>
            <p:cNvPr id="13" name="Picture 4" descr="http://images.cdn.fotopedia.com/flickr-3079167691-hd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6357949" y="3929066"/>
              <a:ext cx="1462378" cy="207170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9163" y="284756"/>
            <a:ext cx="897000" cy="51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print"/>
          <a:srcRect b="32812"/>
          <a:stretch>
            <a:fillRect/>
          </a:stretch>
        </p:blipFill>
        <p:spPr bwMode="auto">
          <a:xfrm>
            <a:off x="8842370" y="186992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>
          <a:xfrm>
            <a:off x="309631" y="357325"/>
            <a:ext cx="7042547" cy="928687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 userDrawn="1"/>
        </p:nvSpPr>
        <p:spPr>
          <a:xfrm>
            <a:off x="309631" y="5929313"/>
            <a:ext cx="7042547" cy="366712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0">
              <a:solidFill>
                <a:prstClr val="white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30149-94D3-49AE-9751-E815B461880C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679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E4DB6ED0-DDCB-4072-B473-F94A8EC48AA7}" type="datetime1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79"/>
            <a:ext cx="31369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99300" y="6356679"/>
            <a:ext cx="2311400" cy="365125"/>
          </a:xfr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53D4D0F9-7461-4EA5-A5AC-4F32E320BBC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216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3871" y="1071546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2561" y="1732226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Logo Plan Avanza 2"/>
          <p:cNvPicPr>
            <a:picLocks noChangeAspect="1" noChangeArrowheads="1"/>
          </p:cNvPicPr>
          <p:nvPr userDrawn="1"/>
        </p:nvPicPr>
        <p:blipFill>
          <a:blip r:embed="rId5" cstate="print"/>
          <a:srcRect r="24202"/>
          <a:stretch>
            <a:fillRect/>
          </a:stretch>
        </p:blipFill>
        <p:spPr bwMode="auto">
          <a:xfrm>
            <a:off x="4143" y="6572272"/>
            <a:ext cx="3014084" cy="28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25355" y="303992"/>
            <a:ext cx="897000" cy="472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41376" y="334263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 l="8333" t="16071" r="12499" b="25000"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" name="13 Imagen" descr="iphone 4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667781" y="165786"/>
            <a:ext cx="815274" cy="752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9163" y="284756"/>
            <a:ext cx="897000" cy="51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print"/>
          <a:srcRect b="32812"/>
          <a:stretch>
            <a:fillRect/>
          </a:stretch>
        </p:blipFill>
        <p:spPr bwMode="auto">
          <a:xfrm>
            <a:off x="8842370" y="186992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703263"/>
            <a:ext cx="9391650" cy="304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6075" y="1490663"/>
            <a:ext cx="4576763" cy="1244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075238" y="14906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075238" y="21891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216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3871" y="1071546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2561" y="1732226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Logo Plan Avanza 2"/>
          <p:cNvPicPr>
            <a:picLocks noChangeAspect="1" noChangeArrowheads="1"/>
          </p:cNvPicPr>
          <p:nvPr userDrawn="1"/>
        </p:nvPicPr>
        <p:blipFill>
          <a:blip r:embed="rId5" cstate="print"/>
          <a:srcRect r="24202"/>
          <a:stretch>
            <a:fillRect/>
          </a:stretch>
        </p:blipFill>
        <p:spPr bwMode="auto">
          <a:xfrm>
            <a:off x="4143" y="6572272"/>
            <a:ext cx="3014084" cy="28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25355" y="303992"/>
            <a:ext cx="897000" cy="472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41376" y="334263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 l="8333" t="16071" r="12499" b="25000"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" name="13 Imagen" descr="iphone 4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667781" y="165786"/>
            <a:ext cx="815274" cy="752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9163" y="284756"/>
            <a:ext cx="897000" cy="51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print"/>
          <a:srcRect b="32812"/>
          <a:stretch>
            <a:fillRect/>
          </a:stretch>
        </p:blipFill>
        <p:spPr bwMode="auto">
          <a:xfrm>
            <a:off x="8842370" y="186992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407AA516-674B-484F-903A-B8804C254301}" type="datetime1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73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3D6F6-EBF4-49C9-AE80-3A5F94CE9F5A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703263"/>
            <a:ext cx="9391650" cy="304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6075" y="1490663"/>
            <a:ext cx="4576763" cy="1244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075238" y="14906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075238" y="21891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550" y="447811"/>
            <a:ext cx="8972550" cy="695325"/>
          </a:xfrm>
          <a:prstGeom prst="rect">
            <a:avLst/>
          </a:prstGeom>
        </p:spPr>
        <p:txBody>
          <a:bodyPr vert="horz" lIns="0" bIns="0" anchor="ctr" anchorCtr="0"/>
          <a:lstStyle>
            <a:lvl1pPr marL="601200" algn="l">
              <a:defRPr sz="2000" b="0" i="0">
                <a:solidFill>
                  <a:srgbClr val="FFFFFF"/>
                </a:solidFill>
                <a:latin typeface="Trebuchet MS"/>
                <a:cs typeface="Trebuchet MS"/>
              </a:defRPr>
            </a:lvl1pPr>
          </a:lstStyle>
          <a:p>
            <a:r>
              <a:rPr lang="es-ES_tradnl" dirty="0" smtClean="0"/>
              <a:t>Clic para editar título</a:t>
            </a:r>
            <a:endParaRPr lang="es-ES_tradn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463550" y="1143000"/>
            <a:ext cx="8972550" cy="692154"/>
          </a:xfrm>
          <a:prstGeom prst="rect">
            <a:avLst/>
          </a:prstGeom>
        </p:spPr>
        <p:txBody>
          <a:bodyPr vert="horz" lIns="0" tIns="90000" rIns="432000" bIns="90000">
            <a:spAutoFit/>
          </a:bodyPr>
          <a:lstStyle>
            <a:lvl1pPr marL="601200" indent="0">
              <a:lnSpc>
                <a:spcPts val="2225"/>
              </a:lnSpc>
              <a:spcBef>
                <a:spcPts val="600"/>
              </a:spcBef>
              <a:buClr>
                <a:srgbClr val="FF0000"/>
              </a:buClr>
              <a:buSzPct val="127000"/>
              <a:buFont typeface="Wingdings" charset="2"/>
              <a:buChar char="§"/>
              <a:defRPr sz="1600">
                <a:solidFill>
                  <a:srgbClr val="63664F"/>
                </a:solidFill>
                <a:latin typeface="Trebuchet MS"/>
              </a:defRPr>
            </a:lvl1pPr>
            <a:lvl2pPr marL="601200" indent="0">
              <a:lnSpc>
                <a:spcPts val="1825"/>
              </a:lnSpc>
              <a:spcBef>
                <a:spcPts val="0"/>
              </a:spcBef>
              <a:buNone/>
              <a:defRPr sz="1400">
                <a:solidFill>
                  <a:srgbClr val="63664F"/>
                </a:solidFill>
                <a:latin typeface="Trebuchet MS"/>
              </a:defRPr>
            </a:lvl2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</p:txBody>
      </p:sp>
      <p:sp>
        <p:nvSpPr>
          <p:cNvPr id="6" name="Marcador de posición de imagen 5"/>
          <p:cNvSpPr>
            <a:spLocks noGrp="1"/>
          </p:cNvSpPr>
          <p:nvPr>
            <p:ph type="pic" sz="quarter" idx="11"/>
          </p:nvPr>
        </p:nvSpPr>
        <p:spPr>
          <a:xfrm>
            <a:off x="1143000" y="4292600"/>
            <a:ext cx="2311400" cy="14097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="1"/>
            </a:lvl1pPr>
          </a:lstStyle>
          <a:p>
            <a:pPr lvl="0"/>
            <a:endParaRPr lang="es-ES_tradnl" noProof="0" dirty="0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2"/>
          </p:nvPr>
        </p:nvSpPr>
        <p:spPr>
          <a:xfrm>
            <a:off x="3556004" y="4292600"/>
            <a:ext cx="5511800" cy="1409700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2000" baseline="0">
                <a:solidFill>
                  <a:srgbClr val="63664F"/>
                </a:solidFill>
                <a:latin typeface="Trebuchet MS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  <a:endParaRPr lang="es-ES_tradnl" dirty="0"/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13"/>
          </p:nvPr>
        </p:nvSpPr>
        <p:spPr>
          <a:xfrm>
            <a:off x="463550" y="6019800"/>
            <a:ext cx="6546850" cy="457200"/>
          </a:xfrm>
          <a:prstGeom prst="rect">
            <a:avLst/>
          </a:prstGeom>
        </p:spPr>
        <p:txBody>
          <a:bodyPr vert="horz" tIns="0" bIns="0" anchor="ctr" anchorCtr="0"/>
          <a:lstStyle>
            <a:lvl1pPr marL="0" indent="0">
              <a:spcBef>
                <a:spcPts val="0"/>
              </a:spcBef>
              <a:buNone/>
              <a:defRPr sz="1100" baseline="0">
                <a:solidFill>
                  <a:schemeClr val="bg1"/>
                </a:solidFill>
                <a:latin typeface="Trebuchet MS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  <a:endParaRPr lang="es-ES_tradnl" dirty="0"/>
          </a:p>
        </p:txBody>
      </p:sp>
      <p:sp>
        <p:nvSpPr>
          <p:cNvPr id="18" name="Marcador de texto 17"/>
          <p:cNvSpPr>
            <a:spLocks noGrp="1"/>
          </p:cNvSpPr>
          <p:nvPr>
            <p:ph type="body" sz="quarter" idx="14"/>
          </p:nvPr>
        </p:nvSpPr>
        <p:spPr>
          <a:xfrm>
            <a:off x="463550" y="1835151"/>
            <a:ext cx="8972550" cy="320601"/>
          </a:xfrm>
          <a:custGeom>
            <a:avLst/>
            <a:gdLst>
              <a:gd name="connsiteX0" fmla="*/ 0 w 8972550"/>
              <a:gd name="connsiteY0" fmla="*/ 0 h 320601"/>
              <a:gd name="connsiteX1" fmla="*/ 8972550 w 8972550"/>
              <a:gd name="connsiteY1" fmla="*/ 0 h 320601"/>
              <a:gd name="connsiteX2" fmla="*/ 8972550 w 8972550"/>
              <a:gd name="connsiteY2" fmla="*/ 320601 h 320601"/>
              <a:gd name="connsiteX3" fmla="*/ 0 w 8972550"/>
              <a:gd name="connsiteY3" fmla="*/ 320601 h 320601"/>
              <a:gd name="connsiteX4" fmla="*/ 0 w 8972550"/>
              <a:gd name="connsiteY4" fmla="*/ 0 h 3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2550" h="320601">
                <a:moveTo>
                  <a:pt x="0" y="0"/>
                </a:moveTo>
                <a:lnTo>
                  <a:pt x="8972550" y="0"/>
                </a:lnTo>
                <a:lnTo>
                  <a:pt x="8972550" y="320601"/>
                </a:lnTo>
                <a:lnTo>
                  <a:pt x="0" y="320601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lIns="0">
            <a:spAutoFit/>
          </a:bodyPr>
          <a:lstStyle>
            <a:lvl1pPr marL="601200" indent="0">
              <a:lnSpc>
                <a:spcPts val="1825"/>
              </a:lnSpc>
              <a:spcBef>
                <a:spcPts val="0"/>
              </a:spcBef>
              <a:buNone/>
              <a:defRPr sz="1400">
                <a:solidFill>
                  <a:srgbClr val="63664F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s-ES_tradnl" dirty="0" smtClean="0"/>
              <a:t>Haga clic para modificar el estilo de texto del patrón</a:t>
            </a:r>
            <a:endParaRPr lang="es-ES_tradnl" dirty="0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F7508-9C86-4817-868A-C43BC420F83F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678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69FD3E49-B825-4FFE-AFC6-E246C8026EE9}" type="datetime1">
              <a:rPr lang="es-ES">
                <a:solidFill>
                  <a:prstClr val="black"/>
                </a:solidFill>
              </a:rPr>
              <a:pPr>
                <a:defRPr/>
              </a:pPr>
              <a:t>15/11/2012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7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99300" y="6356678"/>
            <a:ext cx="231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A4110-C418-4F3A-8294-1278618EAF90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678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DB1A201E-71F1-4EE0-BE4E-66388579751E}" type="datetimeFigureOut">
              <a:rPr lang="es-ES">
                <a:solidFill>
                  <a:prstClr val="black"/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7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ca-ES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99300" y="6356678"/>
            <a:ext cx="231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7D528-E5CC-44E0-A9CE-D6D00D56E511}" type="slidenum">
              <a:rPr lang="ca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655638"/>
            <a:ext cx="9391650" cy="3048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75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678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731F010C-EE3B-4BCB-B45B-3D087555577A}" type="datetime1">
              <a:rPr lang="es-ES">
                <a:solidFill>
                  <a:prstClr val="black"/>
                </a:solidFill>
              </a:rPr>
              <a:pPr>
                <a:defRPr/>
              </a:pPr>
              <a:t>15/11/2012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78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99300" y="6356678"/>
            <a:ext cx="2311400" cy="365125"/>
          </a:xfrm>
        </p:spPr>
        <p:txBody>
          <a:bodyPr/>
          <a:lstStyle>
            <a:lvl1pPr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F17A571C-1A1E-4AE3-B333-4FC1E1FCF726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488950"/>
            <a:ext cx="9391650" cy="3048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6075" y="1490663"/>
            <a:ext cx="4576763" cy="1244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075238" y="1490663"/>
            <a:ext cx="4576762" cy="546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075238" y="2189163"/>
            <a:ext cx="4576762" cy="546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206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3871" y="1071546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2561" y="1732226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Logo Plan Avanza 2"/>
          <p:cNvPicPr>
            <a:picLocks noChangeAspect="1" noChangeArrowheads="1"/>
          </p:cNvPicPr>
          <p:nvPr userDrawn="1"/>
        </p:nvPicPr>
        <p:blipFill>
          <a:blip r:embed="rId5" cstate="print"/>
          <a:srcRect r="24202"/>
          <a:stretch>
            <a:fillRect/>
          </a:stretch>
        </p:blipFill>
        <p:spPr bwMode="auto">
          <a:xfrm>
            <a:off x="4143" y="6572272"/>
            <a:ext cx="3014084" cy="28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0" name="9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85991" y="57130"/>
            <a:ext cx="1620044" cy="514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25355" y="303992"/>
            <a:ext cx="897000" cy="472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41376" y="334263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 l="8333" t="16071" r="12499" b="25000"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grpSp>
        <p:nvGrpSpPr>
          <p:cNvPr id="6" name="8 Grupo"/>
          <p:cNvGrpSpPr/>
          <p:nvPr userDrawn="1"/>
        </p:nvGrpSpPr>
        <p:grpSpPr>
          <a:xfrm>
            <a:off x="8737119" y="241722"/>
            <a:ext cx="801773" cy="580648"/>
            <a:chOff x="5072066" y="3929066"/>
            <a:chExt cx="2748261" cy="2071702"/>
          </a:xfrm>
        </p:grpSpPr>
        <p:pic>
          <p:nvPicPr>
            <p:cNvPr id="12" name="Picture 2" descr="http://images.cdn.fotopedia.com/flickr-3641716346-hd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 flipH="1">
              <a:off x="5072066" y="3929066"/>
              <a:ext cx="1403412" cy="2071702"/>
            </a:xfrm>
            <a:prstGeom prst="rect">
              <a:avLst/>
            </a:prstGeom>
            <a:noFill/>
          </p:spPr>
        </p:pic>
        <p:pic>
          <p:nvPicPr>
            <p:cNvPr id="13" name="Picture 4" descr="http://images.cdn.fotopedia.com/flickr-3079167691-hd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6357949" y="3929066"/>
              <a:ext cx="1462378" cy="207170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9163" y="284756"/>
            <a:ext cx="897000" cy="51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print"/>
          <a:srcRect b="32812"/>
          <a:stretch>
            <a:fillRect/>
          </a:stretch>
        </p:blipFill>
        <p:spPr bwMode="auto">
          <a:xfrm>
            <a:off x="8842370" y="186987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>
          <a:xfrm>
            <a:off x="309631" y="357320"/>
            <a:ext cx="7042547" cy="928687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 userDrawn="1"/>
        </p:nvSpPr>
        <p:spPr>
          <a:xfrm>
            <a:off x="309631" y="5929313"/>
            <a:ext cx="7042547" cy="366712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0">
              <a:solidFill>
                <a:prstClr val="white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30149-94D3-49AE-9751-E815B461880C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667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E4DB6ED0-DDCB-4072-B473-F94A8EC48AA7}" type="datetime1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67"/>
            <a:ext cx="31369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99300" y="6356667"/>
            <a:ext cx="2311400" cy="365125"/>
          </a:xfr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53D4D0F9-7461-4EA5-A5AC-4F32E320BBC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206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3871" y="1071546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2561" y="1732211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Logo Plan Avanza 2"/>
          <p:cNvPicPr>
            <a:picLocks noChangeAspect="1" noChangeArrowheads="1"/>
          </p:cNvPicPr>
          <p:nvPr userDrawn="1"/>
        </p:nvPicPr>
        <p:blipFill>
          <a:blip r:embed="rId5" cstate="print"/>
          <a:srcRect r="24202"/>
          <a:stretch>
            <a:fillRect/>
          </a:stretch>
        </p:blipFill>
        <p:spPr bwMode="auto">
          <a:xfrm>
            <a:off x="4143" y="6572272"/>
            <a:ext cx="3014084" cy="28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0" name="9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85991" y="57130"/>
            <a:ext cx="1620044" cy="514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25355" y="303992"/>
            <a:ext cx="897000" cy="472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41376" y="334252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 l="8333" t="16071" r="12499" b="25000"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grpSp>
        <p:nvGrpSpPr>
          <p:cNvPr id="6" name="8 Grupo"/>
          <p:cNvGrpSpPr/>
          <p:nvPr userDrawn="1"/>
        </p:nvGrpSpPr>
        <p:grpSpPr>
          <a:xfrm>
            <a:off x="8737119" y="241722"/>
            <a:ext cx="801773" cy="580648"/>
            <a:chOff x="5072066" y="3929066"/>
            <a:chExt cx="2748261" cy="2071702"/>
          </a:xfrm>
        </p:grpSpPr>
        <p:pic>
          <p:nvPicPr>
            <p:cNvPr id="12" name="Picture 2" descr="http://images.cdn.fotopedia.com/flickr-3641716346-hd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 flipH="1">
              <a:off x="5072066" y="3929066"/>
              <a:ext cx="1403412" cy="2071702"/>
            </a:xfrm>
            <a:prstGeom prst="rect">
              <a:avLst/>
            </a:prstGeom>
            <a:noFill/>
          </p:spPr>
        </p:pic>
        <p:pic>
          <p:nvPicPr>
            <p:cNvPr id="13" name="Picture 4" descr="http://images.cdn.fotopedia.com/flickr-3079167691-hd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6357949" y="3929066"/>
              <a:ext cx="1462378" cy="207170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9163" y="284756"/>
            <a:ext cx="897000" cy="51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print"/>
          <a:srcRect b="32812"/>
          <a:stretch>
            <a:fillRect/>
          </a:stretch>
        </p:blipFill>
        <p:spPr bwMode="auto">
          <a:xfrm>
            <a:off x="8842370" y="186981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>
          <a:xfrm>
            <a:off x="309631" y="357314"/>
            <a:ext cx="7042547" cy="928687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 userDrawn="1"/>
        </p:nvSpPr>
        <p:spPr>
          <a:xfrm>
            <a:off x="309631" y="5929313"/>
            <a:ext cx="7042547" cy="366712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0">
              <a:solidFill>
                <a:prstClr val="white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30149-94D3-49AE-9751-E815B461880C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659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E4DB6ED0-DDCB-4072-B473-F94A8EC48AA7}" type="datetime1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59"/>
            <a:ext cx="31369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99300" y="6356659"/>
            <a:ext cx="2311400" cy="365125"/>
          </a:xfr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53D4D0F9-7461-4EA5-A5AC-4F32E320BBC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147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3871" y="1071546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2561" y="1732167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Logo Plan Avanza 2"/>
          <p:cNvPicPr>
            <a:picLocks noChangeAspect="1" noChangeArrowheads="1"/>
          </p:cNvPicPr>
          <p:nvPr userDrawn="1"/>
        </p:nvPicPr>
        <p:blipFill>
          <a:blip r:embed="rId5" cstate="print"/>
          <a:srcRect r="24202"/>
          <a:stretch>
            <a:fillRect/>
          </a:stretch>
        </p:blipFill>
        <p:spPr bwMode="auto">
          <a:xfrm>
            <a:off x="4143" y="6572272"/>
            <a:ext cx="3014084" cy="28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25355" y="303992"/>
            <a:ext cx="897000" cy="472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41376" y="334204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 l="8333" t="16071" r="12499" b="25000"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" name="13 Imagen" descr="iphone 4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667781" y="165727"/>
            <a:ext cx="815274" cy="752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9163" y="284756"/>
            <a:ext cx="897000" cy="51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print"/>
          <a:srcRect b="32812"/>
          <a:stretch>
            <a:fillRect/>
          </a:stretch>
        </p:blipFill>
        <p:spPr bwMode="auto">
          <a:xfrm>
            <a:off x="8842370" y="186933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407AA516-674B-484F-903A-B8804C254301}" type="datetime1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601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3D6F6-EBF4-49C9-AE80-3A5F94CE9F5A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703263"/>
            <a:ext cx="9391650" cy="304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6075" y="1490663"/>
            <a:ext cx="4576763" cy="1244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075238" y="14906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075238" y="21891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6"/>
          <p:cNvSpPr>
            <a:spLocks noChangeArrowheads="1"/>
          </p:cNvSpPr>
          <p:nvPr userDrawn="1"/>
        </p:nvSpPr>
        <p:spPr bwMode="auto">
          <a:xfrm>
            <a:off x="-15447" y="6572250"/>
            <a:ext cx="9919759" cy="287338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pic>
        <p:nvPicPr>
          <p:cNvPr id="5" name="7 Imagen" descr="HSJD-A1a-verme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9 Imagen" descr="guia_metabolica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5962" y="57150"/>
            <a:ext cx="1620044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BEFA7-0C54-46F1-B57B-1D0F97AFA89F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AD8E0-DFAA-427B-A537-5239FD61F60C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8 Imagen" descr="H20+_liquid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24607" y="303250"/>
            <a:ext cx="897731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3A5E-F79E-4C71-B33B-3C950D5A4DD4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107BE-02D2-41CC-A551-6CC893745EBC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11 Imagen" descr="guia_metabolica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1345" y="333375"/>
            <a:ext cx="136551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0193E-5EB5-416A-8F69-DE77164C4306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256F0-AE55-4863-BFD1-19EA8447DA44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 l="8333" t="16071" r="12498" b="25000"/>
          <a:stretch>
            <a:fillRect/>
          </a:stretch>
        </p:blipFill>
        <p:spPr bwMode="auto">
          <a:xfrm>
            <a:off x="8533613" y="254037"/>
            <a:ext cx="107659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38CA2-F8F9-4C29-99D8-1F50AD98754E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2631C-6310-4E9D-B16B-372DAF38EBEB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8 Imagen" descr="logo_aulapediatria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8002" y="179425"/>
            <a:ext cx="104563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10059-5980-45FE-A78D-498D46D28369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9866B-C2D7-45FA-8027-51B1D57CD58B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Programa 5 minut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3162" y="190500"/>
            <a:ext cx="1038754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016E9-DD77-46F6-897F-32B754919FA8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E30CB-D925-431D-B6E5-462B7CDBE331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152" y="200025"/>
            <a:ext cx="951044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2F177-641E-4E07-80CE-07A20C0316B5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7F95D-98F5-43EB-BD32-4C5F6A054CE1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8 Grupo"/>
          <p:cNvGrpSpPr>
            <a:grpSpLocks/>
          </p:cNvGrpSpPr>
          <p:nvPr userDrawn="1"/>
        </p:nvGrpSpPr>
        <p:grpSpPr bwMode="auto">
          <a:xfrm>
            <a:off x="8736645" y="241337"/>
            <a:ext cx="803143" cy="581025"/>
            <a:chOff x="5072066" y="3929066"/>
            <a:chExt cx="2748261" cy="2071702"/>
          </a:xfrm>
        </p:grpSpPr>
        <p:pic>
          <p:nvPicPr>
            <p:cNvPr id="6" name="Picture 2" descr="http://images.cdn.fotopedia.com/flickr-3641716346-hd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5072066" y="3929066"/>
              <a:ext cx="1403412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4" descr="http://images.cdn.fotopedia.com/flickr-3079167691-hd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57949" y="3929066"/>
              <a:ext cx="1462378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8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1A116-FBDF-4D03-9963-E057F65BE6B4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102D4-E3E3-4B64-AAB6-8DEDBE960696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9344" y="284200"/>
            <a:ext cx="89601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9FF51-2D9B-4317-89B9-AAA4B698FB84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A9948-A07B-4747-A3B0-E0FAB130CB7F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print"/>
          <a:srcRect b="32813"/>
          <a:stretch>
            <a:fillRect/>
          </a:stretch>
        </p:blipFill>
        <p:spPr bwMode="auto">
          <a:xfrm>
            <a:off x="8843169" y="187325"/>
            <a:ext cx="779066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6ECEB-D840-4F68-A34A-1DA23E57E655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5F3C6-A4A4-49C2-8877-B84889C4BF66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4607" y="177800"/>
            <a:ext cx="897731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37350-27F5-45D4-9BAC-A9B1DAB43A25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596F8-0FE8-48FE-A7E8-5F0991BB6822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2"/>
          <a:stretch>
            <a:fillRect/>
          </a:stretch>
        </p:blipFill>
        <p:spPr bwMode="auto">
          <a:xfrm>
            <a:off x="66" y="6570854"/>
            <a:ext cx="65008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5875" y="6572250"/>
            <a:ext cx="2270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4607" y="90488"/>
            <a:ext cx="897731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BDF9F-77CF-4789-858D-E9B05CFD6826}" type="datetimeFigureOut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8FC54-FB25-4A24-BB90-3B0702E0AF72}" type="slidenum">
              <a:rPr lang="ca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>
          <a:xfrm>
            <a:off x="309631" y="357223"/>
            <a:ext cx="7042547" cy="928687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 userDrawn="1"/>
        </p:nvSpPr>
        <p:spPr>
          <a:xfrm>
            <a:off x="309631" y="5929313"/>
            <a:ext cx="7042547" cy="366712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0">
              <a:solidFill>
                <a:prstClr val="white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37388-9973-4DF6-9BE8-3E9B0D529B83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078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81034" y="1214422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500823" y="642924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8241376" y="334140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" name="13 Imagen" descr="iphone 4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667781" y="165658"/>
            <a:ext cx="815274" cy="752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719163" y="284756"/>
            <a:ext cx="897000" cy="51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842370" y="186865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407AA516-674B-484F-903A-B8804C254301}" type="datetime1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491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3D6F6-EBF4-49C9-AE80-3A5F94CE9F5A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703263"/>
            <a:ext cx="9391650" cy="304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6075" y="1490663"/>
            <a:ext cx="4576763" cy="1244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075238" y="14906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075238" y="21891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078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3871" y="1071546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42561" y="1732098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Logo Plan Avanza 2"/>
          <p:cNvPicPr>
            <a:picLocks noChangeAspect="1" noChangeArrowheads="1"/>
          </p:cNvPicPr>
          <p:nvPr userDrawn="1"/>
        </p:nvPicPr>
        <p:blipFill>
          <a:blip r:embed="rId5" cstate="print"/>
          <a:srcRect r="24202"/>
          <a:stretch>
            <a:fillRect/>
          </a:stretch>
        </p:blipFill>
        <p:spPr bwMode="auto">
          <a:xfrm>
            <a:off x="4143" y="6572272"/>
            <a:ext cx="3014084" cy="28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8241376" y="334135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" name="13 Imagen" descr="iphone 4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667781" y="165658"/>
            <a:ext cx="815274" cy="752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719163" y="284756"/>
            <a:ext cx="897000" cy="51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842370" y="186864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407AA516-674B-484F-903A-B8804C254301}" type="datetime1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423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3D6F6-EBF4-49C9-AE80-3A5F94CE9F5A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703263"/>
            <a:ext cx="9391650" cy="304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6075" y="1490663"/>
            <a:ext cx="4576763" cy="1244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075238" y="14906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075238" y="21891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078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3871" y="1071546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42561" y="1732098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Logo Plan Avanza 2"/>
          <p:cNvPicPr>
            <a:picLocks noChangeAspect="1" noChangeArrowheads="1"/>
          </p:cNvPicPr>
          <p:nvPr userDrawn="1"/>
        </p:nvPicPr>
        <p:blipFill>
          <a:blip r:embed="rId5" cstate="print"/>
          <a:srcRect r="24202"/>
          <a:stretch>
            <a:fillRect/>
          </a:stretch>
        </p:blipFill>
        <p:spPr bwMode="auto">
          <a:xfrm>
            <a:off x="4143" y="6572272"/>
            <a:ext cx="3014084" cy="28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8241376" y="334135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" name="13 Imagen" descr="iphone 4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667781" y="165658"/>
            <a:ext cx="815274" cy="752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http://epf.thingml.org/wikis/neffics/publish.neffics.base-sintef/guidances/supportingmaterials/resources/neffics_large_logo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719163" y="284756"/>
            <a:ext cx="897000" cy="51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842370" y="186864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407AA516-674B-484F-903A-B8804C254301}" type="datetime1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384550" y="6356423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3D6F6-EBF4-49C9-AE80-3A5F94CE9F5A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703263"/>
            <a:ext cx="9391650" cy="304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6075" y="1490663"/>
            <a:ext cx="4576763" cy="1244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075238" y="14906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075238" y="2189163"/>
            <a:ext cx="4576762" cy="546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3929078"/>
            <a:ext cx="8420100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2971835" y="5715016"/>
            <a:ext cx="6934200" cy="752468"/>
          </a:xfrm>
        </p:spPr>
        <p:txBody>
          <a:bodyPr>
            <a:normAutofit/>
          </a:bodyPr>
          <a:lstStyle>
            <a:lvl1pPr marL="0" indent="0" algn="r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Subtítol</a:t>
            </a:r>
            <a:r>
              <a:rPr lang="es-ES" dirty="0" smtClean="0"/>
              <a:t> de la </a:t>
            </a:r>
            <a:r>
              <a:rPr lang="es-ES" dirty="0" err="1" smtClean="0"/>
              <a:t>presentació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9"/>
          <p:cNvSpPr>
            <a:spLocks noChangeArrowheads="1"/>
          </p:cNvSpPr>
          <p:nvPr userDrawn="1"/>
        </p:nvSpPr>
        <p:spPr bwMode="auto">
          <a:xfrm>
            <a:off x="0" y="0"/>
            <a:ext cx="6500823" cy="720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9" name="8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78215" y="142852"/>
            <a:ext cx="3276000" cy="467502"/>
          </a:xfrm>
          <a:prstGeom prst="rect">
            <a:avLst/>
          </a:prstGeom>
        </p:spPr>
      </p:pic>
      <p:pic>
        <p:nvPicPr>
          <p:cNvPr id="11" name="10 Imagen" descr="H20+_liqui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33871" y="1071546"/>
            <a:ext cx="3327820" cy="1753526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2561" y="1732098"/>
            <a:ext cx="2553909" cy="206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2272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7 Imagen" descr="HSJD-A1a-vermel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3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0" name="9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85991" y="57130"/>
            <a:ext cx="1620044" cy="514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H20+_liqui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25355" y="303992"/>
            <a:ext cx="897000" cy="472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2" name="11 Imagen" descr="guia_metabolic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41376" y="334135"/>
            <a:ext cx="1365000" cy="4333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026" name="Picture 2" descr="FAROS Sant Joan de Déu. Observatorio de Salud de la Infancia y la Adolescencia"/>
          <p:cNvPicPr>
            <a:picLocks noChangeAspect="1" noChangeArrowheads="1"/>
          </p:cNvPicPr>
          <p:nvPr userDrawn="1"/>
        </p:nvPicPr>
        <p:blipFill>
          <a:blip r:embed="rId4" cstate="print"/>
          <a:srcRect l="8333" t="16071" r="12499" b="25000"/>
          <a:stretch>
            <a:fillRect/>
          </a:stretch>
        </p:blipFill>
        <p:spPr bwMode="auto">
          <a:xfrm>
            <a:off x="8532810" y="253800"/>
            <a:ext cx="1077817" cy="576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8 Imagen" descr="logo_aulapediatria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568175" y="179428"/>
            <a:ext cx="104625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218" name="Picture 2" descr="Programa 5 minut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430" y="190382"/>
            <a:ext cx="1040000" cy="72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9728" y="199526"/>
            <a:ext cx="9512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4" name="13 Imagen" descr="iphone 4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674087" y="176115"/>
            <a:ext cx="815274" cy="752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6" descr="idea brillante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22558" y="134151"/>
            <a:ext cx="864184" cy="911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Picture 2" descr="http://farm4.static.flickr.com/3334/3652807080_97208499fb.jpg"/>
          <p:cNvPicPr>
            <a:picLocks noChangeAspect="1" noChangeArrowheads="1"/>
          </p:cNvPicPr>
          <p:nvPr userDrawn="1"/>
        </p:nvPicPr>
        <p:blipFill>
          <a:blip r:embed="rId4" cstate="print"/>
          <a:srcRect b="32812"/>
          <a:stretch>
            <a:fillRect/>
          </a:stretch>
        </p:blipFill>
        <p:spPr bwMode="auto">
          <a:xfrm>
            <a:off x="8842370" y="186864"/>
            <a:ext cx="780000" cy="72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177713"/>
            <a:ext cx="897000" cy="73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56" y="71414"/>
            <a:ext cx="8915400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BFC19-827C-4226-90E2-5D186A2C9700}" type="datetimeFigureOut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15/11/2012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2AAE6-8D9B-4C49-A79C-FF1F33929638}" type="slidenum">
              <a:rPr lang="ca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ca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9 Imagen" descr="H20+_liquid.jpg"/>
          <p:cNvPicPr>
            <a:picLocks noChangeAspect="1"/>
          </p:cNvPicPr>
          <p:nvPr userDrawn="1"/>
        </p:nvPicPr>
        <p:blipFill>
          <a:blip r:embed="rId2" cstate="print"/>
          <a:srcRect b="15931"/>
          <a:stretch>
            <a:fillRect/>
          </a:stretch>
        </p:blipFill>
        <p:spPr>
          <a:xfrm>
            <a:off x="-35" y="6570024"/>
            <a:ext cx="650141" cy="288000"/>
          </a:xfrm>
          <a:prstGeom prst="rect">
            <a:avLst/>
          </a:prstGeom>
        </p:spPr>
      </p:pic>
      <p:pic>
        <p:nvPicPr>
          <p:cNvPr id="11" name="10 Imagen" descr="HSJD-A1a-vermell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35919" y="6572272"/>
            <a:ext cx="2270116" cy="288000"/>
          </a:xfrm>
          <a:prstGeom prst="rect">
            <a:avLst/>
          </a:prstGeom>
        </p:spPr>
      </p:pic>
      <p:pic>
        <p:nvPicPr>
          <p:cNvPr id="9" name="44 Imagen" descr="Famili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5355" y="89702"/>
            <a:ext cx="897000" cy="89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1313D-FB31-4655-AB2B-D0FABE12E7CB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15/11/2012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6D0CF-CC0C-4A08-948D-7C644EE52ED6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55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" y="431808"/>
            <a:ext cx="8999538" cy="60547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tIns="91440" bIns="91440"/>
          <a:lstStyle/>
          <a:p>
            <a:pPr>
              <a:defRPr/>
            </a:pPr>
            <a:endParaRPr lang="es-ES" b="0">
              <a:latin typeface="Calibri" pitchFamily="34" charset="0"/>
              <a:ea typeface="ＭＳ Ｐゴシック" pitchFamily="17" charset="-128"/>
              <a:cs typeface="+mn-cs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60380" y="5997903"/>
            <a:ext cx="8988425" cy="4857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108000" tIns="0" bIns="0" anchor="ctr"/>
          <a:lstStyle/>
          <a:p>
            <a:pPr defTabSz="914400">
              <a:defRPr/>
            </a:pPr>
            <a:endParaRPr lang="es-ES" sz="1100" b="0">
              <a:solidFill>
                <a:srgbClr val="FFFFFF"/>
              </a:solidFill>
              <a:latin typeface="Trebuchet MS" pitchFamily="17" charset="0"/>
              <a:ea typeface="ＭＳ Ｐゴシック" pitchFamily="17" charset="-128"/>
              <a:cs typeface="Times New Roman" pitchFamily="17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58927" y="436697"/>
            <a:ext cx="9001125" cy="7064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727075" lvl="1" defTabSz="914400">
              <a:defRPr/>
            </a:pPr>
            <a:endParaRPr lang="es-ES" sz="2000" b="0" dirty="0">
              <a:solidFill>
                <a:srgbClr val="FFFFFF"/>
              </a:solidFill>
              <a:latin typeface="Trebuchet MS" pitchFamily="17" charset="0"/>
              <a:ea typeface="ＭＳ Ｐゴシック" pitchFamily="17" charset="-128"/>
              <a:cs typeface="Times New Roman" pitchFamily="17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38150" y="1219200"/>
            <a:ext cx="9010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91440" rIns="432000" bIns="91440"/>
          <a:lstStyle/>
          <a:p>
            <a:pPr marL="600075" lvl="1" defTabSz="914400">
              <a:lnSpc>
                <a:spcPts val="2225"/>
              </a:lnSpc>
              <a:spcBef>
                <a:spcPts val="600"/>
              </a:spcBef>
              <a:buClr>
                <a:srgbClr val="FF0000"/>
              </a:buClr>
              <a:buSzPct val="127000"/>
              <a:buFont typeface="Wingdings" pitchFamily="2" charset="2"/>
              <a:buNone/>
              <a:defRPr/>
            </a:pPr>
            <a:endParaRPr lang="es-ES" sz="1200" b="0">
              <a:latin typeface="Times New Roman" pitchFamily="17" charset="0"/>
              <a:ea typeface="ＭＳ Ｐゴシック" pitchFamily="17" charset="-128"/>
              <a:cs typeface="Times New Roman" pitchFamily="17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556000" y="4432300"/>
            <a:ext cx="5715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91440"/>
          <a:lstStyle/>
          <a:p>
            <a:pPr defTabSz="914400">
              <a:defRPr/>
            </a:pPr>
            <a:endParaRPr lang="es-ES" sz="1200" b="0">
              <a:latin typeface="Times New Roman" pitchFamily="17" charset="0"/>
              <a:ea typeface="ＭＳ Ｐゴシック" pitchFamily="17" charset="-128"/>
              <a:cs typeface="Times New Roman" pitchFamily="17" charset="0"/>
            </a:endParaRPr>
          </a:p>
        </p:txBody>
      </p:sp>
      <p:pic>
        <p:nvPicPr>
          <p:cNvPr id="2055" name="Picture 9" descr="logo HSJD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/>
          </a:blip>
          <a:srcRect b="23802"/>
          <a:stretch>
            <a:fillRect/>
          </a:stretch>
        </p:blipFill>
        <p:spPr bwMode="auto">
          <a:xfrm>
            <a:off x="7161285" y="6150303"/>
            <a:ext cx="20335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465138" y="447811"/>
            <a:ext cx="8970962" cy="695325"/>
          </a:xfrm>
          <a:prstGeom prst="rect">
            <a:avLst/>
          </a:prstGeom>
        </p:spPr>
        <p:txBody>
          <a:bodyPr lIns="0" bIns="0" anchor="ctr"/>
          <a:lstStyle>
            <a:lvl1pPr marL="601200" algn="l">
              <a:defRPr sz="2000" b="0" i="0">
                <a:solidFill>
                  <a:srgbClr val="FFFFFF"/>
                </a:solidFill>
                <a:latin typeface="Trebuchet MS"/>
                <a:cs typeface="Trebuchet MS"/>
              </a:defRPr>
            </a:lvl1pPr>
          </a:lstStyle>
          <a:p>
            <a:pPr eaLnBrk="0" hangingPunct="0">
              <a:defRPr/>
            </a:pPr>
            <a:endParaRPr lang="es-ES_tradnl" dirty="0">
              <a:ea typeface="ＭＳ Ｐゴシック" pitchFamily="17" charset="-128"/>
            </a:endParaRPr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781425" y="6072516"/>
            <a:ext cx="2311400" cy="365125"/>
          </a:xfrm>
          <a:prstGeom prst="rect">
            <a:avLst/>
          </a:prstGeom>
        </p:spPr>
        <p:txBody>
          <a:bodyPr/>
          <a:lstStyle>
            <a:lvl1pPr algn="ctr">
              <a:defRPr sz="1400"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3528B6C9-F549-4C07-B294-790B972CFF7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92" r:id="rId2"/>
    <p:sldLayoutId id="2147483693" r:id="rId3"/>
    <p:sldLayoutId id="2147483695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17" charset="-128"/>
          <a:cs typeface="ＭＳ Ｐゴシック" pitchFamily="17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17" charset="-128"/>
          <a:cs typeface="ＭＳ Ｐゴシック" pitchFamily="17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17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17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17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17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67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67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67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67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67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67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9" r:id="rId14"/>
    <p:sldLayoutId id="2147483730" r:id="rId15"/>
    <p:sldLayoutId id="2147483731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67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67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67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" y="431808"/>
            <a:ext cx="8999538" cy="60547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tIns="91440" bIns="91440"/>
          <a:lstStyle/>
          <a:p>
            <a:pPr>
              <a:defRPr/>
            </a:pPr>
            <a:endParaRPr lang="es-ES" b="0">
              <a:solidFill>
                <a:prstClr val="black"/>
              </a:solidFill>
              <a:latin typeface="Calibri" pitchFamily="34" charset="0"/>
              <a:ea typeface="ＭＳ Ｐゴシック" pitchFamily="17" charset="-128"/>
              <a:cs typeface="+mn-cs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60380" y="5997903"/>
            <a:ext cx="8988425" cy="4857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108000" tIns="0" bIns="0" anchor="ctr"/>
          <a:lstStyle/>
          <a:p>
            <a:pPr defTabSz="914400">
              <a:defRPr/>
            </a:pPr>
            <a:endParaRPr lang="es-ES" sz="1100" b="0">
              <a:solidFill>
                <a:srgbClr val="FFFFFF"/>
              </a:solidFill>
              <a:latin typeface="Trebuchet MS" pitchFamily="17" charset="0"/>
              <a:ea typeface="ＭＳ Ｐゴシック" pitchFamily="17" charset="-128"/>
              <a:cs typeface="Times New Roman" pitchFamily="17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58927" y="436697"/>
            <a:ext cx="9001125" cy="7064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727075" lvl="1" defTabSz="914400">
              <a:defRPr/>
            </a:pPr>
            <a:endParaRPr lang="es-ES" sz="2000" b="0" dirty="0">
              <a:solidFill>
                <a:srgbClr val="FFFFFF"/>
              </a:solidFill>
              <a:latin typeface="Trebuchet MS" pitchFamily="17" charset="0"/>
              <a:ea typeface="ＭＳ Ｐゴシック" pitchFamily="17" charset="-128"/>
              <a:cs typeface="Times New Roman" pitchFamily="17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38150" y="1219200"/>
            <a:ext cx="9010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91440" rIns="432000" bIns="91440"/>
          <a:lstStyle/>
          <a:p>
            <a:pPr marL="600075" lvl="1" defTabSz="914400">
              <a:lnSpc>
                <a:spcPts val="2225"/>
              </a:lnSpc>
              <a:spcBef>
                <a:spcPts val="600"/>
              </a:spcBef>
              <a:buClr>
                <a:srgbClr val="FF0000"/>
              </a:buClr>
              <a:buSzPct val="127000"/>
              <a:buFont typeface="Wingdings" pitchFamily="2" charset="2"/>
              <a:buNone/>
              <a:defRPr/>
            </a:pPr>
            <a:endParaRPr lang="es-ES" sz="1200" b="0">
              <a:solidFill>
                <a:prstClr val="black"/>
              </a:solidFill>
              <a:latin typeface="Times New Roman" pitchFamily="17" charset="0"/>
              <a:ea typeface="ＭＳ Ｐゴシック" pitchFamily="17" charset="-128"/>
              <a:cs typeface="Times New Roman" pitchFamily="17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556000" y="4432300"/>
            <a:ext cx="5715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91440"/>
          <a:lstStyle/>
          <a:p>
            <a:pPr defTabSz="914400">
              <a:defRPr/>
            </a:pPr>
            <a:endParaRPr lang="es-ES" sz="1200" b="0">
              <a:solidFill>
                <a:prstClr val="black"/>
              </a:solidFill>
              <a:latin typeface="Times New Roman" pitchFamily="17" charset="0"/>
              <a:ea typeface="ＭＳ Ｐゴシック" pitchFamily="17" charset="-128"/>
              <a:cs typeface="Times New Roman" pitchFamily="17" charset="0"/>
            </a:endParaRPr>
          </a:p>
        </p:txBody>
      </p:sp>
      <p:pic>
        <p:nvPicPr>
          <p:cNvPr id="2055" name="Picture 9" descr="logo HSJD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/>
          </a:blip>
          <a:srcRect b="23802"/>
          <a:stretch>
            <a:fillRect/>
          </a:stretch>
        </p:blipFill>
        <p:spPr bwMode="auto">
          <a:xfrm>
            <a:off x="7161285" y="6150303"/>
            <a:ext cx="20335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465138" y="447811"/>
            <a:ext cx="8970962" cy="695325"/>
          </a:xfrm>
          <a:prstGeom prst="rect">
            <a:avLst/>
          </a:prstGeom>
        </p:spPr>
        <p:txBody>
          <a:bodyPr lIns="0" bIns="0" anchor="ctr"/>
          <a:lstStyle>
            <a:lvl1pPr marL="601200" algn="l">
              <a:defRPr sz="2000" b="0" i="0">
                <a:solidFill>
                  <a:srgbClr val="FFFFFF"/>
                </a:solidFill>
                <a:latin typeface="Trebuchet MS"/>
                <a:cs typeface="Trebuchet MS"/>
              </a:defRPr>
            </a:lvl1pPr>
          </a:lstStyle>
          <a:p>
            <a:pPr eaLnBrk="0" hangingPunct="0">
              <a:defRPr/>
            </a:pPr>
            <a:endParaRPr lang="es-ES_tradnl" dirty="0">
              <a:ea typeface="ＭＳ Ｐゴシック" pitchFamily="17" charset="-128"/>
            </a:endParaRPr>
          </a:p>
        </p:txBody>
      </p:sp>
      <p:sp>
        <p:nvSpPr>
          <p:cNvPr id="14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781425" y="6072516"/>
            <a:ext cx="2311400" cy="365125"/>
          </a:xfrm>
          <a:prstGeom prst="rect">
            <a:avLst/>
          </a:prstGeom>
        </p:spPr>
        <p:txBody>
          <a:bodyPr/>
          <a:lstStyle>
            <a:lvl1pPr algn="ctr">
              <a:defRPr sz="1400" b="0">
                <a:latin typeface="Arial" charset="0"/>
                <a:ea typeface="ＭＳ Ｐゴシック" pitchFamily="17" charset="-128"/>
                <a:cs typeface="+mn-cs"/>
              </a:defRPr>
            </a:lvl1pPr>
          </a:lstStyle>
          <a:p>
            <a:pPr>
              <a:defRPr/>
            </a:pPr>
            <a:fld id="{3528B6C9-F549-4C07-B294-790B972CFF7B}" type="slidenum">
              <a:rPr lang="es-E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6" r:id="rId5"/>
    <p:sldLayoutId id="2147483757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17" charset="-128"/>
          <a:cs typeface="ＭＳ Ｐゴシック" pitchFamily="17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7" charset="0"/>
          <a:ea typeface="ＭＳ Ｐゴシック" pitchFamily="17" charset="-128"/>
          <a:cs typeface="ＭＳ Ｐゴシック" pitchFamily="17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17" charset="-128"/>
          <a:cs typeface="ＭＳ Ｐゴシック" pitchFamily="17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17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17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17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17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66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66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66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6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6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6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60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60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60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ca-ES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54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F86F7715-CC59-43B8-B115-8828B23EF4EF}" type="datetimeFigureOut">
              <a:rPr lang="ca-ES" b="0">
                <a:solidFill>
                  <a:prstClr val="black">
                    <a:tint val="75000"/>
                  </a:prstClr>
                </a:solidFill>
                <a:ea typeface="+mn-ea"/>
              </a:rPr>
              <a:pPr defTabSz="914400">
                <a:defRPr/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54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ca-ES" b="0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54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4E2BD7B7-7EB4-495F-95DC-778F4B1E59C7}" type="slidenum">
              <a:rPr lang="ca-ES" b="0">
                <a:solidFill>
                  <a:prstClr val="black">
                    <a:tint val="75000"/>
                  </a:prstClr>
                </a:solidFill>
                <a:ea typeface="+mn-ea"/>
              </a:rPr>
              <a:pPr defTabSz="914400">
                <a:defRPr/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447" y="6570854"/>
            <a:ext cx="9919759" cy="287337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49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49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49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  <p:sldLayoutId id="2147483942" r:id="rId15"/>
    <p:sldLayoutId id="2147483943" r:id="rId16"/>
    <p:sldLayoutId id="2147483944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42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42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42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42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42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42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 userDrawn="1"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9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1ABFC19-827C-4226-90E2-5D186A2C9700}" type="datetimeFigureOut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15/11/2012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9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9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65A2AAE6-8D9B-4C49-A79C-FF1F33929638}" type="slidenum">
              <a:rPr lang="ca-ES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ca-ES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76"/>
          <p:cNvSpPr>
            <a:spLocks noChangeArrowheads="1"/>
          </p:cNvSpPr>
          <p:nvPr/>
        </p:nvSpPr>
        <p:spPr bwMode="auto">
          <a:xfrm>
            <a:off x="-15875" y="6570024"/>
            <a:ext cx="9920288" cy="2880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ca-E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jpeg"/><Relationship Id="rId4" Type="http://schemas.openxmlformats.org/officeDocument/2006/relationships/image" Target="../media/image62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34.jpeg"/><Relationship Id="rId7" Type="http://schemas.openxmlformats.org/officeDocument/2006/relationships/image" Target="../media/image65.jpe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69.jpeg"/><Relationship Id="rId5" Type="http://schemas.openxmlformats.org/officeDocument/2006/relationships/image" Target="../media/image64.jpeg"/><Relationship Id="rId10" Type="http://schemas.openxmlformats.org/officeDocument/2006/relationships/image" Target="../media/image68.jpeg"/><Relationship Id="rId4" Type="http://schemas.openxmlformats.org/officeDocument/2006/relationships/image" Target="../media/image35.jpeg"/><Relationship Id="rId9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81.png"/><Relationship Id="rId18" Type="http://schemas.openxmlformats.org/officeDocument/2006/relationships/image" Target="../media/image8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12" Type="http://schemas.openxmlformats.org/officeDocument/2006/relationships/image" Target="../media/image80.png"/><Relationship Id="rId17" Type="http://schemas.openxmlformats.org/officeDocument/2006/relationships/image" Target="../media/image85.jpe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jpeg"/><Relationship Id="rId11" Type="http://schemas.openxmlformats.org/officeDocument/2006/relationships/image" Target="../media/image79.png"/><Relationship Id="rId5" Type="http://schemas.openxmlformats.org/officeDocument/2006/relationships/image" Target="../media/image73.jpeg"/><Relationship Id="rId15" Type="http://schemas.openxmlformats.org/officeDocument/2006/relationships/image" Target="../media/image83.jpe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jpeg"/><Relationship Id="rId14" Type="http://schemas.openxmlformats.org/officeDocument/2006/relationships/image" Target="../media/image8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image" Target="../media/image95.png"/><Relationship Id="rId3" Type="http://schemas.openxmlformats.org/officeDocument/2006/relationships/image" Target="../media/image82.png"/><Relationship Id="rId7" Type="http://schemas.openxmlformats.org/officeDocument/2006/relationships/image" Target="../media/image90.jpeg"/><Relationship Id="rId12" Type="http://schemas.openxmlformats.org/officeDocument/2006/relationships/image" Target="../media/image7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9.png"/><Relationship Id="rId11" Type="http://schemas.openxmlformats.org/officeDocument/2006/relationships/image" Target="../media/image94.jpeg"/><Relationship Id="rId5" Type="http://schemas.openxmlformats.org/officeDocument/2006/relationships/image" Target="../media/image88.jpeg"/><Relationship Id="rId10" Type="http://schemas.openxmlformats.org/officeDocument/2006/relationships/image" Target="../media/image93.jpeg"/><Relationship Id="rId4" Type="http://schemas.openxmlformats.org/officeDocument/2006/relationships/image" Target="../media/image81.png"/><Relationship Id="rId9" Type="http://schemas.openxmlformats.org/officeDocument/2006/relationships/image" Target="../media/image9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jfernandez@hsjdbcn.org" TargetMode="External"/><Relationship Id="rId1" Type="http://schemas.openxmlformats.org/officeDocument/2006/relationships/slideLayout" Target="../slideLayouts/slideLayout1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" y="3857630"/>
            <a:ext cx="9905999" cy="1470025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s-ES" b="1" dirty="0" smtClean="0">
                <a:latin typeface="+mn-lt"/>
              </a:rPr>
              <a:t>HOSPITAL LÍQUIDO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800" dirty="0" smtClean="0">
                <a:latin typeface="+mn-lt"/>
              </a:rPr>
              <a:t>El caso del Hospital Sant Joan de </a:t>
            </a:r>
            <a:r>
              <a:rPr lang="es-ES" sz="3800" dirty="0" err="1" smtClean="0">
                <a:latin typeface="+mn-lt"/>
              </a:rPr>
              <a:t>Deú</a:t>
            </a:r>
            <a:endParaRPr lang="es-ES" sz="3800" dirty="0">
              <a:latin typeface="+mn-lt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71835" y="5572140"/>
            <a:ext cx="6934200" cy="752468"/>
          </a:xfrm>
        </p:spPr>
        <p:txBody>
          <a:bodyPr>
            <a:noAutofit/>
          </a:bodyPr>
          <a:lstStyle/>
          <a:p>
            <a:r>
              <a:rPr lang="es-ES" sz="1600" b="1" dirty="0" smtClean="0"/>
              <a:t>Jorge Juan Fernández</a:t>
            </a:r>
          </a:p>
          <a:p>
            <a:r>
              <a:rPr lang="es-ES" sz="1600" b="1" dirty="0" smtClean="0"/>
              <a:t>Director Área E-Health y Salud 2.0</a:t>
            </a:r>
          </a:p>
          <a:p>
            <a:r>
              <a:rPr lang="es-ES" sz="1600" b="1" dirty="0" smtClean="0"/>
              <a:t>Dirección de Innovación y Conocimiento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5" descr="Sweden 19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1375" y="1214438"/>
            <a:ext cx="324485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692277" y="1960572"/>
            <a:ext cx="751721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b="0" dirty="0" smtClean="0">
                <a:solidFill>
                  <a:prstClr val="white">
                    <a:lumMod val="65000"/>
                  </a:prstClr>
                </a:solidFill>
                <a:latin typeface="Trebuchet MS" pitchFamily="34" charset="0"/>
              </a:rPr>
              <a:t>¿Por qué?</a:t>
            </a:r>
          </a:p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b="0" dirty="0" smtClean="0">
                <a:solidFill>
                  <a:prstClr val="white">
                    <a:lumMod val="65000"/>
                  </a:prstClr>
                </a:solidFill>
                <a:latin typeface="Trebuchet MS" pitchFamily="34" charset="0"/>
              </a:rPr>
              <a:t>Las 5 grandes tendencias digitales</a:t>
            </a:r>
            <a:endParaRPr lang="es-ES_tradnl" sz="3400" b="0" dirty="0">
              <a:solidFill>
                <a:prstClr val="white">
                  <a:lumMod val="65000"/>
                </a:prstClr>
              </a:solidFill>
              <a:latin typeface="Trebuchet MS" pitchFamily="34" charset="0"/>
            </a:endParaRPr>
          </a:p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b="0" dirty="0" smtClean="0">
                <a:solidFill>
                  <a:prstClr val="white">
                    <a:lumMod val="65000"/>
                  </a:prstClr>
                </a:solidFill>
                <a:latin typeface="Trebuchet MS" pitchFamily="34" charset="0"/>
              </a:rPr>
              <a:t>La estrategia HSJD: Hospital Líquido</a:t>
            </a:r>
            <a:endParaRPr lang="es-ES_tradnl" sz="3400" b="0" dirty="0">
              <a:solidFill>
                <a:prstClr val="white">
                  <a:lumMod val="65000"/>
                </a:prstClr>
              </a:solidFill>
              <a:latin typeface="Trebuchet MS" pitchFamily="34" charset="0"/>
            </a:endParaRPr>
          </a:p>
        </p:txBody>
      </p:sp>
      <p:sp>
        <p:nvSpPr>
          <p:cNvPr id="32" name="31 Elipse"/>
          <p:cNvSpPr/>
          <p:nvPr/>
        </p:nvSpPr>
        <p:spPr>
          <a:xfrm>
            <a:off x="851297" y="2143125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33" name="32 Elipse"/>
          <p:cNvSpPr/>
          <p:nvPr/>
        </p:nvSpPr>
        <p:spPr>
          <a:xfrm>
            <a:off x="851297" y="3190875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34" name="33 Elipse"/>
          <p:cNvSpPr/>
          <p:nvPr/>
        </p:nvSpPr>
        <p:spPr>
          <a:xfrm>
            <a:off x="851297" y="4214813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352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692277" y="1960572"/>
            <a:ext cx="751721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ES_tradnl" sz="3400" dirty="0" smtClean="0">
                <a:solidFill>
                  <a:srgbClr val="4F81BD">
                    <a:lumMod val="75000"/>
                  </a:srgbClr>
                </a:solidFill>
                <a:latin typeface="Trebuchet MS" pitchFamily="34" charset="0"/>
              </a:rPr>
              <a:t>¿Por qué?</a:t>
            </a:r>
            <a:endParaRPr lang="es-ES_tradnl" sz="3400" dirty="0">
              <a:solidFill>
                <a:srgbClr val="4F81BD">
                  <a:lumMod val="75000"/>
                </a:srgbClr>
              </a:solidFill>
              <a:latin typeface="Trebuchet MS" pitchFamily="34" charset="0"/>
            </a:endParaRPr>
          </a:p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b="0" dirty="0" smtClean="0">
                <a:solidFill>
                  <a:prstClr val="white">
                    <a:lumMod val="65000"/>
                  </a:prstClr>
                </a:solidFill>
                <a:latin typeface="Trebuchet MS" pitchFamily="34" charset="0"/>
              </a:rPr>
              <a:t>Las 5 grandes tendencias digitales</a:t>
            </a:r>
            <a:endParaRPr lang="es-ES_tradnl" sz="3400" b="0" dirty="0">
              <a:solidFill>
                <a:prstClr val="white">
                  <a:lumMod val="65000"/>
                </a:prstClr>
              </a:solidFill>
              <a:latin typeface="Trebuchet MS" pitchFamily="34" charset="0"/>
            </a:endParaRPr>
          </a:p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b="0" dirty="0" smtClean="0">
                <a:solidFill>
                  <a:prstClr val="white">
                    <a:lumMod val="65000"/>
                  </a:prstClr>
                </a:solidFill>
                <a:latin typeface="Trebuchet MS" pitchFamily="34" charset="0"/>
              </a:rPr>
              <a:t>La estrategia HSJD: Hospital Líquido</a:t>
            </a:r>
            <a:endParaRPr lang="es-ES_tradnl" sz="3400" b="0" dirty="0">
              <a:solidFill>
                <a:prstClr val="white">
                  <a:lumMod val="65000"/>
                </a:prstClr>
              </a:solidFill>
              <a:latin typeface="Trebuchet MS" pitchFamily="34" charset="0"/>
            </a:endParaRPr>
          </a:p>
        </p:txBody>
      </p:sp>
      <p:sp>
        <p:nvSpPr>
          <p:cNvPr id="32" name="31 Elipse"/>
          <p:cNvSpPr/>
          <p:nvPr/>
        </p:nvSpPr>
        <p:spPr>
          <a:xfrm>
            <a:off x="851297" y="2143125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33" name="32 Elipse"/>
          <p:cNvSpPr/>
          <p:nvPr/>
        </p:nvSpPr>
        <p:spPr>
          <a:xfrm>
            <a:off x="851297" y="3190875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34" name="33 Elipse"/>
          <p:cNvSpPr/>
          <p:nvPr/>
        </p:nvSpPr>
        <p:spPr>
          <a:xfrm>
            <a:off x="851297" y="4214813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352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tock-footage-happy-young-boy-using-smartphone-in-the-p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586" y="1607648"/>
            <a:ext cx="6504827" cy="3642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 redondeado"/>
          <p:cNvSpPr/>
          <p:nvPr/>
        </p:nvSpPr>
        <p:spPr>
          <a:xfrm>
            <a:off x="77395" y="1643189"/>
            <a:ext cx="4488656" cy="128587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ca-ES" b="0">
              <a:solidFill>
                <a:prstClr val="white"/>
              </a:solidFill>
            </a:endParaRPr>
          </a:p>
        </p:txBody>
      </p:sp>
      <p:sp>
        <p:nvSpPr>
          <p:cNvPr id="31750" name="Text Box 10"/>
          <p:cNvSpPr txBox="1">
            <a:spLocks noChangeArrowheads="1"/>
          </p:cNvSpPr>
          <p:nvPr/>
        </p:nvSpPr>
        <p:spPr bwMode="auto">
          <a:xfrm>
            <a:off x="154781" y="1237007"/>
            <a:ext cx="456776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es-ES" dirty="0">
                <a:solidFill>
                  <a:srgbClr val="558ED5"/>
                </a:solidFill>
                <a:latin typeface="Trebuchet MS" pitchFamily="34" charset="0"/>
                <a:ea typeface="+mn-ea"/>
                <a:cs typeface="+mn-cs"/>
              </a:rPr>
              <a:t>Número usuarios en Internet </a:t>
            </a:r>
            <a:endParaRPr lang="es-ES" u="sng" dirty="0">
              <a:solidFill>
                <a:srgbClr val="558ED5"/>
              </a:solidFill>
              <a:latin typeface="Trebuchet MS" pitchFamily="34" charset="0"/>
              <a:ea typeface="+mn-ea"/>
              <a:cs typeface="+mn-cs"/>
            </a:endParaRPr>
          </a:p>
        </p:txBody>
      </p:sp>
      <p:pic>
        <p:nvPicPr>
          <p:cNvPr id="31751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911" y="3714768"/>
            <a:ext cx="116086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34" descr="http://t1.gstatic.com/images?q=tbn:ANd9GcSo_iB1_dZGMAenUL27wKXgD3yjbBz2NXFVqge_5aF0Ak3zd8g&amp;t=1&amp;usg=__oTCRtIoQ8bCzyT2nJ0BTta-Z2_0=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175" y="1812258"/>
            <a:ext cx="1267486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11 Rectángulo"/>
          <p:cNvSpPr>
            <a:spLocks noChangeArrowheads="1"/>
          </p:cNvSpPr>
          <p:nvPr/>
        </p:nvSpPr>
        <p:spPr bwMode="auto">
          <a:xfrm>
            <a:off x="1470423" y="1824331"/>
            <a:ext cx="325040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defTabSz="914400" fontAlgn="auto">
              <a:spcBef>
                <a:spcPts val="0"/>
              </a:spcBef>
              <a:spcAft>
                <a:spcPts val="0"/>
              </a:spcAft>
            </a:pPr>
            <a:r>
              <a:rPr lang="es-ES" b="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itchFamily="34" charset="0"/>
                <a:ea typeface="+mn-ea"/>
                <a:cs typeface="+mn-cs"/>
              </a:rPr>
              <a:t>63,9% de los hogares con acceso a la red (casi 30M de personas conectadas)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5107781" y="1643189"/>
            <a:ext cx="4720829" cy="128587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ca-ES" b="0">
              <a:solidFill>
                <a:prstClr val="white"/>
              </a:solidFill>
            </a:endParaRP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5338233" y="1017603"/>
            <a:ext cx="456776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eaLnBrk="0" fontAlgn="auto" hangingPunct="0">
              <a:spcBef>
                <a:spcPct val="20000"/>
              </a:spcBef>
              <a:spcAft>
                <a:spcPts val="0"/>
              </a:spcAft>
            </a:pPr>
            <a:r>
              <a:rPr lang="es-ES" dirty="0">
                <a:solidFill>
                  <a:srgbClr val="558ED5"/>
                </a:solidFill>
                <a:latin typeface="Trebuchet MS" pitchFamily="34" charset="0"/>
                <a:ea typeface="+mn-ea"/>
                <a:cs typeface="+mn-cs"/>
              </a:rPr>
              <a:t>Búsqueda de información en Internet sobre temas de salud</a:t>
            </a:r>
            <a:endParaRPr lang="es-ES" u="sng" dirty="0">
              <a:solidFill>
                <a:srgbClr val="558ED5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1756" name="16 Rectángulo"/>
          <p:cNvSpPr>
            <a:spLocks noChangeArrowheads="1"/>
          </p:cNvSpPr>
          <p:nvPr/>
        </p:nvSpPr>
        <p:spPr bwMode="auto">
          <a:xfrm>
            <a:off x="6655701" y="1962961"/>
            <a:ext cx="301823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 defTabSz="9144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s-ES" b="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itchFamily="34" charset="0"/>
                <a:ea typeface="+mn-ea"/>
                <a:cs typeface="+mn-cs"/>
              </a:rPr>
              <a:t>2003 (19%)</a:t>
            </a:r>
          </a:p>
          <a:p>
            <a:pPr marL="176213" indent="-176213" defTabSz="9144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s-ES" b="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itchFamily="34" charset="0"/>
                <a:ea typeface="+mn-ea"/>
                <a:cs typeface="+mn-cs"/>
              </a:rPr>
              <a:t>2011 (56,9%)</a:t>
            </a:r>
          </a:p>
        </p:txBody>
      </p:sp>
      <p:pic>
        <p:nvPicPr>
          <p:cNvPr id="31758" name="Picture 28" descr="http://t0.gstatic.com/images?q=tbn:ANd9GcT4AorPs_eSrwTPmr0hrV_Z0ublYjchqZSCTKq5DjH3ra_vsCI&amp;t=1&amp;usg=__ZyWKoxuzFok9aOLWEbP5IRAS6uA="/>
          <p:cNvPicPr>
            <a:picLocks noChangeAspect="1" noChangeArrowheads="1"/>
          </p:cNvPicPr>
          <p:nvPr/>
        </p:nvPicPr>
        <p:blipFill>
          <a:blip r:embed="rId5" cstate="print"/>
          <a:srcRect b="29294"/>
          <a:stretch>
            <a:fillRect/>
          </a:stretch>
        </p:blipFill>
        <p:spPr bwMode="auto">
          <a:xfrm>
            <a:off x="5185307" y="1812258"/>
            <a:ext cx="1358635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 redondeado"/>
          <p:cNvSpPr/>
          <p:nvPr/>
        </p:nvSpPr>
        <p:spPr>
          <a:xfrm>
            <a:off x="77395" y="4143543"/>
            <a:ext cx="4488656" cy="185737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ca-ES" b="0">
              <a:solidFill>
                <a:prstClr val="white"/>
              </a:solidFill>
            </a:endParaRPr>
          </a:p>
        </p:txBody>
      </p:sp>
      <p:sp>
        <p:nvSpPr>
          <p:cNvPr id="31760" name="Text Box 10"/>
          <p:cNvSpPr txBox="1">
            <a:spLocks noChangeArrowheads="1"/>
          </p:cNvSpPr>
          <p:nvPr/>
        </p:nvSpPr>
        <p:spPr bwMode="auto">
          <a:xfrm>
            <a:off x="154781" y="3723527"/>
            <a:ext cx="46434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eaLnBrk="0" fontAlgn="auto" hangingPunct="0">
              <a:spcBef>
                <a:spcPct val="20000"/>
              </a:spcBef>
              <a:spcAft>
                <a:spcPts val="0"/>
              </a:spcAft>
            </a:pPr>
            <a:r>
              <a:rPr lang="es-ES" dirty="0">
                <a:solidFill>
                  <a:srgbClr val="558ED5"/>
                </a:solidFill>
                <a:latin typeface="Trebuchet MS" pitchFamily="34" charset="0"/>
                <a:ea typeface="+mn-ea"/>
                <a:cs typeface="+mn-cs"/>
              </a:rPr>
              <a:t>Acceso de jóvenes a las redes sociales </a:t>
            </a:r>
            <a:endParaRPr lang="es-ES" u="sng" dirty="0">
              <a:solidFill>
                <a:srgbClr val="558ED5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1761" name="21 Rectángulo"/>
          <p:cNvSpPr>
            <a:spLocks noChangeArrowheads="1"/>
          </p:cNvSpPr>
          <p:nvPr/>
        </p:nvSpPr>
        <p:spPr bwMode="auto">
          <a:xfrm>
            <a:off x="1702594" y="4194917"/>
            <a:ext cx="294084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defTabSz="914400" fontAlgn="auto">
              <a:spcBef>
                <a:spcPts val="0"/>
              </a:spcBef>
              <a:spcAft>
                <a:spcPts val="0"/>
              </a:spcAft>
            </a:pPr>
            <a:r>
              <a:rPr lang="es-ES" b="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itchFamily="34" charset="0"/>
                <a:ea typeface="+mn-ea"/>
                <a:cs typeface="+mn-cs"/>
              </a:rPr>
              <a:t>78% adolescentes españoles usa las redes sociales</a:t>
            </a:r>
          </a:p>
          <a:p>
            <a:pPr marL="0" lvl="1" defTabSz="914400" fontAlgn="auto">
              <a:spcBef>
                <a:spcPts val="0"/>
              </a:spcBef>
              <a:spcAft>
                <a:spcPts val="0"/>
              </a:spcAft>
            </a:pPr>
            <a:endParaRPr lang="es-ES" b="0" dirty="0">
              <a:solidFill>
                <a:prstClr val="black">
                  <a:lumMod val="75000"/>
                  <a:lumOff val="25000"/>
                </a:prst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lvl="1" defTabSz="914400" fontAlgn="auto">
              <a:spcBef>
                <a:spcPts val="0"/>
              </a:spcBef>
              <a:spcAft>
                <a:spcPts val="0"/>
              </a:spcAft>
            </a:pPr>
            <a:r>
              <a:rPr lang="es-ES" b="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itchFamily="34" charset="0"/>
                <a:ea typeface="+mn-ea"/>
                <a:cs typeface="+mn-cs"/>
              </a:rPr>
              <a:t>66% al menos una vez al día</a:t>
            </a:r>
          </a:p>
        </p:txBody>
      </p:sp>
      <p:sp>
        <p:nvSpPr>
          <p:cNvPr id="23" name="22 Rectángulo redondeado"/>
          <p:cNvSpPr/>
          <p:nvPr/>
        </p:nvSpPr>
        <p:spPr>
          <a:xfrm>
            <a:off x="5030391" y="4143543"/>
            <a:ext cx="4720828" cy="185737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ca-ES" b="0">
              <a:solidFill>
                <a:prstClr val="white"/>
              </a:solidFill>
            </a:endParaRPr>
          </a:p>
        </p:txBody>
      </p:sp>
      <p:sp>
        <p:nvSpPr>
          <p:cNvPr id="31763" name="Text Box 10"/>
          <p:cNvSpPr txBox="1">
            <a:spLocks noChangeArrowheads="1"/>
          </p:cNvSpPr>
          <p:nvPr/>
        </p:nvSpPr>
        <p:spPr bwMode="auto">
          <a:xfrm>
            <a:off x="5185177" y="3723520"/>
            <a:ext cx="472082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74625" indent="-174625" defTabSz="914400" fontAlgn="auto">
              <a:spcBef>
                <a:spcPts val="0"/>
              </a:spcBef>
              <a:spcAft>
                <a:spcPts val="0"/>
              </a:spcAft>
            </a:pPr>
            <a:r>
              <a:rPr lang="es-ES" dirty="0">
                <a:solidFill>
                  <a:srgbClr val="558ED5"/>
                </a:solidFill>
                <a:latin typeface="Trebuchet MS" pitchFamily="34" charset="0"/>
                <a:ea typeface="+mn-ea"/>
                <a:cs typeface="+mn-cs"/>
              </a:rPr>
              <a:t>Acceso a Internet desde </a:t>
            </a:r>
            <a:r>
              <a:rPr lang="es-ES" i="1" dirty="0" err="1">
                <a:solidFill>
                  <a:srgbClr val="558ED5"/>
                </a:solidFill>
                <a:latin typeface="Trebuchet MS" pitchFamily="34" charset="0"/>
                <a:ea typeface="+mn-ea"/>
                <a:cs typeface="+mn-cs"/>
              </a:rPr>
              <a:t>smartphone</a:t>
            </a:r>
            <a:r>
              <a:rPr lang="es-ES" dirty="0">
                <a:solidFill>
                  <a:srgbClr val="558ED5"/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endParaRPr lang="es-ES" u="sng" dirty="0">
              <a:solidFill>
                <a:srgbClr val="558ED5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1764" name="25 Rectángulo"/>
          <p:cNvSpPr>
            <a:spLocks noChangeArrowheads="1"/>
          </p:cNvSpPr>
          <p:nvPr/>
        </p:nvSpPr>
        <p:spPr bwMode="auto">
          <a:xfrm>
            <a:off x="6036471" y="4749244"/>
            <a:ext cx="37921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defTabSz="914400" fontAlgn="auto">
              <a:spcBef>
                <a:spcPts val="0"/>
              </a:spcBef>
              <a:spcAft>
                <a:spcPts val="0"/>
              </a:spcAft>
            </a:pPr>
            <a:r>
              <a:rPr lang="es-ES" b="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itchFamily="34" charset="0"/>
                <a:ea typeface="+mn-ea"/>
                <a:cs typeface="+mn-cs"/>
              </a:rPr>
              <a:t>12’5 millones de móviles conectados y activos</a:t>
            </a:r>
          </a:p>
        </p:txBody>
      </p:sp>
      <p:pic>
        <p:nvPicPr>
          <p:cNvPr id="31765" name="16 Imagen" descr="iPhone 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5350" y="4595366"/>
            <a:ext cx="95276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6" name="Picture 2" descr="http://connotas.com/news/wp-content/uploads/2012/03/logo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867" y="4552503"/>
            <a:ext cx="1393031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Algunos datos (España)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2913443068_239b44ef59_o.jpg"/>
          <p:cNvPicPr>
            <a:picLocks noChangeAspect="1"/>
          </p:cNvPicPr>
          <p:nvPr/>
        </p:nvPicPr>
        <p:blipFill>
          <a:blip r:embed="rId3"/>
          <a:srcRect t="16319" b="15895"/>
          <a:stretch>
            <a:fillRect/>
          </a:stretch>
        </p:blipFill>
        <p:spPr bwMode="auto">
          <a:xfrm>
            <a:off x="128704" y="498475"/>
            <a:ext cx="9490075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ext Box 2"/>
          <p:cNvSpPr txBox="1">
            <a:spLocks noChangeArrowheads="1"/>
          </p:cNvSpPr>
          <p:nvPr/>
        </p:nvSpPr>
        <p:spPr bwMode="auto">
          <a:xfrm>
            <a:off x="6155135" y="5805488"/>
            <a:ext cx="316613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400">
              <a:spcBef>
                <a:spcPct val="50000"/>
              </a:spcBef>
            </a:pPr>
            <a:r>
              <a:rPr lang="en-US" sz="4400" b="0">
                <a:solidFill>
                  <a:srgbClr val="558ED5"/>
                </a:solidFill>
                <a:latin typeface="Trebuchet MS" pitchFamily="34" charset="0"/>
                <a:ea typeface="+mn-ea"/>
                <a:cs typeface="Arial" charset="0"/>
              </a:rPr>
              <a:t>E-HEALTH</a:t>
            </a:r>
          </a:p>
        </p:txBody>
      </p:sp>
      <p:pic>
        <p:nvPicPr>
          <p:cNvPr id="196611" name="Picture 3" descr="E-HEALT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2771" y="1371633"/>
            <a:ext cx="5226447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ext Box 2"/>
          <p:cNvSpPr txBox="1">
            <a:spLocks noChangeArrowheads="1"/>
          </p:cNvSpPr>
          <p:nvPr/>
        </p:nvSpPr>
        <p:spPr bwMode="auto">
          <a:xfrm>
            <a:off x="1351861" y="5805488"/>
            <a:ext cx="796951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400">
              <a:spcBef>
                <a:spcPct val="50000"/>
              </a:spcBef>
            </a:pPr>
            <a:r>
              <a:rPr lang="en-US" sz="4400" b="0">
                <a:solidFill>
                  <a:srgbClr val="558ED5"/>
                </a:solidFill>
                <a:latin typeface="Trebuchet MS" pitchFamily="34" charset="0"/>
                <a:ea typeface="+mn-ea"/>
                <a:cs typeface="Arial" charset="0"/>
              </a:rPr>
              <a:t>ELECTRONIC HEALTH</a:t>
            </a:r>
          </a:p>
        </p:txBody>
      </p:sp>
      <p:pic>
        <p:nvPicPr>
          <p:cNvPr id="198659" name="Picture 3" descr="E-HEALT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2771" y="1371633"/>
            <a:ext cx="5226447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ext Box 2"/>
          <p:cNvSpPr txBox="1">
            <a:spLocks noChangeArrowheads="1"/>
          </p:cNvSpPr>
          <p:nvPr/>
        </p:nvSpPr>
        <p:spPr bwMode="auto">
          <a:xfrm>
            <a:off x="1351861" y="5805488"/>
            <a:ext cx="796951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400">
              <a:spcBef>
                <a:spcPct val="50000"/>
              </a:spcBef>
            </a:pPr>
            <a:r>
              <a:rPr lang="en-US" sz="4400" b="0">
                <a:solidFill>
                  <a:srgbClr val="CC0000"/>
                </a:solidFill>
                <a:latin typeface="Trebuchet MS" pitchFamily="34" charset="0"/>
                <a:ea typeface="+mn-ea"/>
                <a:cs typeface="Arial" charset="0"/>
              </a:rPr>
              <a:t>EMPOWERED</a:t>
            </a:r>
            <a:r>
              <a:rPr lang="en-US" sz="4400" b="0">
                <a:solidFill>
                  <a:srgbClr val="558ED5"/>
                </a:solidFill>
                <a:latin typeface="Trebuchet MS" pitchFamily="34" charset="0"/>
                <a:ea typeface="+mn-ea"/>
                <a:cs typeface="Arial" charset="0"/>
              </a:rPr>
              <a:t> HEALTH</a:t>
            </a:r>
          </a:p>
        </p:txBody>
      </p:sp>
      <p:pic>
        <p:nvPicPr>
          <p:cNvPr id="200707" name="Picture 3" descr="E-HEALT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2771" y="1371633"/>
            <a:ext cx="5226447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Internet </a:t>
            </a:r>
            <a:r>
              <a:rPr lang="es-ES" dirty="0" smtClean="0"/>
              <a:t>como plataforma</a:t>
            </a:r>
            <a:endParaRPr lang="es-ES" dirty="0"/>
          </a:p>
        </p:txBody>
      </p:sp>
      <p:pic>
        <p:nvPicPr>
          <p:cNvPr id="19" name="18 Imagen" descr="ww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417" y="934860"/>
            <a:ext cx="2892498" cy="1851199"/>
          </a:xfrm>
          <a:prstGeom prst="rect">
            <a:avLst/>
          </a:prstGeom>
        </p:spPr>
      </p:pic>
      <p:pic>
        <p:nvPicPr>
          <p:cNvPr id="20" name="Picture 28" descr="http://t0.gstatic.com/images?q=tbn:ANd9GcT4AorPs_eSrwTPmr0hrV_Z0ublYjchqZSCTKq5DjH3ra_vsCI&amp;t=1&amp;usg=__ZyWKoxuzFok9aOLWEbP5IRAS6uA="/>
          <p:cNvPicPr>
            <a:picLocks noChangeAspect="1" noChangeArrowheads="1"/>
          </p:cNvPicPr>
          <p:nvPr/>
        </p:nvPicPr>
        <p:blipFill>
          <a:blip r:embed="rId4" cstate="print"/>
          <a:srcRect b="29294"/>
          <a:stretch>
            <a:fillRect/>
          </a:stretch>
        </p:blipFill>
        <p:spPr bwMode="auto">
          <a:xfrm>
            <a:off x="6424915" y="4086645"/>
            <a:ext cx="2171423" cy="15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ctángulo redondeado"/>
          <p:cNvSpPr/>
          <p:nvPr/>
        </p:nvSpPr>
        <p:spPr>
          <a:xfrm>
            <a:off x="6567810" y="2869890"/>
            <a:ext cx="1885671" cy="5591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SERVICIOS</a:t>
            </a:r>
            <a:endParaRPr lang="es-ES" dirty="0"/>
          </a:p>
        </p:txBody>
      </p:sp>
      <p:sp>
        <p:nvSpPr>
          <p:cNvPr id="27" name="26 Rectángulo redondeado"/>
          <p:cNvSpPr/>
          <p:nvPr/>
        </p:nvSpPr>
        <p:spPr>
          <a:xfrm>
            <a:off x="1202696" y="2869890"/>
            <a:ext cx="1885671" cy="5591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CONTENIDOS</a:t>
            </a:r>
            <a:endParaRPr lang="es-ES" dirty="0"/>
          </a:p>
        </p:txBody>
      </p:sp>
      <p:pic>
        <p:nvPicPr>
          <p:cNvPr id="28" name="27 Imagen" descr="Social Media icon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54" y="4038489"/>
            <a:ext cx="3957644" cy="1611022"/>
          </a:xfrm>
          <a:prstGeom prst="rect">
            <a:avLst/>
          </a:prstGeom>
        </p:spPr>
      </p:pic>
      <p:cxnSp>
        <p:nvCxnSpPr>
          <p:cNvPr id="30" name="29 Forma"/>
          <p:cNvCxnSpPr>
            <a:stCxn id="19" idx="1"/>
            <a:endCxn id="27" idx="0"/>
          </p:cNvCxnSpPr>
          <p:nvPr/>
        </p:nvCxnSpPr>
        <p:spPr>
          <a:xfrm rot="10800000" flipV="1">
            <a:off x="2145477" y="1860466"/>
            <a:ext cx="1386940" cy="100943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Forma"/>
          <p:cNvCxnSpPr>
            <a:stCxn id="19" idx="3"/>
            <a:endCxn id="26" idx="0"/>
          </p:cNvCxnSpPr>
          <p:nvPr/>
        </p:nvCxnSpPr>
        <p:spPr>
          <a:xfrm>
            <a:off x="6424915" y="1860466"/>
            <a:ext cx="1085712" cy="100943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32 Imagen" descr="Ti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3517" y="2636940"/>
            <a:ext cx="764873" cy="764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692277" y="1960572"/>
            <a:ext cx="751721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b="0" dirty="0" smtClean="0">
                <a:solidFill>
                  <a:prstClr val="white">
                    <a:lumMod val="65000"/>
                  </a:prstClr>
                </a:solidFill>
                <a:latin typeface="Trebuchet MS" pitchFamily="34" charset="0"/>
              </a:rPr>
              <a:t>¿Por qué?</a:t>
            </a:r>
          </a:p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dirty="0" smtClean="0">
                <a:solidFill>
                  <a:srgbClr val="4F81BD">
                    <a:lumMod val="75000"/>
                  </a:srgbClr>
                </a:solidFill>
                <a:latin typeface="Trebuchet MS" pitchFamily="34" charset="0"/>
              </a:rPr>
              <a:t>Las 5 grandes tendencias digitales</a:t>
            </a:r>
          </a:p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b="0" dirty="0" smtClean="0">
                <a:solidFill>
                  <a:prstClr val="white">
                    <a:lumMod val="65000"/>
                  </a:prstClr>
                </a:solidFill>
                <a:latin typeface="Trebuchet MS" pitchFamily="34" charset="0"/>
              </a:rPr>
              <a:t>La estrategia HSJD: Hospital Líquido</a:t>
            </a:r>
            <a:endParaRPr lang="es-ES_tradnl" sz="3400" b="0" dirty="0">
              <a:solidFill>
                <a:prstClr val="white">
                  <a:lumMod val="65000"/>
                </a:prstClr>
              </a:solidFill>
              <a:latin typeface="Trebuchet MS" pitchFamily="34" charset="0"/>
            </a:endParaRPr>
          </a:p>
        </p:txBody>
      </p:sp>
      <p:sp>
        <p:nvSpPr>
          <p:cNvPr id="32" name="31 Elipse"/>
          <p:cNvSpPr/>
          <p:nvPr/>
        </p:nvSpPr>
        <p:spPr>
          <a:xfrm>
            <a:off x="851297" y="2143125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33" name="32 Elipse"/>
          <p:cNvSpPr/>
          <p:nvPr/>
        </p:nvSpPr>
        <p:spPr>
          <a:xfrm>
            <a:off x="851297" y="3190875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34" name="33 Elipse"/>
          <p:cNvSpPr/>
          <p:nvPr/>
        </p:nvSpPr>
        <p:spPr>
          <a:xfrm>
            <a:off x="851297" y="4214813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352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7282123" y="1349589"/>
            <a:ext cx="2096427" cy="587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2400">
                <a:solidFill>
                  <a:srgbClr val="FFFFFF"/>
                </a:solidFill>
                <a:ea typeface="ＭＳ Ｐゴシック"/>
                <a:cs typeface="ＭＳ Ｐゴシック"/>
              </a:rPr>
              <a:t>Social Media</a:t>
            </a:r>
          </a:p>
        </p:txBody>
      </p:sp>
      <p:sp>
        <p:nvSpPr>
          <p:cNvPr id="2" name="Rectangle 25"/>
          <p:cNvSpPr>
            <a:spLocks noChangeArrowheads="1"/>
          </p:cNvSpPr>
          <p:nvPr/>
        </p:nvSpPr>
        <p:spPr bwMode="auto">
          <a:xfrm>
            <a:off x="3904100" y="1317965"/>
            <a:ext cx="2096427" cy="587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2400">
                <a:solidFill>
                  <a:srgbClr val="FFFFFF"/>
                </a:solidFill>
                <a:ea typeface="ＭＳ Ｐゴシック"/>
                <a:cs typeface="ＭＳ Ｐゴシック"/>
              </a:rPr>
              <a:t>Video</a:t>
            </a:r>
          </a:p>
        </p:txBody>
      </p:sp>
      <p:sp>
        <p:nvSpPr>
          <p:cNvPr id="3" name="Rectangle 25"/>
          <p:cNvSpPr>
            <a:spLocks noChangeArrowheads="1"/>
          </p:cNvSpPr>
          <p:nvPr/>
        </p:nvSpPr>
        <p:spPr bwMode="auto">
          <a:xfrm>
            <a:off x="856310" y="1317965"/>
            <a:ext cx="2096426" cy="587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2400" dirty="0">
                <a:solidFill>
                  <a:srgbClr val="FFFFFF"/>
                </a:solidFill>
                <a:ea typeface="ＭＳ Ｐゴシック"/>
                <a:cs typeface="ＭＳ Ｐゴシック"/>
              </a:rPr>
              <a:t>Móvil</a:t>
            </a:r>
          </a:p>
        </p:txBody>
      </p:sp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2301254" y="4145130"/>
            <a:ext cx="2096427" cy="587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2400">
                <a:solidFill>
                  <a:srgbClr val="FFFFFF"/>
                </a:solidFill>
                <a:ea typeface="ＭＳ Ｐゴシック"/>
                <a:cs typeface="ＭＳ Ｐゴシック"/>
              </a:rPr>
              <a:t>Games</a:t>
            </a:r>
          </a:p>
        </p:txBody>
      </p:sp>
      <p:sp>
        <p:nvSpPr>
          <p:cNvPr id="5" name="Rectangle 25"/>
          <p:cNvSpPr>
            <a:spLocks noChangeArrowheads="1"/>
          </p:cNvSpPr>
          <p:nvPr/>
        </p:nvSpPr>
        <p:spPr bwMode="auto">
          <a:xfrm>
            <a:off x="5888716" y="4145130"/>
            <a:ext cx="2096427" cy="587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2400">
                <a:solidFill>
                  <a:srgbClr val="FFFFFF"/>
                </a:solidFill>
                <a:ea typeface="ＭＳ Ｐゴシック"/>
                <a:cs typeface="ＭＳ Ｐゴシック"/>
              </a:rPr>
              <a:t>Sensores</a:t>
            </a:r>
          </a:p>
        </p:txBody>
      </p:sp>
      <p:pic>
        <p:nvPicPr>
          <p:cNvPr id="24586" name="Picture 2"/>
          <p:cNvPicPr>
            <a:picLocks noChangeAspect="1" noChangeArrowheads="1"/>
          </p:cNvPicPr>
          <p:nvPr/>
        </p:nvPicPr>
        <p:blipFill>
          <a:blip r:embed="rId3" cstate="print"/>
          <a:srcRect l="21680" t="28564" r="56055" b="17236"/>
          <a:stretch>
            <a:fillRect/>
          </a:stretch>
        </p:blipFill>
        <p:spPr bwMode="auto">
          <a:xfrm>
            <a:off x="1545946" y="2210140"/>
            <a:ext cx="717154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15" descr="Redes-sociales-3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131" y="2130639"/>
            <a:ext cx="218413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16" descr="video gam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7583" y="4902540"/>
            <a:ext cx="1793742" cy="145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9" name="Picture 17" descr="Videos"/>
          <p:cNvPicPr>
            <a:picLocks noChangeAspect="1" noChangeArrowheads="1"/>
          </p:cNvPicPr>
          <p:nvPr/>
        </p:nvPicPr>
        <p:blipFill>
          <a:blip r:embed="rId6" cstate="print"/>
          <a:srcRect l="1125" t="6799" r="2475" b="17700"/>
          <a:stretch>
            <a:fillRect/>
          </a:stretch>
        </p:blipFill>
        <p:spPr bwMode="auto">
          <a:xfrm>
            <a:off x="3821377" y="2036912"/>
            <a:ext cx="2263246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0" name="Picture 18" descr="technology-icon-signal"/>
          <p:cNvPicPr>
            <a:picLocks noChangeAspect="1" noChangeArrowheads="1"/>
          </p:cNvPicPr>
          <p:nvPr/>
        </p:nvPicPr>
        <p:blipFill>
          <a:blip r:embed="rId7" cstate="print"/>
          <a:srcRect l="23293" r="26671" b="35072"/>
          <a:stretch>
            <a:fillRect/>
          </a:stretch>
        </p:blipFill>
        <p:spPr bwMode="auto">
          <a:xfrm>
            <a:off x="6196416" y="4991121"/>
            <a:ext cx="148246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>
                <a:ea typeface="ＭＳ Ｐゴシック"/>
                <a:cs typeface="Times New Roman" pitchFamily="18" charset="0"/>
              </a:rPr>
              <a:t>5 tendencias digitales en salud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081" y="1246188"/>
            <a:ext cx="9360827" cy="448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Mobile is BIG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585" y="1177944"/>
            <a:ext cx="8409781" cy="5037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Video is BIG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1371" y="1271607"/>
            <a:ext cx="7954036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Social is BIG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1904" y="1016022"/>
            <a:ext cx="772186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1" descr="twitte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2852" y="2689225"/>
            <a:ext cx="2872052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Social is BIG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16" descr="video gam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5723" y="1857375"/>
            <a:ext cx="1793742" cy="145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7 CuadroTexto"/>
          <p:cNvSpPr txBox="1">
            <a:spLocks noChangeArrowheads="1"/>
          </p:cNvSpPr>
          <p:nvPr/>
        </p:nvSpPr>
        <p:spPr bwMode="auto">
          <a:xfrm>
            <a:off x="992325" y="1071563"/>
            <a:ext cx="789384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Relative Industry Global Sales (Worldwide, 2010)</a:t>
            </a:r>
          </a:p>
        </p:txBody>
      </p:sp>
      <p:sp>
        <p:nvSpPr>
          <p:cNvPr id="29703" name="8 CuadroTexto"/>
          <p:cNvSpPr txBox="1">
            <a:spLocks noChangeArrowheads="1"/>
          </p:cNvSpPr>
          <p:nvPr/>
        </p:nvSpPr>
        <p:spPr bwMode="auto">
          <a:xfrm>
            <a:off x="3946922" y="2232025"/>
            <a:ext cx="3637359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4000" b="0" dirty="0">
                <a:solidFill>
                  <a:srgbClr val="4F81BD">
                    <a:lumMod val="75000"/>
                  </a:srgbClr>
                </a:solidFill>
                <a:latin typeface="Calibri"/>
                <a:ea typeface="+mn-ea"/>
                <a:cs typeface="+mn-cs"/>
              </a:rPr>
              <a:t>$ 70 BILLION</a:t>
            </a:r>
          </a:p>
        </p:txBody>
      </p:sp>
      <p:sp>
        <p:nvSpPr>
          <p:cNvPr id="29704" name="9 CuadroTexto"/>
          <p:cNvSpPr txBox="1">
            <a:spLocks noChangeArrowheads="1"/>
          </p:cNvSpPr>
          <p:nvPr/>
        </p:nvSpPr>
        <p:spPr bwMode="auto">
          <a:xfrm>
            <a:off x="3946922" y="3695701"/>
            <a:ext cx="3637359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4000" b="0">
                <a:solidFill>
                  <a:srgbClr val="4F81BD">
                    <a:lumMod val="75000"/>
                  </a:srgbClr>
                </a:solidFill>
                <a:latin typeface="Calibri"/>
                <a:ea typeface="+mn-ea"/>
                <a:cs typeface="+mn-cs"/>
              </a:rPr>
              <a:t>$ 40 BILLION</a:t>
            </a:r>
          </a:p>
        </p:txBody>
      </p:sp>
      <p:sp>
        <p:nvSpPr>
          <p:cNvPr id="29705" name="10 CuadroTexto"/>
          <p:cNvSpPr txBox="1">
            <a:spLocks noChangeArrowheads="1"/>
          </p:cNvSpPr>
          <p:nvPr/>
        </p:nvSpPr>
        <p:spPr bwMode="auto">
          <a:xfrm>
            <a:off x="3946922" y="5218432"/>
            <a:ext cx="3637359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4000" b="0">
                <a:solidFill>
                  <a:srgbClr val="4F81BD">
                    <a:lumMod val="75000"/>
                  </a:srgbClr>
                </a:solidFill>
                <a:latin typeface="Calibri"/>
                <a:ea typeface="+mn-ea"/>
                <a:cs typeface="+mn-cs"/>
              </a:rPr>
              <a:t>$ 30 BILLION</a:t>
            </a:r>
          </a:p>
        </p:txBody>
      </p:sp>
      <p:pic>
        <p:nvPicPr>
          <p:cNvPr id="29706" name="11 Imagen" descr="musicindustry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7383" y="3540126"/>
            <a:ext cx="1470421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12 Imagen" descr="movie-icon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34766" y="4929507"/>
            <a:ext cx="18573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Games are BIG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ext Box 9"/>
          <p:cNvSpPr txBox="1">
            <a:spLocks noChangeArrowheads="1"/>
          </p:cNvSpPr>
          <p:nvPr/>
        </p:nvSpPr>
        <p:spPr bwMode="auto">
          <a:xfrm>
            <a:off x="818629" y="2925763"/>
            <a:ext cx="159940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sz="2400" b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Home</a:t>
            </a:r>
            <a:endParaRPr lang="es-ES" sz="2400">
              <a:solidFill>
                <a:srgbClr val="CC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729" name="Text Box 10"/>
          <p:cNvSpPr txBox="1">
            <a:spLocks noChangeArrowheads="1"/>
          </p:cNvSpPr>
          <p:nvPr/>
        </p:nvSpPr>
        <p:spPr bwMode="auto">
          <a:xfrm>
            <a:off x="818629" y="3644900"/>
            <a:ext cx="159940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sz="2400" b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People</a:t>
            </a:r>
            <a:endParaRPr lang="es-ES" sz="2400">
              <a:solidFill>
                <a:srgbClr val="CC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730" name="Text Box 11"/>
          <p:cNvSpPr txBox="1">
            <a:spLocks noChangeArrowheads="1"/>
          </p:cNvSpPr>
          <p:nvPr/>
        </p:nvSpPr>
        <p:spPr bwMode="auto">
          <a:xfrm>
            <a:off x="818629" y="4411663"/>
            <a:ext cx="159940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sz="2400" b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Things</a:t>
            </a:r>
            <a:endParaRPr lang="es-ES" sz="2400">
              <a:solidFill>
                <a:srgbClr val="CC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731" name="TextBox 4"/>
          <p:cNvSpPr txBox="1">
            <a:spLocks noChangeArrowheads="1"/>
          </p:cNvSpPr>
          <p:nvPr/>
        </p:nvSpPr>
        <p:spPr bwMode="auto">
          <a:xfrm>
            <a:off x="154872" y="6256678"/>
            <a:ext cx="525912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prstClr val="black"/>
                </a:solidFill>
                <a:latin typeface="Calibri"/>
              </a:rPr>
              <a:t>FUENTE: </a:t>
            </a:r>
            <a:r>
              <a:rPr lang="es-ES" sz="1000" b="0" dirty="0">
                <a:solidFill>
                  <a:prstClr val="black"/>
                </a:solidFill>
                <a:latin typeface="Calibri"/>
              </a:rPr>
              <a:t>Internet de las Cosas, Fundación </a:t>
            </a:r>
            <a:r>
              <a:rPr lang="es-ES" sz="1000" b="0" dirty="0" err="1">
                <a:solidFill>
                  <a:prstClr val="black"/>
                </a:solidFill>
                <a:latin typeface="Calibri"/>
              </a:rPr>
              <a:t>Telefonica</a:t>
            </a:r>
            <a:r>
              <a:rPr lang="es-ES" sz="1000" b="0" dirty="0">
                <a:solidFill>
                  <a:prstClr val="black"/>
                </a:solidFill>
                <a:latin typeface="Calibri"/>
              </a:rPr>
              <a:t> (2010)</a:t>
            </a:r>
          </a:p>
        </p:txBody>
      </p:sp>
      <p:sp>
        <p:nvSpPr>
          <p:cNvPr id="30732" name="Text Box 14"/>
          <p:cNvSpPr txBox="1">
            <a:spLocks noChangeArrowheads="1"/>
          </p:cNvSpPr>
          <p:nvPr/>
        </p:nvSpPr>
        <p:spPr bwMode="auto">
          <a:xfrm>
            <a:off x="1833301" y="2060702"/>
            <a:ext cx="2574529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b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(American) Billions</a:t>
            </a:r>
          </a:p>
        </p:txBody>
      </p:sp>
      <p:pic>
        <p:nvPicPr>
          <p:cNvPr id="30733" name="Picture 20"/>
          <p:cNvPicPr>
            <a:picLocks noChangeAspect="1" noChangeArrowheads="1"/>
          </p:cNvPicPr>
          <p:nvPr/>
        </p:nvPicPr>
        <p:blipFill>
          <a:blip r:embed="rId3" cstate="print"/>
          <a:srcRect l="33566" r="40356" b="38910"/>
          <a:stretch>
            <a:fillRect/>
          </a:stretch>
        </p:blipFill>
        <p:spPr bwMode="auto">
          <a:xfrm>
            <a:off x="2223698" y="2689233"/>
            <a:ext cx="1714632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4" name="Picture 22" descr="big-da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93864" y="4857760"/>
            <a:ext cx="18573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13 Grupo"/>
          <p:cNvGrpSpPr/>
          <p:nvPr/>
        </p:nvGrpSpPr>
        <p:grpSpPr>
          <a:xfrm>
            <a:off x="5494738" y="857232"/>
            <a:ext cx="4134379" cy="2520950"/>
            <a:chOff x="5148263" y="476250"/>
            <a:chExt cx="3816350" cy="2520950"/>
          </a:xfrm>
        </p:grpSpPr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5148263" y="476250"/>
              <a:ext cx="3816350" cy="2520950"/>
            </a:xfrm>
            <a:prstGeom prst="rect">
              <a:avLst/>
            </a:prstGeom>
            <a:solidFill>
              <a:srgbClr val="D8E3F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364163" y="620713"/>
              <a:ext cx="2159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Internet: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5795963" y="1181100"/>
              <a:ext cx="2879725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Home		</a:t>
              </a:r>
              <a:r>
                <a:rPr lang="es-ES" sz="2400" dirty="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1995</a:t>
              </a:r>
            </a:p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 b="0" dirty="0" err="1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People</a:t>
              </a:r>
              <a:r>
                <a:rPr lang="es-ES" sz="24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		</a:t>
              </a:r>
              <a:r>
                <a:rPr lang="es-ES" sz="2400" dirty="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2005</a:t>
              </a:r>
            </a:p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 b="0" dirty="0" err="1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Things</a:t>
              </a:r>
              <a:r>
                <a:rPr lang="es-ES" sz="24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		</a:t>
              </a:r>
              <a:r>
                <a:rPr lang="es-ES" sz="2400" dirty="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2015</a:t>
              </a:r>
            </a:p>
          </p:txBody>
        </p:sp>
      </p:grpSp>
      <p:sp>
        <p:nvSpPr>
          <p:cNvPr id="19" name="1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Sensors are BIG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Text Box 7"/>
          <p:cNvSpPr txBox="1">
            <a:spLocks noChangeArrowheads="1"/>
          </p:cNvSpPr>
          <p:nvPr/>
        </p:nvSpPr>
        <p:spPr bwMode="auto">
          <a:xfrm>
            <a:off x="818629" y="2925763"/>
            <a:ext cx="159940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sz="2400" b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Home</a:t>
            </a:r>
            <a:endParaRPr lang="es-ES" sz="2400">
              <a:solidFill>
                <a:srgbClr val="CC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750" name="Text Box 8"/>
          <p:cNvSpPr txBox="1">
            <a:spLocks noChangeArrowheads="1"/>
          </p:cNvSpPr>
          <p:nvPr/>
        </p:nvSpPr>
        <p:spPr bwMode="auto">
          <a:xfrm>
            <a:off x="818629" y="3644900"/>
            <a:ext cx="159940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sz="2400" b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People</a:t>
            </a:r>
            <a:endParaRPr lang="es-ES" sz="2400">
              <a:solidFill>
                <a:srgbClr val="CC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751" name="Text Box 9"/>
          <p:cNvSpPr txBox="1">
            <a:spLocks noChangeArrowheads="1"/>
          </p:cNvSpPr>
          <p:nvPr/>
        </p:nvSpPr>
        <p:spPr bwMode="auto">
          <a:xfrm>
            <a:off x="818629" y="4411663"/>
            <a:ext cx="159940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sz="2400" b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Things</a:t>
            </a:r>
            <a:endParaRPr lang="es-ES" sz="2400">
              <a:solidFill>
                <a:srgbClr val="CC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753" name="Text Box 11"/>
          <p:cNvSpPr txBox="1">
            <a:spLocks noChangeArrowheads="1"/>
          </p:cNvSpPr>
          <p:nvPr/>
        </p:nvSpPr>
        <p:spPr bwMode="auto">
          <a:xfrm>
            <a:off x="1833301" y="2060702"/>
            <a:ext cx="2574529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b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(American) Billions</a:t>
            </a:r>
          </a:p>
        </p:txBody>
      </p:sp>
      <p:pic>
        <p:nvPicPr>
          <p:cNvPr id="31754" name="Picture 13"/>
          <p:cNvPicPr>
            <a:picLocks noChangeAspect="1" noChangeArrowheads="1"/>
          </p:cNvPicPr>
          <p:nvPr/>
        </p:nvPicPr>
        <p:blipFill>
          <a:blip r:embed="rId3" cstate="print"/>
          <a:srcRect l="33745" r="11990" b="43701"/>
          <a:stretch>
            <a:fillRect/>
          </a:stretch>
        </p:blipFill>
        <p:spPr bwMode="auto">
          <a:xfrm>
            <a:off x="2221973" y="2611440"/>
            <a:ext cx="374398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5" name="Text Box 14"/>
          <p:cNvSpPr txBox="1">
            <a:spLocks noChangeArrowheads="1"/>
          </p:cNvSpPr>
          <p:nvPr/>
        </p:nvSpPr>
        <p:spPr bwMode="auto">
          <a:xfrm>
            <a:off x="3627049" y="2997519"/>
            <a:ext cx="2574528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endParaRPr lang="en-US" b="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2" name="14 Grupo"/>
          <p:cNvGrpSpPr/>
          <p:nvPr/>
        </p:nvGrpSpPr>
        <p:grpSpPr>
          <a:xfrm>
            <a:off x="5494738" y="857232"/>
            <a:ext cx="4134379" cy="2520950"/>
            <a:chOff x="5148263" y="476250"/>
            <a:chExt cx="3816350" cy="2520950"/>
          </a:xfrm>
        </p:grpSpPr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5148263" y="476250"/>
              <a:ext cx="3816350" cy="2520950"/>
            </a:xfrm>
            <a:prstGeom prst="rect">
              <a:avLst/>
            </a:prstGeom>
            <a:solidFill>
              <a:srgbClr val="D8E3F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5364163" y="620713"/>
              <a:ext cx="2159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Internet: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5795963" y="1181100"/>
              <a:ext cx="2879725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Home		</a:t>
              </a:r>
              <a:r>
                <a:rPr lang="es-ES" sz="2400" dirty="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1995</a:t>
              </a:r>
            </a:p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 b="0" dirty="0" err="1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People</a:t>
              </a:r>
              <a:r>
                <a:rPr lang="es-ES" sz="24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		</a:t>
              </a:r>
              <a:r>
                <a:rPr lang="es-ES" sz="2400" dirty="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2005</a:t>
              </a:r>
            </a:p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 b="0" dirty="0" err="1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Things</a:t>
              </a:r>
              <a:r>
                <a:rPr lang="es-ES" sz="24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		</a:t>
              </a:r>
              <a:r>
                <a:rPr lang="es-ES" sz="2400" dirty="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2015</a:t>
              </a:r>
            </a:p>
          </p:txBody>
        </p:sp>
      </p:grpSp>
      <p:sp>
        <p:nvSpPr>
          <p:cNvPr id="20" name="19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Sensors are BIG</a:t>
            </a:r>
            <a:endParaRPr lang="es-ES" dirty="0"/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54872" y="6256678"/>
            <a:ext cx="525912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prstClr val="black"/>
                </a:solidFill>
                <a:latin typeface="Calibri"/>
              </a:rPr>
              <a:t>FUENTE: </a:t>
            </a:r>
            <a:r>
              <a:rPr lang="es-ES" sz="1000" b="0" dirty="0">
                <a:solidFill>
                  <a:prstClr val="black"/>
                </a:solidFill>
                <a:latin typeface="Calibri"/>
              </a:rPr>
              <a:t>Internet de las Cosas, Fundación </a:t>
            </a:r>
            <a:r>
              <a:rPr lang="es-ES" sz="1000" b="0" dirty="0" err="1">
                <a:solidFill>
                  <a:prstClr val="black"/>
                </a:solidFill>
                <a:latin typeface="Calibri"/>
              </a:rPr>
              <a:t>Telefonica</a:t>
            </a:r>
            <a:r>
              <a:rPr lang="es-ES" sz="1000" b="0" dirty="0">
                <a:solidFill>
                  <a:prstClr val="black"/>
                </a:solidFill>
                <a:latin typeface="Calibri"/>
              </a:rPr>
              <a:t> (2010)</a:t>
            </a:r>
          </a:p>
        </p:txBody>
      </p:sp>
      <p:pic>
        <p:nvPicPr>
          <p:cNvPr id="17" name="Picture 22" descr="big-da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93864" y="4857760"/>
            <a:ext cx="18573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 Box 7"/>
          <p:cNvSpPr txBox="1">
            <a:spLocks noChangeArrowheads="1"/>
          </p:cNvSpPr>
          <p:nvPr/>
        </p:nvSpPr>
        <p:spPr bwMode="auto">
          <a:xfrm>
            <a:off x="818629" y="2925763"/>
            <a:ext cx="159940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sz="2400" b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Home</a:t>
            </a:r>
            <a:endParaRPr lang="es-ES" sz="2400">
              <a:solidFill>
                <a:srgbClr val="CC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818629" y="3644900"/>
            <a:ext cx="159940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sz="2400" b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People</a:t>
            </a:r>
            <a:endParaRPr lang="es-ES" sz="2400">
              <a:solidFill>
                <a:srgbClr val="CC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775" name="Text Box 9"/>
          <p:cNvSpPr txBox="1">
            <a:spLocks noChangeArrowheads="1"/>
          </p:cNvSpPr>
          <p:nvPr/>
        </p:nvSpPr>
        <p:spPr bwMode="auto">
          <a:xfrm>
            <a:off x="818629" y="4411663"/>
            <a:ext cx="159940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sz="2400" b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Things</a:t>
            </a:r>
            <a:endParaRPr lang="es-ES" sz="2400">
              <a:solidFill>
                <a:srgbClr val="CC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777" name="Text Box 11"/>
          <p:cNvSpPr txBox="1">
            <a:spLocks noChangeArrowheads="1"/>
          </p:cNvSpPr>
          <p:nvPr/>
        </p:nvSpPr>
        <p:spPr bwMode="auto">
          <a:xfrm>
            <a:off x="1833301" y="2060702"/>
            <a:ext cx="2574529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r>
              <a:rPr lang="es-ES" b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(American) Billions</a:t>
            </a:r>
          </a:p>
        </p:txBody>
      </p:sp>
      <p:sp>
        <p:nvSpPr>
          <p:cNvPr id="32778" name="Text Box 13"/>
          <p:cNvSpPr txBox="1">
            <a:spLocks noChangeArrowheads="1"/>
          </p:cNvSpPr>
          <p:nvPr/>
        </p:nvSpPr>
        <p:spPr bwMode="auto">
          <a:xfrm>
            <a:off x="3627049" y="2997519"/>
            <a:ext cx="2574528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2779" name="Picture 14"/>
          <p:cNvPicPr>
            <a:picLocks noChangeAspect="1" noChangeArrowheads="1"/>
          </p:cNvPicPr>
          <p:nvPr/>
        </p:nvPicPr>
        <p:blipFill>
          <a:blip r:embed="rId3" cstate="print"/>
          <a:srcRect l="33296" r="11748" b="10394"/>
          <a:stretch>
            <a:fillRect/>
          </a:stretch>
        </p:blipFill>
        <p:spPr bwMode="auto">
          <a:xfrm>
            <a:off x="2221971" y="2636838"/>
            <a:ext cx="378354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0" name="Text Box 15"/>
          <p:cNvSpPr txBox="1">
            <a:spLocks noChangeArrowheads="1"/>
          </p:cNvSpPr>
          <p:nvPr/>
        </p:nvSpPr>
        <p:spPr bwMode="auto">
          <a:xfrm>
            <a:off x="3860933" y="2997519"/>
            <a:ext cx="2574528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auto">
              <a:spcBef>
                <a:spcPct val="5000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2" name="17 Grupo"/>
          <p:cNvGrpSpPr/>
          <p:nvPr/>
        </p:nvGrpSpPr>
        <p:grpSpPr>
          <a:xfrm>
            <a:off x="5494738" y="857232"/>
            <a:ext cx="4134379" cy="2520950"/>
            <a:chOff x="5148263" y="476250"/>
            <a:chExt cx="3816350" cy="2520950"/>
          </a:xfrm>
        </p:grpSpPr>
        <p:sp>
          <p:nvSpPr>
            <p:cNvPr id="32781" name="Rectangle 16"/>
            <p:cNvSpPr>
              <a:spLocks noChangeArrowheads="1"/>
            </p:cNvSpPr>
            <p:nvPr/>
          </p:nvSpPr>
          <p:spPr bwMode="auto">
            <a:xfrm>
              <a:off x="5148263" y="476250"/>
              <a:ext cx="3816350" cy="2520950"/>
            </a:xfrm>
            <a:prstGeom prst="rect">
              <a:avLst/>
            </a:prstGeom>
            <a:solidFill>
              <a:srgbClr val="D8E3F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82" name="Text Box 17"/>
            <p:cNvSpPr txBox="1">
              <a:spLocks noChangeArrowheads="1"/>
            </p:cNvSpPr>
            <p:nvPr/>
          </p:nvSpPr>
          <p:spPr bwMode="auto">
            <a:xfrm>
              <a:off x="5364163" y="620713"/>
              <a:ext cx="2159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Internet:</a:t>
              </a:r>
            </a:p>
          </p:txBody>
        </p:sp>
        <p:sp>
          <p:nvSpPr>
            <p:cNvPr id="32783" name="Text Box 18"/>
            <p:cNvSpPr txBox="1">
              <a:spLocks noChangeArrowheads="1"/>
            </p:cNvSpPr>
            <p:nvPr/>
          </p:nvSpPr>
          <p:spPr bwMode="auto">
            <a:xfrm>
              <a:off x="5795963" y="1181100"/>
              <a:ext cx="2879725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Home		</a:t>
              </a:r>
              <a:r>
                <a:rPr lang="es-ES" sz="2400" dirty="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1995</a:t>
              </a:r>
            </a:p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 b="0" dirty="0" err="1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People</a:t>
              </a:r>
              <a:r>
                <a:rPr lang="es-ES" sz="24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		</a:t>
              </a:r>
              <a:r>
                <a:rPr lang="es-ES" sz="2400" dirty="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2005</a:t>
              </a:r>
            </a:p>
            <a:p>
              <a:pPr defTabSz="914400" fontAlgn="auto">
                <a:spcBef>
                  <a:spcPct val="50000"/>
                </a:spcBef>
                <a:spcAft>
                  <a:spcPts val="0"/>
                </a:spcAft>
              </a:pPr>
              <a:r>
                <a:rPr lang="es-ES" sz="2400" b="0" dirty="0" err="1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Things</a:t>
              </a:r>
              <a:r>
                <a:rPr lang="es-ES" sz="24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		</a:t>
              </a:r>
              <a:r>
                <a:rPr lang="es-ES" sz="2400" dirty="0">
                  <a:solidFill>
                    <a:srgbClr val="CC0000"/>
                  </a:solidFill>
                  <a:latin typeface="Calibri"/>
                  <a:ea typeface="+mn-ea"/>
                  <a:cs typeface="+mn-cs"/>
                </a:rPr>
                <a:t>2015</a:t>
              </a:r>
            </a:p>
          </p:txBody>
        </p:sp>
      </p:grpSp>
      <p:pic>
        <p:nvPicPr>
          <p:cNvPr id="32784" name="Picture 19" descr="love-big-da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1079" y="3714752"/>
            <a:ext cx="2964921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Sensors are BIG</a:t>
            </a:r>
            <a:endParaRPr lang="es-ES" dirty="0"/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54872" y="6256678"/>
            <a:ext cx="525912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1000" dirty="0">
                <a:solidFill>
                  <a:prstClr val="black"/>
                </a:solidFill>
                <a:latin typeface="Calibri"/>
              </a:rPr>
              <a:t>FUENTE: </a:t>
            </a:r>
            <a:r>
              <a:rPr lang="es-ES" sz="1000" b="0" dirty="0">
                <a:solidFill>
                  <a:prstClr val="black"/>
                </a:solidFill>
                <a:latin typeface="Calibri"/>
              </a:rPr>
              <a:t>Internet de las Cosas, Fundación </a:t>
            </a:r>
            <a:r>
              <a:rPr lang="es-ES" sz="1000" b="0" dirty="0" err="1">
                <a:solidFill>
                  <a:prstClr val="black"/>
                </a:solidFill>
                <a:latin typeface="Calibri"/>
              </a:rPr>
              <a:t>Telefonica</a:t>
            </a:r>
            <a:r>
              <a:rPr lang="es-ES" sz="1000" b="0" dirty="0">
                <a:solidFill>
                  <a:prstClr val="black"/>
                </a:solidFill>
                <a:latin typeface="Calibri"/>
              </a:rPr>
              <a:t> (2010)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692277" y="1960572"/>
            <a:ext cx="751721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b="0" dirty="0" smtClean="0">
                <a:solidFill>
                  <a:prstClr val="white">
                    <a:lumMod val="65000"/>
                  </a:prstClr>
                </a:solidFill>
                <a:latin typeface="Trebuchet MS" pitchFamily="34" charset="0"/>
              </a:rPr>
              <a:t>¿Por qué?</a:t>
            </a:r>
          </a:p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b="0" dirty="0" smtClean="0">
                <a:solidFill>
                  <a:prstClr val="white">
                    <a:lumMod val="65000"/>
                  </a:prstClr>
                </a:solidFill>
                <a:latin typeface="Trebuchet MS" pitchFamily="34" charset="0"/>
              </a:rPr>
              <a:t>Las 5 grandes tendencias digitales</a:t>
            </a:r>
          </a:p>
          <a:p>
            <a:pPr marL="457200" indent="-457200" fontAlgn="auto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s-ES_tradnl" sz="3400" dirty="0" smtClean="0">
                <a:solidFill>
                  <a:srgbClr val="4F81BD">
                    <a:lumMod val="75000"/>
                  </a:srgbClr>
                </a:solidFill>
                <a:latin typeface="Trebuchet MS" pitchFamily="34" charset="0"/>
              </a:rPr>
              <a:t>La estrategia HSJD: Hospital Líquido</a:t>
            </a:r>
          </a:p>
        </p:txBody>
      </p:sp>
      <p:sp>
        <p:nvSpPr>
          <p:cNvPr id="32" name="31 Elipse"/>
          <p:cNvSpPr/>
          <p:nvPr/>
        </p:nvSpPr>
        <p:spPr>
          <a:xfrm>
            <a:off x="851297" y="2143125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33" name="32 Elipse"/>
          <p:cNvSpPr/>
          <p:nvPr/>
        </p:nvSpPr>
        <p:spPr>
          <a:xfrm>
            <a:off x="851297" y="3190875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34" name="33 Elipse"/>
          <p:cNvSpPr/>
          <p:nvPr/>
        </p:nvSpPr>
        <p:spPr>
          <a:xfrm>
            <a:off x="851297" y="4214813"/>
            <a:ext cx="619125" cy="5715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2800" b="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352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3" cstate="print"/>
          <a:srcRect l="586" t="8789" r="3320" b="7714"/>
          <a:stretch>
            <a:fillRect/>
          </a:stretch>
        </p:blipFill>
        <p:spPr bwMode="auto">
          <a:xfrm>
            <a:off x="0" y="142852"/>
            <a:ext cx="9906000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1357313"/>
            <a:ext cx="99060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marL="442913" indent="-182563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FontTx/>
              <a:buChar char="•"/>
              <a:defRPr/>
            </a:pPr>
            <a:endParaRPr lang="es-ES" sz="1600">
              <a:latin typeface="Trebuchet MS" pitchFamily="34" charset="0"/>
            </a:endParaRPr>
          </a:p>
        </p:txBody>
      </p:sp>
      <p:sp>
        <p:nvSpPr>
          <p:cNvPr id="171010" name="1 Título"/>
          <p:cNvSpPr>
            <a:spLocks noGrp="1"/>
          </p:cNvSpPr>
          <p:nvPr>
            <p:ph type="title"/>
          </p:nvPr>
        </p:nvSpPr>
        <p:spPr bwMode="auto">
          <a:xfrm>
            <a:off x="155575" y="42863"/>
            <a:ext cx="7042150" cy="571500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s-ES" sz="4000" b="1" smtClean="0">
                <a:solidFill>
                  <a:schemeClr val="accent1"/>
                </a:solidFill>
                <a:ea typeface="ＭＳ Ｐゴシック"/>
                <a:cs typeface="ＭＳ Ｐゴシック"/>
              </a:rPr>
              <a:t>Hospital Sant Joan de Déu</a:t>
            </a:r>
          </a:p>
        </p:txBody>
      </p:sp>
      <p:sp>
        <p:nvSpPr>
          <p:cNvPr id="171011" name="Rectangle 16"/>
          <p:cNvSpPr>
            <a:spLocks noChangeArrowheads="1"/>
          </p:cNvSpPr>
          <p:nvPr/>
        </p:nvSpPr>
        <p:spPr bwMode="auto">
          <a:xfrm>
            <a:off x="5803900" y="2143125"/>
            <a:ext cx="4102100" cy="820738"/>
          </a:xfrm>
          <a:prstGeom prst="wedgeRoundRectCallout">
            <a:avLst>
              <a:gd name="adj1" fmla="val 1903"/>
              <a:gd name="adj2" fmla="val -24139"/>
              <a:gd name="adj3" fmla="val 16667"/>
            </a:avLst>
          </a:prstGeom>
          <a:noFill/>
          <a:ln w="38100" algn="ctr">
            <a:noFill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marL="179388" indent="-179388">
              <a:buClr>
                <a:srgbClr val="A50021"/>
              </a:buClr>
              <a:tabLst>
                <a:tab pos="179388" algn="l"/>
              </a:tabLst>
            </a:pPr>
            <a:r>
              <a:rPr lang="es-ES" sz="2000">
                <a:solidFill>
                  <a:schemeClr val="accent1"/>
                </a:solidFill>
                <a:latin typeface="Trebuchet MS" pitchFamily="34" charset="0"/>
              </a:rPr>
              <a:t>» Hospital Materno-Infantil </a:t>
            </a: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5803900" y="2967038"/>
            <a:ext cx="4102100" cy="819150"/>
          </a:xfrm>
          <a:prstGeom prst="wedgeRoundRectCallout">
            <a:avLst>
              <a:gd name="adj1" fmla="val 1903"/>
              <a:gd name="adj2" fmla="val -24139"/>
              <a:gd name="adj3" fmla="val 16667"/>
            </a:avLst>
          </a:prstGeom>
          <a:noFill/>
          <a:ln w="38100" algn="ctr">
            <a:noFill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marL="179388" indent="-179388">
              <a:buClr>
                <a:schemeClr val="accent1"/>
              </a:buClr>
              <a:buFont typeface="Arial" pitchFamily="34" charset="0"/>
              <a:buChar char="•"/>
              <a:tabLst>
                <a:tab pos="179388" algn="l"/>
              </a:tabLst>
            </a:pPr>
            <a:endParaRPr lang="es-ES" sz="2000">
              <a:solidFill>
                <a:schemeClr val="accent1"/>
              </a:solidFill>
              <a:latin typeface="Trebuchet MS" pitchFamily="34" charset="0"/>
            </a:endParaRPr>
          </a:p>
          <a:p>
            <a:pPr marL="179388" indent="-179388">
              <a:buClr>
                <a:schemeClr val="accent1"/>
              </a:buClr>
              <a:buFont typeface="Trebuchet MS" pitchFamily="34" charset="0"/>
              <a:buChar char="»"/>
              <a:tabLst>
                <a:tab pos="179388" algn="l"/>
              </a:tabLst>
            </a:pPr>
            <a:r>
              <a:rPr lang="es-ES" sz="2000">
                <a:solidFill>
                  <a:schemeClr val="accent1"/>
                </a:solidFill>
                <a:latin typeface="Trebuchet MS" pitchFamily="34" charset="0"/>
              </a:rPr>
              <a:t>Centro Universitario de alta tecnología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5803900" y="4323091"/>
            <a:ext cx="4084638" cy="820737"/>
          </a:xfrm>
          <a:prstGeom prst="wedgeRoundRectCallout">
            <a:avLst>
              <a:gd name="adj1" fmla="val 1903"/>
              <a:gd name="adj2" fmla="val -24139"/>
              <a:gd name="adj3" fmla="val 16667"/>
            </a:avLst>
          </a:prstGeom>
          <a:noFill/>
          <a:ln w="38100" algn="ctr">
            <a:noFill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marL="179388" indent="-179388">
              <a:buClr>
                <a:schemeClr val="accent1"/>
              </a:buClr>
              <a:buFont typeface="Arial" pitchFamily="34" charset="0"/>
              <a:buChar char="•"/>
              <a:tabLst>
                <a:tab pos="179388" algn="l"/>
              </a:tabLst>
            </a:pPr>
            <a:endParaRPr lang="es-ES" sz="2000">
              <a:solidFill>
                <a:schemeClr val="accent1"/>
              </a:solidFill>
              <a:latin typeface="Trebuchet MS" pitchFamily="34" charset="0"/>
            </a:endParaRPr>
          </a:p>
          <a:p>
            <a:pPr marL="179388" indent="-179388">
              <a:buClr>
                <a:schemeClr val="accent1"/>
              </a:buClr>
              <a:buFont typeface="Trebuchet MS" pitchFamily="34" charset="0"/>
              <a:buChar char="»"/>
              <a:tabLst>
                <a:tab pos="179388" algn="l"/>
              </a:tabLst>
            </a:pPr>
            <a:r>
              <a:rPr lang="es-ES" sz="2000">
                <a:solidFill>
                  <a:schemeClr val="accent1"/>
                </a:solidFill>
                <a:latin typeface="Trebuchet MS" pitchFamily="34" charset="0"/>
              </a:rPr>
              <a:t>Grupo sanitario privado</a:t>
            </a:r>
          </a:p>
          <a:p>
            <a:pPr marL="179388" indent="-179388">
              <a:buClr>
                <a:schemeClr val="accent1"/>
              </a:buClr>
              <a:buFont typeface="Trebuchet MS" pitchFamily="34" charset="0"/>
              <a:buChar char="»"/>
              <a:tabLst>
                <a:tab pos="179388" algn="l"/>
              </a:tabLst>
            </a:pPr>
            <a:endParaRPr lang="es-ES" sz="2000">
              <a:solidFill>
                <a:schemeClr val="accent1"/>
              </a:solidFill>
              <a:latin typeface="Trebuchet MS" pitchFamily="34" charset="0"/>
            </a:endParaRPr>
          </a:p>
          <a:p>
            <a:pPr marL="179388" indent="-179388">
              <a:buClr>
                <a:schemeClr val="accent1"/>
              </a:buClr>
              <a:buFont typeface="Trebuchet MS" pitchFamily="34" charset="0"/>
              <a:buChar char="»"/>
              <a:tabLst>
                <a:tab pos="179388" algn="l"/>
              </a:tabLst>
            </a:pPr>
            <a:r>
              <a:rPr lang="es-ES" sz="2000">
                <a:solidFill>
                  <a:schemeClr val="accent1"/>
                </a:solidFill>
                <a:latin typeface="Trebuchet MS" pitchFamily="34" charset="0"/>
              </a:rPr>
              <a:t>Concertado con el Sistema Público de Salud</a:t>
            </a:r>
          </a:p>
          <a:p>
            <a:pPr marL="179388" indent="-179388">
              <a:buClr>
                <a:schemeClr val="accent1"/>
              </a:buClr>
              <a:buFont typeface="Trebuchet MS" pitchFamily="34" charset="0"/>
              <a:buChar char="»"/>
              <a:tabLst>
                <a:tab pos="179388" algn="l"/>
              </a:tabLst>
            </a:pPr>
            <a:endParaRPr lang="es-ES" sz="2000">
              <a:solidFill>
                <a:schemeClr val="accent1"/>
              </a:solidFill>
              <a:latin typeface="Trebuchet MS" pitchFamily="34" charset="0"/>
            </a:endParaRPr>
          </a:p>
        </p:txBody>
      </p:sp>
      <p:pic>
        <p:nvPicPr>
          <p:cNvPr id="8" name="Picture 4" descr="C:\Documents and Settings\mjplanas\Escritorio\fotografia 4.PN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09536" y="1714488"/>
            <a:ext cx="5396576" cy="3786214"/>
          </a:xfrm>
          <a:prstGeom prst="rect">
            <a:avLst/>
          </a:prstGeom>
          <a:noFill/>
        </p:spPr>
      </p:pic>
      <p:sp>
        <p:nvSpPr>
          <p:cNvPr id="13" name="12 Rectángulo"/>
          <p:cNvSpPr/>
          <p:nvPr/>
        </p:nvSpPr>
        <p:spPr>
          <a:xfrm>
            <a:off x="0" y="6358266"/>
            <a:ext cx="9906000" cy="223837"/>
          </a:xfrm>
          <a:prstGeom prst="rect">
            <a:avLst/>
          </a:prstGeom>
          <a:solidFill>
            <a:schemeClr val="accent1"/>
          </a:solidFill>
          <a:ln w="38100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defRPr/>
            </a:pPr>
            <a:r>
              <a:rPr lang="es-ES" sz="1600" kern="0">
                <a:solidFill>
                  <a:schemeClr val="bg1"/>
                </a:solidFill>
                <a:latin typeface="Trebuchet MS" pitchFamily="34" charset="0"/>
              </a:rPr>
              <a:t>HSJD</a:t>
            </a:r>
          </a:p>
        </p:txBody>
      </p:sp>
      <p:sp>
        <p:nvSpPr>
          <p:cNvPr id="171016" name="Line 23"/>
          <p:cNvSpPr>
            <a:spLocks noChangeShapeType="1"/>
          </p:cNvSpPr>
          <p:nvPr/>
        </p:nvSpPr>
        <p:spPr bwMode="auto">
          <a:xfrm>
            <a:off x="8212315" y="3336925"/>
            <a:ext cx="3175" cy="1588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710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7451" y="71438"/>
            <a:ext cx="2225675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8" name="Picture 1" descr="\\hsjdbcn.es\dfsroot\DATOS\dpla\dpla\Carmen\Mis Documentos\Logotipos\Logos\Logo SJD colorins.jpg"/>
          <p:cNvPicPr>
            <a:picLocks noChangeAspect="1" noChangeArrowheads="1"/>
          </p:cNvPicPr>
          <p:nvPr/>
        </p:nvPicPr>
        <p:blipFill>
          <a:blip r:embed="rId5"/>
          <a:srcRect r="10081"/>
          <a:stretch>
            <a:fillRect/>
          </a:stretch>
        </p:blipFill>
        <p:spPr bwMode="auto">
          <a:xfrm>
            <a:off x="6475412" y="6201103"/>
            <a:ext cx="31988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rapecio"/>
          <p:cNvSpPr/>
          <p:nvPr/>
        </p:nvSpPr>
        <p:spPr bwMode="auto">
          <a:xfrm rot="5400000" flipV="1">
            <a:off x="5565158" y="2277275"/>
            <a:ext cx="4143375" cy="3205162"/>
          </a:xfrm>
          <a:prstGeom prst="trapezoid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bg1"/>
              </a:gs>
            </a:gsLst>
            <a:lin ang="5400000" scaled="0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6 Trapecio"/>
          <p:cNvSpPr/>
          <p:nvPr/>
        </p:nvSpPr>
        <p:spPr bwMode="auto">
          <a:xfrm rot="5400000">
            <a:off x="325567" y="2149475"/>
            <a:ext cx="4143375" cy="3317875"/>
          </a:xfrm>
          <a:prstGeom prst="trapezoid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bg1"/>
              </a:gs>
            </a:gsLst>
            <a:lin ang="5400000" scaled="0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94564" name="Picture 34" descr="http://t1.gstatic.com/images?q=tbn:ANd9GcSo_iB1_dZGMAenUL27wKXgD3yjbBz2NXFVqge_5aF0Ak3zd8g&amp;t=1&amp;usg=__oTCRtIoQ8bCzyT2nJ0BTta-Z2_0=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667" y="2246641"/>
            <a:ext cx="1266825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dondear rectángulo de esquina diagonal"/>
          <p:cNvSpPr/>
          <p:nvPr/>
        </p:nvSpPr>
        <p:spPr bwMode="auto">
          <a:xfrm>
            <a:off x="717667" y="1901952"/>
            <a:ext cx="1266825" cy="409575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1300">
                <a:solidFill>
                  <a:schemeClr val="tx2"/>
                </a:solidFill>
                <a:latin typeface="Trebuchet MS" pitchFamily="34" charset="0"/>
              </a:rPr>
              <a:t>Web</a:t>
            </a:r>
          </a:p>
        </p:txBody>
      </p:sp>
      <p:sp>
        <p:nvSpPr>
          <p:cNvPr id="194566" name="29 Rectángulo redondeado"/>
          <p:cNvSpPr>
            <a:spLocks noChangeArrowheads="1"/>
          </p:cNvSpPr>
          <p:nvPr/>
        </p:nvSpPr>
        <p:spPr bwMode="auto">
          <a:xfrm>
            <a:off x="3738563" y="2290771"/>
            <a:ext cx="2590800" cy="289083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33669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endParaRPr lang="es-ES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94567" name="Picture 28" descr="http://t0.gstatic.com/images?q=tbn:ANd9GcT4AorPs_eSrwTPmr0hrV_Z0ublYjchqZSCTKq5DjH3ra_vsCI&amp;t=1&amp;usg=__ZyWKoxuzFok9aOLWEbP5IRAS6uA="/>
          <p:cNvPicPr>
            <a:picLocks noChangeAspect="1" noChangeArrowheads="1"/>
          </p:cNvPicPr>
          <p:nvPr/>
        </p:nvPicPr>
        <p:blipFill>
          <a:blip r:embed="rId4"/>
          <a:srcRect b="29294"/>
          <a:stretch>
            <a:fillRect/>
          </a:stretch>
        </p:blipFill>
        <p:spPr bwMode="auto">
          <a:xfrm>
            <a:off x="2219325" y="5218441"/>
            <a:ext cx="1357313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68" name="7 Imagen" descr="iPad for Health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51789" y="4016521"/>
            <a:ext cx="1525587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dondear rectángulo de esquina diagonal"/>
          <p:cNvSpPr/>
          <p:nvPr/>
        </p:nvSpPr>
        <p:spPr bwMode="auto">
          <a:xfrm>
            <a:off x="2263953" y="4827916"/>
            <a:ext cx="1266825" cy="409575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1300">
                <a:solidFill>
                  <a:schemeClr val="tx2"/>
                </a:solidFill>
                <a:latin typeface="Trebuchet MS" pitchFamily="34" charset="0"/>
              </a:rPr>
              <a:t>Salud 2.0</a:t>
            </a:r>
          </a:p>
        </p:txBody>
      </p:sp>
      <p:sp>
        <p:nvSpPr>
          <p:cNvPr id="15" name="14 Redondear rectángulo de esquina diagonal"/>
          <p:cNvSpPr/>
          <p:nvPr/>
        </p:nvSpPr>
        <p:spPr bwMode="auto">
          <a:xfrm>
            <a:off x="8082114" y="3522665"/>
            <a:ext cx="1266825" cy="409575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1300" i="1">
                <a:solidFill>
                  <a:schemeClr val="tx2"/>
                </a:solidFill>
                <a:latin typeface="Trebuchet MS" pitchFamily="34" charset="0"/>
              </a:rPr>
              <a:t>Mobile  devices</a:t>
            </a:r>
          </a:p>
        </p:txBody>
      </p:sp>
      <p:sp>
        <p:nvSpPr>
          <p:cNvPr id="16" name="15 Redondear rectángulo de esquina diagonal"/>
          <p:cNvSpPr/>
          <p:nvPr/>
        </p:nvSpPr>
        <p:spPr bwMode="auto">
          <a:xfrm>
            <a:off x="8082114" y="2022603"/>
            <a:ext cx="1266825" cy="409575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1300">
                <a:solidFill>
                  <a:schemeClr val="tx2"/>
                </a:solidFill>
                <a:latin typeface="Trebuchet MS" pitchFamily="34" charset="0"/>
              </a:rPr>
              <a:t>Email</a:t>
            </a:r>
          </a:p>
        </p:txBody>
      </p:sp>
      <p:pic>
        <p:nvPicPr>
          <p:cNvPr id="194572" name="16 Imagen" descr="iPhone 2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0938" y="1879600"/>
            <a:ext cx="9540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Redondear rectángulo de esquina diagonal"/>
          <p:cNvSpPr/>
          <p:nvPr/>
        </p:nvSpPr>
        <p:spPr bwMode="auto">
          <a:xfrm>
            <a:off x="6391453" y="4902528"/>
            <a:ext cx="1266825" cy="409575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1300">
                <a:solidFill>
                  <a:schemeClr val="tx2"/>
                </a:solidFill>
                <a:latin typeface="Trebuchet MS" pitchFamily="34" charset="0"/>
              </a:rPr>
              <a:t>Teléfono</a:t>
            </a:r>
          </a:p>
        </p:txBody>
      </p:sp>
      <p:sp>
        <p:nvSpPr>
          <p:cNvPr id="19" name="18 Redondear rectángulo de esquina diagonal"/>
          <p:cNvSpPr/>
          <p:nvPr/>
        </p:nvSpPr>
        <p:spPr bwMode="auto">
          <a:xfrm>
            <a:off x="2263953" y="1506866"/>
            <a:ext cx="1266825" cy="409575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1300" i="1">
                <a:solidFill>
                  <a:schemeClr val="tx2"/>
                </a:solidFill>
                <a:latin typeface="Trebuchet MS" pitchFamily="34" charset="0"/>
              </a:rPr>
              <a:t>Smartphone</a:t>
            </a:r>
          </a:p>
        </p:txBody>
      </p:sp>
      <p:sp>
        <p:nvSpPr>
          <p:cNvPr id="20" name="19 Redondear rectángulo de esquina diagonal"/>
          <p:cNvSpPr/>
          <p:nvPr/>
        </p:nvSpPr>
        <p:spPr bwMode="auto">
          <a:xfrm>
            <a:off x="6391453" y="1487816"/>
            <a:ext cx="1266825" cy="409575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1300" i="1">
                <a:solidFill>
                  <a:schemeClr val="tx2"/>
                </a:solidFill>
                <a:latin typeface="Trebuchet MS" pitchFamily="34" charset="0"/>
              </a:rPr>
              <a:t>Medical devices</a:t>
            </a:r>
          </a:p>
        </p:txBody>
      </p:sp>
      <p:grpSp>
        <p:nvGrpSpPr>
          <p:cNvPr id="194576" name="Group 5"/>
          <p:cNvGrpSpPr>
            <a:grpSpLocks/>
          </p:cNvGrpSpPr>
          <p:nvPr/>
        </p:nvGrpSpPr>
        <p:grpSpPr bwMode="auto">
          <a:xfrm>
            <a:off x="4079875" y="4053029"/>
            <a:ext cx="1909763" cy="898525"/>
            <a:chOff x="1646" y="1336"/>
            <a:chExt cx="2447" cy="1240"/>
          </a:xfrm>
        </p:grpSpPr>
        <p:pic>
          <p:nvPicPr>
            <p:cNvPr id="194586" name="Picture 3" descr="H20+_liquid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646" y="1336"/>
              <a:ext cx="2447" cy="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587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652" y="2312"/>
              <a:ext cx="2441" cy="2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2800" kern="10">
                  <a:ln w="9525">
                    <a:noFill/>
                    <a:round/>
                    <a:headEnd/>
                    <a:tailEnd/>
                  </a:ln>
                  <a:solidFill>
                    <a:srgbClr val="336699"/>
                  </a:solidFill>
                  <a:latin typeface="Mistral"/>
                </a:rPr>
                <a:t>Para llegar más lejos y mejor</a:t>
              </a:r>
            </a:p>
          </p:txBody>
        </p:sp>
      </p:grpSp>
      <p:pic>
        <p:nvPicPr>
          <p:cNvPr id="194577" name="Picture 27" descr="http://t0.gstatic.com/images?q=tbn:ANd9GcTkX6-8Q_dQQjwsFJSt3H7kAhE0Qfl_MxEaK0l3lc8-yhrgMdU&amp;t=1&amp;usg=__8-W-05E8I4f81lljB52dp2RInyg=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18397" y="1916241"/>
            <a:ext cx="12144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78" name="Picture 27" descr="http://t0.gstatic.com/images?q=tbn:ANd9GcS-oFQneLzKc3sbHvpKcaDE3c7n1EMYvwZAKFx1ps8J4Lzi3mpP5zo1f-oBpA"/>
          <p:cNvPicPr>
            <a:picLocks noChangeAspect="1" noChangeArrowheads="1"/>
          </p:cNvPicPr>
          <p:nvPr/>
        </p:nvPicPr>
        <p:blipFill>
          <a:blip r:embed="rId9"/>
          <a:srcRect r="6311"/>
          <a:stretch>
            <a:fillRect/>
          </a:stretch>
        </p:blipFill>
        <p:spPr bwMode="auto">
          <a:xfrm>
            <a:off x="4044950" y="2687638"/>
            <a:ext cx="1979613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5 Redondear rectángulo de esquina diagonal"/>
          <p:cNvSpPr/>
          <p:nvPr/>
        </p:nvSpPr>
        <p:spPr bwMode="auto">
          <a:xfrm>
            <a:off x="661988" y="3522665"/>
            <a:ext cx="1377950" cy="409575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6464300" algn="r"/>
              </a:tabLst>
              <a:defRPr/>
            </a:pPr>
            <a:r>
              <a:rPr lang="es-ES" sz="1300">
                <a:solidFill>
                  <a:schemeClr val="tx2"/>
                </a:solidFill>
                <a:latin typeface="Trebuchet MS" pitchFamily="34" charset="0"/>
              </a:rPr>
              <a:t>Telemedicina</a:t>
            </a:r>
          </a:p>
        </p:txBody>
      </p:sp>
      <p:pic>
        <p:nvPicPr>
          <p:cNvPr id="194580" name="Picture 39" descr="http://t1.gstatic.com/images?q=tbn:ANd9GcT5YBki-EQIoNiEEt-4IqDVOXc-5T4Rhw5tp2FdjnMnanw2ZfHT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50904" y="3932238"/>
            <a:ext cx="1000125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1" name="Picture 41" descr="http://t1.gstatic.com/images?q=tbn:ANd9GcTLFqTcEY0lscI6DP94csLYIVmq6_Vzbow5dEK5ZqRWlnjW2-kix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411913" y="5383213"/>
            <a:ext cx="1227137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2" name="20 Imagen" descr="email.PNG"/>
          <p:cNvPicPr>
            <a:picLocks noChangeAspect="1"/>
          </p:cNvPicPr>
          <p:nvPr/>
        </p:nvPicPr>
        <p:blipFill>
          <a:blip r:embed="rId12"/>
          <a:srcRect t="23186"/>
          <a:stretch>
            <a:fillRect/>
          </a:stretch>
        </p:blipFill>
        <p:spPr bwMode="auto">
          <a:xfrm>
            <a:off x="8402639" y="2432050"/>
            <a:ext cx="623887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3" name="Rectangle 22"/>
          <p:cNvSpPr>
            <a:spLocks noChangeArrowheads="1"/>
          </p:cNvSpPr>
          <p:nvPr/>
        </p:nvSpPr>
        <p:spPr bwMode="auto">
          <a:xfrm>
            <a:off x="3819525" y="2290763"/>
            <a:ext cx="2428875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/>
            <a:r>
              <a:rPr lang="es-ES">
                <a:solidFill>
                  <a:srgbClr val="336699"/>
                </a:solidFill>
                <a:latin typeface="Trebuchet MS" pitchFamily="34" charset="0"/>
              </a:rPr>
              <a:t>El Hospital Líquido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563">
              <a:defRPr/>
            </a:pPr>
            <a:r>
              <a:rPr lang="es-ES" dirty="0" smtClean="0"/>
              <a:t>El Hospital Líquido:</a:t>
            </a:r>
            <a:br>
              <a:rPr lang="es-ES" dirty="0" smtClean="0"/>
            </a:br>
            <a:r>
              <a:rPr lang="es-ES" dirty="0" smtClean="0"/>
              <a:t>ir más allá del edificio hospitalario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60438" y="1476213"/>
            <a:ext cx="8945562" cy="9525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4625" indent="-174625">
              <a:defRPr/>
            </a:pPr>
            <a:r>
              <a:rPr lang="es-ES" sz="2400" dirty="0" smtClean="0">
                <a:latin typeface="+mj-lt"/>
                <a:ea typeface="ＭＳ Ｐゴシック"/>
                <a:cs typeface="ＭＳ Ｐゴシック"/>
              </a:rPr>
              <a:t>Un Hospital Líquido es un tipo de hospital cuyas actividades se circunscriben más allá de las paredes del edificio hospitalario.</a:t>
            </a:r>
          </a:p>
        </p:txBody>
      </p:sp>
      <p:grpSp>
        <p:nvGrpSpPr>
          <p:cNvPr id="18" name="17 Grupo"/>
          <p:cNvGrpSpPr/>
          <p:nvPr/>
        </p:nvGrpSpPr>
        <p:grpSpPr>
          <a:xfrm>
            <a:off x="816003" y="2563833"/>
            <a:ext cx="8137526" cy="1025525"/>
            <a:chOff x="499454" y="2214554"/>
            <a:chExt cx="8137525" cy="1025525"/>
          </a:xfrm>
        </p:grpSpPr>
        <p:sp>
          <p:nvSpPr>
            <p:cNvPr id="19" name="Rectangle 4"/>
            <p:cNvSpPr>
              <a:spLocks noChangeArrowheads="1"/>
            </p:cNvSpPr>
            <p:nvPr/>
          </p:nvSpPr>
          <p:spPr bwMode="auto">
            <a:xfrm>
              <a:off x="499454" y="2421723"/>
              <a:ext cx="492125" cy="61118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s-ES" sz="2400" b="1">
                  <a:solidFill>
                    <a:srgbClr val="CC3300"/>
                  </a:solidFill>
                  <a:latin typeface="+mj-lt"/>
                </a:rPr>
                <a:t>1</a:t>
              </a: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1180491" y="2421723"/>
              <a:ext cx="2298700" cy="611187"/>
            </a:xfrm>
            <a:prstGeom prst="rect">
              <a:avLst/>
            </a:prstGeom>
            <a:solidFill>
              <a:schemeClr val="accent1"/>
            </a:solidFill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sz="2400" b="1" dirty="0" smtClean="0">
                  <a:solidFill>
                    <a:schemeClr val="bg1"/>
                  </a:solidFill>
                  <a:latin typeface="+mj-lt"/>
                </a:rPr>
                <a:t>Flexible</a:t>
              </a:r>
              <a:endParaRPr lang="es-E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3857620" y="2214554"/>
              <a:ext cx="4779359" cy="1025525"/>
            </a:xfrm>
            <a:prstGeom prst="rect">
              <a:avLst/>
            </a:prstGeom>
            <a:solidFill>
              <a:srgbClr val="FFFFCC"/>
            </a:solidFill>
            <a:ln w="381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r>
                <a:rPr lang="es-ES" sz="2000" dirty="0">
                  <a:latin typeface="+mj-lt"/>
                </a:rPr>
                <a:t>Q</a:t>
              </a:r>
              <a:r>
                <a:rPr lang="es-ES" sz="2000" dirty="0" smtClean="0">
                  <a:latin typeface="+mj-lt"/>
                </a:rPr>
                <a:t>ue fluye mas allá de las paredes. Que se adapta al entorno</a:t>
              </a:r>
              <a:endParaRPr lang="es-ES" sz="2000" dirty="0">
                <a:latin typeface="+mj-lt"/>
              </a:endParaRPr>
            </a:p>
          </p:txBody>
        </p:sp>
      </p:grpSp>
      <p:grpSp>
        <p:nvGrpSpPr>
          <p:cNvPr id="22" name="21 Grupo"/>
          <p:cNvGrpSpPr/>
          <p:nvPr/>
        </p:nvGrpSpPr>
        <p:grpSpPr>
          <a:xfrm>
            <a:off x="816003" y="3822557"/>
            <a:ext cx="8137526" cy="1025525"/>
            <a:chOff x="499454" y="3473442"/>
            <a:chExt cx="8137525" cy="1025525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499454" y="3679817"/>
              <a:ext cx="492125" cy="61118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s-ES" sz="2400" b="1">
                  <a:solidFill>
                    <a:srgbClr val="CC3300"/>
                  </a:solidFill>
                  <a:latin typeface="+mj-lt"/>
                </a:rPr>
                <a:t>2</a:t>
              </a:r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auto">
            <a:xfrm>
              <a:off x="1180491" y="3679817"/>
              <a:ext cx="2298700" cy="611187"/>
            </a:xfrm>
            <a:prstGeom prst="rect">
              <a:avLst/>
            </a:prstGeom>
            <a:solidFill>
              <a:schemeClr val="accent1"/>
            </a:solidFill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sz="2400" b="1" dirty="0" smtClean="0">
                  <a:solidFill>
                    <a:schemeClr val="bg1"/>
                  </a:solidFill>
                  <a:latin typeface="+mj-lt"/>
                </a:rPr>
                <a:t>Accesible</a:t>
              </a:r>
              <a:endParaRPr lang="es-E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3857620" y="3473442"/>
              <a:ext cx="4779359" cy="1025525"/>
            </a:xfrm>
            <a:prstGeom prst="rect">
              <a:avLst/>
            </a:prstGeom>
            <a:solidFill>
              <a:srgbClr val="FFFFCC"/>
            </a:solidFill>
            <a:ln w="381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r>
                <a:rPr lang="es-ES" sz="2000" dirty="0" smtClean="0">
                  <a:latin typeface="+mj-lt"/>
                </a:rPr>
                <a:t>Abierto y atento a lo que dicen los pacientes, otros centros y la sociedad</a:t>
              </a:r>
              <a:endParaRPr lang="es-ES" sz="2000" dirty="0">
                <a:latin typeface="+mj-lt"/>
              </a:endParaRPr>
            </a:p>
          </p:txBody>
        </p:sp>
      </p:grpSp>
      <p:grpSp>
        <p:nvGrpSpPr>
          <p:cNvPr id="26" name="25 Grupo"/>
          <p:cNvGrpSpPr/>
          <p:nvPr/>
        </p:nvGrpSpPr>
        <p:grpSpPr>
          <a:xfrm>
            <a:off x="816003" y="5118121"/>
            <a:ext cx="8137526" cy="1025525"/>
            <a:chOff x="499454" y="4768842"/>
            <a:chExt cx="8137525" cy="1025525"/>
          </a:xfrm>
        </p:grpSpPr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499454" y="4975217"/>
              <a:ext cx="492125" cy="61118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s-ES" sz="2400" b="1">
                  <a:solidFill>
                    <a:srgbClr val="CC3300"/>
                  </a:solidFill>
                  <a:latin typeface="+mj-lt"/>
                </a:rPr>
                <a:t>3</a:t>
              </a: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1180491" y="4975217"/>
              <a:ext cx="2298700" cy="611187"/>
            </a:xfrm>
            <a:prstGeom prst="rect">
              <a:avLst/>
            </a:prstGeom>
            <a:solidFill>
              <a:schemeClr val="accent1"/>
            </a:solidFill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sz="2400" b="1" dirty="0" smtClean="0">
                  <a:solidFill>
                    <a:schemeClr val="bg1"/>
                  </a:solidFill>
                  <a:latin typeface="+mj-lt"/>
                </a:rPr>
                <a:t>Colaborativo</a:t>
              </a:r>
              <a:endParaRPr lang="es-E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Rectangle 15"/>
            <p:cNvSpPr>
              <a:spLocks noChangeArrowheads="1"/>
            </p:cNvSpPr>
            <p:nvPr/>
          </p:nvSpPr>
          <p:spPr bwMode="auto">
            <a:xfrm>
              <a:off x="3857620" y="4768842"/>
              <a:ext cx="4779359" cy="1025525"/>
            </a:xfrm>
            <a:prstGeom prst="rect">
              <a:avLst/>
            </a:prstGeom>
            <a:solidFill>
              <a:srgbClr val="FFFFCC"/>
            </a:solidFill>
            <a:ln w="381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r>
                <a:rPr lang="es-ES" sz="2000" dirty="0" smtClean="0">
                  <a:latin typeface="+mj-lt"/>
                </a:rPr>
                <a:t>Un hospital que trabaja conjuntamente con los pacientes y con otras instituciones</a:t>
              </a:r>
              <a:endParaRPr lang="es-ES" sz="2000" dirty="0">
                <a:latin typeface="+mj-lt"/>
              </a:endParaRPr>
            </a:p>
          </p:txBody>
        </p:sp>
      </p:grpSp>
      <p:sp>
        <p:nvSpPr>
          <p:cNvPr id="30" name="29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563">
              <a:defRPr/>
            </a:pPr>
            <a:r>
              <a:rPr lang="es-ES" dirty="0" smtClean="0"/>
              <a:t>Hacia el Hospital Líquido:</a:t>
            </a:r>
            <a:br>
              <a:rPr lang="es-ES" dirty="0" smtClean="0"/>
            </a:br>
            <a:r>
              <a:rPr lang="es-ES" dirty="0" smtClean="0"/>
              <a:t>Filosofía y conceptos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7 Grupo"/>
          <p:cNvGrpSpPr>
            <a:grpSpLocks/>
          </p:cNvGrpSpPr>
          <p:nvPr/>
        </p:nvGrpSpPr>
        <p:grpSpPr bwMode="auto">
          <a:xfrm>
            <a:off x="3514570" y="2643191"/>
            <a:ext cx="2940050" cy="2428875"/>
            <a:chOff x="2928926" y="2428868"/>
            <a:chExt cx="3000396" cy="2857520"/>
          </a:xfrm>
        </p:grpSpPr>
        <p:sp>
          <p:nvSpPr>
            <p:cNvPr id="20" name="19 Elipse"/>
            <p:cNvSpPr/>
            <p:nvPr/>
          </p:nvSpPr>
          <p:spPr bwMode="auto">
            <a:xfrm>
              <a:off x="2928926" y="2428868"/>
              <a:ext cx="3000396" cy="285752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1200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21" name="20 Elipse"/>
            <p:cNvSpPr/>
            <p:nvPr/>
          </p:nvSpPr>
          <p:spPr bwMode="auto">
            <a:xfrm>
              <a:off x="3356628" y="2858430"/>
              <a:ext cx="2072087" cy="200026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120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00722" name="54 Elipse"/>
            <p:cNvSpPr>
              <a:spLocks noChangeArrowheads="1"/>
            </p:cNvSpPr>
            <p:nvPr/>
          </p:nvSpPr>
          <p:spPr bwMode="auto">
            <a:xfrm>
              <a:off x="3857620" y="3357562"/>
              <a:ext cx="1071571" cy="1000133"/>
            </a:xfrm>
            <a:prstGeom prst="ellipse">
              <a:avLst/>
            </a:prstGeom>
            <a:solidFill>
              <a:srgbClr val="FFFF00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/>
              <a:endParaRPr lang="es-ES" sz="12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00723" name="65 Elipse"/>
            <p:cNvSpPr>
              <a:spLocks noChangeArrowheads="1"/>
            </p:cNvSpPr>
            <p:nvPr/>
          </p:nvSpPr>
          <p:spPr bwMode="auto">
            <a:xfrm rot="-2887064">
              <a:off x="4199808" y="3563023"/>
              <a:ext cx="294512" cy="283093"/>
            </a:xfrm>
            <a:prstGeom prst="ellipse">
              <a:avLst/>
            </a:prstGeom>
            <a:solidFill>
              <a:srgbClr val="FF0000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vert="eaVert" wrap="none" lIns="90000" tIns="46800" rIns="90000" bIns="46800" anchor="ctr"/>
            <a:lstStyle/>
            <a:p>
              <a:pPr algn="ctr"/>
              <a:endParaRPr lang="es-ES" sz="12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00724" name="62 Elipse"/>
            <p:cNvSpPr>
              <a:spLocks noChangeArrowheads="1"/>
            </p:cNvSpPr>
            <p:nvPr/>
          </p:nvSpPr>
          <p:spPr bwMode="auto">
            <a:xfrm rot="3619599">
              <a:off x="4871801" y="3303749"/>
              <a:ext cx="294512" cy="283093"/>
            </a:xfrm>
            <a:prstGeom prst="ellipse">
              <a:avLst/>
            </a:prstGeom>
            <a:solidFill>
              <a:srgbClr val="FF0000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rot="10800000" vert="eaVert" wrap="none" lIns="90000" tIns="46800" rIns="90000" bIns="46800" anchor="ctr"/>
            <a:lstStyle/>
            <a:p>
              <a:pPr algn="ctr"/>
              <a:endParaRPr lang="es-ES" sz="120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00725" name="58 Elipse"/>
            <p:cNvSpPr>
              <a:spLocks noChangeArrowheads="1"/>
            </p:cNvSpPr>
            <p:nvPr/>
          </p:nvSpPr>
          <p:spPr bwMode="auto">
            <a:xfrm rot="10800000">
              <a:off x="4276600" y="4927839"/>
              <a:ext cx="251399" cy="267024"/>
            </a:xfrm>
            <a:prstGeom prst="ellipse">
              <a:avLst/>
            </a:prstGeom>
            <a:solidFill>
              <a:srgbClr val="FF0000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rot="10800000" wrap="none" lIns="90000" tIns="46800" rIns="90000" bIns="46800" anchor="ctr"/>
            <a:lstStyle/>
            <a:p>
              <a:pPr algn="ctr"/>
              <a:endParaRPr lang="es-ES" sz="12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cxnSp>
        <p:nvCxnSpPr>
          <p:cNvPr id="23" name="22 Conector recto"/>
          <p:cNvCxnSpPr/>
          <p:nvPr/>
        </p:nvCxnSpPr>
        <p:spPr bwMode="auto">
          <a:xfrm rot="10800000">
            <a:off x="3786071" y="2637166"/>
            <a:ext cx="1014413" cy="9985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66 Rectángulo"/>
          <p:cNvSpPr>
            <a:spLocks noChangeArrowheads="1"/>
          </p:cNvSpPr>
          <p:nvPr/>
        </p:nvSpPr>
        <p:spPr bwMode="auto">
          <a:xfrm>
            <a:off x="1928657" y="2274888"/>
            <a:ext cx="2751138" cy="2968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>
                <a:latin typeface="Trebuchet MS" pitchFamily="34" charset="0"/>
              </a:rPr>
              <a:t>Servicios/Recursos</a:t>
            </a:r>
          </a:p>
        </p:txBody>
      </p:sp>
      <p:cxnSp>
        <p:nvCxnSpPr>
          <p:cNvPr id="33" name="32 Conector recto"/>
          <p:cNvCxnSpPr/>
          <p:nvPr/>
        </p:nvCxnSpPr>
        <p:spPr bwMode="auto">
          <a:xfrm flipV="1">
            <a:off x="5684682" y="2638425"/>
            <a:ext cx="809625" cy="8001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67 Rectángulo"/>
          <p:cNvSpPr>
            <a:spLocks noChangeArrowheads="1"/>
          </p:cNvSpPr>
          <p:nvPr/>
        </p:nvSpPr>
        <p:spPr bwMode="auto">
          <a:xfrm>
            <a:off x="5565798" y="2274888"/>
            <a:ext cx="2505075" cy="2968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>
                <a:latin typeface="Trebuchet MS" pitchFamily="34" charset="0"/>
              </a:rPr>
              <a:t>Conocimiento</a:t>
            </a:r>
          </a:p>
        </p:txBody>
      </p:sp>
      <p:cxnSp>
        <p:nvCxnSpPr>
          <p:cNvPr id="40" name="39 Conector recto"/>
          <p:cNvCxnSpPr/>
          <p:nvPr/>
        </p:nvCxnSpPr>
        <p:spPr>
          <a:xfrm rot="5400000">
            <a:off x="4663920" y="5278602"/>
            <a:ext cx="577850" cy="127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68 Rectángulo"/>
          <p:cNvSpPr>
            <a:spLocks noChangeArrowheads="1"/>
          </p:cNvSpPr>
          <p:nvPr/>
        </p:nvSpPr>
        <p:spPr bwMode="auto">
          <a:xfrm>
            <a:off x="3708423" y="5715000"/>
            <a:ext cx="2505075" cy="298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>
                <a:latin typeface="Trebuchet MS" pitchFamily="34" charset="0"/>
              </a:rPr>
              <a:t>Redes</a:t>
            </a:r>
          </a:p>
        </p:txBody>
      </p:sp>
      <p:sp>
        <p:nvSpPr>
          <p:cNvPr id="18" name="55 Elipse"/>
          <p:cNvSpPr>
            <a:spLocks noChangeArrowheads="1"/>
          </p:cNvSpPr>
          <p:nvPr/>
        </p:nvSpPr>
        <p:spPr bwMode="auto">
          <a:xfrm rot="16200000">
            <a:off x="3954424" y="2243302"/>
            <a:ext cx="2003425" cy="946150"/>
          </a:xfrm>
          <a:prstGeom prst="ellipse">
            <a:avLst/>
          </a:prstGeom>
          <a:solidFill>
            <a:srgbClr val="FF0000">
              <a:alpha val="43921"/>
            </a:srgb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>
                <a:latin typeface="Trebuchet MS" pitchFamily="34" charset="0"/>
              </a:rPr>
              <a:t>Hospitales</a:t>
            </a:r>
          </a:p>
        </p:txBody>
      </p:sp>
      <p:sp>
        <p:nvSpPr>
          <p:cNvPr id="19" name="56 Elipse"/>
          <p:cNvSpPr>
            <a:spLocks noChangeArrowheads="1"/>
          </p:cNvSpPr>
          <p:nvPr/>
        </p:nvSpPr>
        <p:spPr bwMode="auto">
          <a:xfrm rot="20284940">
            <a:off x="5186207" y="2867025"/>
            <a:ext cx="2301875" cy="825500"/>
          </a:xfrm>
          <a:prstGeom prst="ellipse">
            <a:avLst/>
          </a:prstGeom>
          <a:solidFill>
            <a:schemeClr val="accent4">
              <a:lumMod val="60000"/>
              <a:lumOff val="40000"/>
              <a:alpha val="44000"/>
            </a:scheme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latin typeface="Trebuchet MS" pitchFamily="34" charset="0"/>
              </a:rPr>
              <a:t>Atención Primaria</a:t>
            </a:r>
          </a:p>
        </p:txBody>
      </p:sp>
      <p:sp>
        <p:nvSpPr>
          <p:cNvPr id="24" name="56 Elipse"/>
          <p:cNvSpPr>
            <a:spLocks noChangeArrowheads="1"/>
          </p:cNvSpPr>
          <p:nvPr/>
        </p:nvSpPr>
        <p:spPr bwMode="auto">
          <a:xfrm rot="1938461">
            <a:off x="4598832" y="3943350"/>
            <a:ext cx="2305050" cy="825500"/>
          </a:xfrm>
          <a:prstGeom prst="ellipse">
            <a:avLst/>
          </a:prstGeom>
          <a:solidFill>
            <a:srgbClr val="00B050">
              <a:alpha val="43921"/>
            </a:srgb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>
                <a:latin typeface="Trebuchet MS" pitchFamily="34" charset="0"/>
              </a:rPr>
              <a:t>Pacientes</a:t>
            </a:r>
          </a:p>
        </p:txBody>
      </p:sp>
      <p:sp>
        <p:nvSpPr>
          <p:cNvPr id="25" name="57 Elipse"/>
          <p:cNvSpPr>
            <a:spLocks noChangeArrowheads="1"/>
          </p:cNvSpPr>
          <p:nvPr/>
        </p:nvSpPr>
        <p:spPr bwMode="auto">
          <a:xfrm rot="19377756">
            <a:off x="2966883" y="4013200"/>
            <a:ext cx="2303464" cy="825500"/>
          </a:xfrm>
          <a:prstGeom prst="ellipse">
            <a:avLst/>
          </a:prstGeom>
          <a:solidFill>
            <a:srgbClr val="0070C0">
              <a:alpha val="43921"/>
            </a:srgb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>
                <a:latin typeface="Trebuchet MS" pitchFamily="34" charset="0"/>
              </a:rPr>
              <a:t>Profesionales</a:t>
            </a:r>
          </a:p>
        </p:txBody>
      </p:sp>
      <p:sp>
        <p:nvSpPr>
          <p:cNvPr id="27" name="56 Elipse"/>
          <p:cNvSpPr>
            <a:spLocks noChangeArrowheads="1"/>
          </p:cNvSpPr>
          <p:nvPr/>
        </p:nvSpPr>
        <p:spPr bwMode="auto">
          <a:xfrm rot="1237916">
            <a:off x="2476350" y="2990850"/>
            <a:ext cx="2303462" cy="825500"/>
          </a:xfrm>
          <a:prstGeom prst="ellipse">
            <a:avLst/>
          </a:prstGeom>
          <a:solidFill>
            <a:schemeClr val="accent6">
              <a:lumMod val="60000"/>
              <a:lumOff val="40000"/>
              <a:alpha val="44000"/>
            </a:scheme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latin typeface="Trebuchet MS" pitchFamily="34" charset="0"/>
              </a:rPr>
              <a:t>Sociedad</a:t>
            </a:r>
          </a:p>
        </p:txBody>
      </p:sp>
      <p:sp>
        <p:nvSpPr>
          <p:cNvPr id="28" name="1 Título"/>
          <p:cNvSpPr txBox="1">
            <a:spLocks/>
          </p:cNvSpPr>
          <p:nvPr/>
        </p:nvSpPr>
        <p:spPr>
          <a:xfrm>
            <a:off x="3251200" y="214313"/>
            <a:ext cx="3171825" cy="5715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s-ES" sz="40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…FLUJO…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5" grpId="0"/>
      <p:bldP spid="41" grpId="0"/>
      <p:bldP spid="18" grpId="0" animBg="1"/>
      <p:bldP spid="19" grpId="0" animBg="1"/>
      <p:bldP spid="24" grpId="0" animBg="1"/>
      <p:bldP spid="25" grpId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2 Rectángulo"/>
          <p:cNvSpPr>
            <a:spLocks noChangeArrowheads="1"/>
          </p:cNvSpPr>
          <p:nvPr/>
        </p:nvSpPr>
        <p:spPr bwMode="auto">
          <a:xfrm>
            <a:off x="309563" y="1868490"/>
            <a:ext cx="1847850" cy="385762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endParaRPr lang="es-ES" b="0">
              <a:solidFill>
                <a:schemeClr val="bg1"/>
              </a:solidFill>
            </a:endParaRPr>
          </a:p>
        </p:txBody>
      </p:sp>
      <p:sp>
        <p:nvSpPr>
          <p:cNvPr id="202754" name="3 Rectángulo"/>
          <p:cNvSpPr>
            <a:spLocks noChangeArrowheads="1"/>
          </p:cNvSpPr>
          <p:nvPr/>
        </p:nvSpPr>
        <p:spPr bwMode="auto">
          <a:xfrm>
            <a:off x="309563" y="1173491"/>
            <a:ext cx="1847850" cy="623887"/>
          </a:xfrm>
          <a:prstGeom prst="rect">
            <a:avLst/>
          </a:prstGeom>
          <a:solidFill>
            <a:srgbClr val="3366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>
                <a:solidFill>
                  <a:schemeClr val="bg1"/>
                </a:solidFill>
                <a:latin typeface="Trebuchet MS" pitchFamily="34" charset="0"/>
              </a:rPr>
              <a:t>E-HEALTH</a:t>
            </a:r>
          </a:p>
        </p:txBody>
      </p:sp>
      <p:sp>
        <p:nvSpPr>
          <p:cNvPr id="202755" name="4 Rectángulo"/>
          <p:cNvSpPr>
            <a:spLocks noChangeArrowheads="1"/>
          </p:cNvSpPr>
          <p:nvPr/>
        </p:nvSpPr>
        <p:spPr bwMode="auto">
          <a:xfrm>
            <a:off x="2678113" y="1173491"/>
            <a:ext cx="1846262" cy="623887"/>
          </a:xfrm>
          <a:prstGeom prst="rect">
            <a:avLst/>
          </a:prstGeom>
          <a:solidFill>
            <a:srgbClr val="3366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/>
          <a:lstStyle/>
          <a:p>
            <a:pPr algn="ctr"/>
            <a:r>
              <a:rPr lang="es-ES">
                <a:solidFill>
                  <a:schemeClr val="bg1"/>
                </a:solidFill>
                <a:latin typeface="Trebuchet MS" pitchFamily="34" charset="0"/>
              </a:rPr>
              <a:t>REDES SOCIALES</a:t>
            </a:r>
          </a:p>
        </p:txBody>
      </p:sp>
      <p:sp>
        <p:nvSpPr>
          <p:cNvPr id="202756" name="5 Rectángulo"/>
          <p:cNvSpPr>
            <a:spLocks noChangeArrowheads="1"/>
          </p:cNvSpPr>
          <p:nvPr/>
        </p:nvSpPr>
        <p:spPr bwMode="auto">
          <a:xfrm>
            <a:off x="5321379" y="1173491"/>
            <a:ext cx="1846263" cy="623887"/>
          </a:xfrm>
          <a:prstGeom prst="rect">
            <a:avLst/>
          </a:prstGeom>
          <a:solidFill>
            <a:srgbClr val="3366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/>
          <a:lstStyle/>
          <a:p>
            <a:pPr algn="ctr"/>
            <a:r>
              <a:rPr lang="es-ES">
                <a:solidFill>
                  <a:schemeClr val="bg1"/>
                </a:solidFill>
                <a:latin typeface="Trebuchet MS" pitchFamily="34" charset="0"/>
              </a:rPr>
              <a:t>PORTALES TEMÁTICOS</a:t>
            </a:r>
          </a:p>
        </p:txBody>
      </p:sp>
      <p:sp>
        <p:nvSpPr>
          <p:cNvPr id="202757" name="6 Rectángulo"/>
          <p:cNvSpPr>
            <a:spLocks noChangeArrowheads="1"/>
          </p:cNvSpPr>
          <p:nvPr/>
        </p:nvSpPr>
        <p:spPr bwMode="auto">
          <a:xfrm>
            <a:off x="7750340" y="1173491"/>
            <a:ext cx="1846263" cy="623887"/>
          </a:xfrm>
          <a:prstGeom prst="rect">
            <a:avLst/>
          </a:prstGeom>
          <a:solidFill>
            <a:srgbClr val="336699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/>
          <a:lstStyle/>
          <a:p>
            <a:pPr algn="ctr"/>
            <a:r>
              <a:rPr lang="es-ES">
                <a:solidFill>
                  <a:schemeClr val="bg1"/>
                </a:solidFill>
                <a:latin typeface="Trebuchet MS" pitchFamily="34" charset="0"/>
              </a:rPr>
              <a:t>ESPACIOS VIRTUALES</a:t>
            </a:r>
          </a:p>
        </p:txBody>
      </p:sp>
      <p:sp>
        <p:nvSpPr>
          <p:cNvPr id="202758" name="7 Rectángulo"/>
          <p:cNvSpPr>
            <a:spLocks noChangeArrowheads="1"/>
          </p:cNvSpPr>
          <p:nvPr/>
        </p:nvSpPr>
        <p:spPr bwMode="auto">
          <a:xfrm>
            <a:off x="449263" y="1989138"/>
            <a:ext cx="1566862" cy="481012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Trebuchet MS" pitchFamily="34" charset="0"/>
              </a:rPr>
              <a:t>TELE-ASISTENCIA</a:t>
            </a:r>
          </a:p>
        </p:txBody>
      </p:sp>
      <p:sp>
        <p:nvSpPr>
          <p:cNvPr id="202759" name="8 Rectángulo"/>
          <p:cNvSpPr>
            <a:spLocks noChangeArrowheads="1"/>
          </p:cNvSpPr>
          <p:nvPr/>
        </p:nvSpPr>
        <p:spPr bwMode="auto">
          <a:xfrm>
            <a:off x="449263" y="4459288"/>
            <a:ext cx="1566862" cy="481012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 sz="1400">
                <a:solidFill>
                  <a:schemeClr val="bg1"/>
                </a:solidFill>
                <a:latin typeface="Trebuchet MS" pitchFamily="34" charset="0"/>
              </a:rPr>
              <a:t>TELE-MEDICINA</a:t>
            </a:r>
          </a:p>
        </p:txBody>
      </p:sp>
      <p:sp>
        <p:nvSpPr>
          <p:cNvPr id="202760" name="9 Rectángulo"/>
          <p:cNvSpPr>
            <a:spLocks noChangeArrowheads="1"/>
          </p:cNvSpPr>
          <p:nvPr/>
        </p:nvSpPr>
        <p:spPr bwMode="auto">
          <a:xfrm>
            <a:off x="2678113" y="1868490"/>
            <a:ext cx="1846262" cy="385762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endParaRPr lang="es-ES" b="0">
              <a:solidFill>
                <a:schemeClr val="bg1"/>
              </a:solidFill>
            </a:endParaRPr>
          </a:p>
        </p:txBody>
      </p:sp>
      <p:sp>
        <p:nvSpPr>
          <p:cNvPr id="202761" name="16 Rectángulo"/>
          <p:cNvSpPr>
            <a:spLocks noChangeArrowheads="1"/>
          </p:cNvSpPr>
          <p:nvPr/>
        </p:nvSpPr>
        <p:spPr bwMode="auto">
          <a:xfrm>
            <a:off x="5321379" y="1868490"/>
            <a:ext cx="1846263" cy="385762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endParaRPr lang="es-ES" b="0">
              <a:solidFill>
                <a:schemeClr val="bg1"/>
              </a:solidFill>
            </a:endParaRPr>
          </a:p>
        </p:txBody>
      </p:sp>
      <p:sp>
        <p:nvSpPr>
          <p:cNvPr id="202762" name="17 Rectángulo"/>
          <p:cNvSpPr>
            <a:spLocks noChangeArrowheads="1"/>
          </p:cNvSpPr>
          <p:nvPr/>
        </p:nvSpPr>
        <p:spPr bwMode="auto">
          <a:xfrm>
            <a:off x="7750340" y="1868490"/>
            <a:ext cx="1846263" cy="385762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endParaRPr lang="es-ES" b="0">
              <a:solidFill>
                <a:schemeClr val="bg1"/>
              </a:solidFill>
            </a:endParaRPr>
          </a:p>
        </p:txBody>
      </p:sp>
      <p:pic>
        <p:nvPicPr>
          <p:cNvPr id="202763" name="33 Imagen" descr="5 minuto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2491" y="2582863"/>
            <a:ext cx="66357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64" name="15 Imagen" descr="moodle-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94638" y="3130550"/>
            <a:ext cx="15589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22 Rectángulo redondeado"/>
          <p:cNvSpPr/>
          <p:nvPr/>
        </p:nvSpPr>
        <p:spPr>
          <a:xfrm>
            <a:off x="7813683" y="3663957"/>
            <a:ext cx="1720850" cy="48101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>
                <a:solidFill>
                  <a:schemeClr val="accent1"/>
                </a:solidFill>
                <a:latin typeface="Trebuchet MS" pitchFamily="34" charset="0"/>
              </a:rPr>
              <a:t>WEBCASTING</a:t>
            </a:r>
          </a:p>
          <a:p>
            <a:pPr algn="ctr">
              <a:defRPr/>
            </a:pPr>
            <a:r>
              <a:rPr lang="es-ES" sz="1400" dirty="0">
                <a:solidFill>
                  <a:schemeClr val="accent1"/>
                </a:solidFill>
                <a:latin typeface="Trebuchet MS" pitchFamily="34" charset="0"/>
              </a:rPr>
              <a:t>Aula de Pediatría</a:t>
            </a:r>
          </a:p>
        </p:txBody>
      </p:sp>
      <p:sp>
        <p:nvSpPr>
          <p:cNvPr id="202766" name="24 Rectángulo"/>
          <p:cNvSpPr>
            <a:spLocks noChangeArrowheads="1"/>
          </p:cNvSpPr>
          <p:nvPr/>
        </p:nvSpPr>
        <p:spPr bwMode="auto">
          <a:xfrm>
            <a:off x="7890040" y="1989138"/>
            <a:ext cx="1566863" cy="481012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 sz="1400">
                <a:solidFill>
                  <a:schemeClr val="bg1"/>
                </a:solidFill>
                <a:latin typeface="Trebuchet MS" pitchFamily="34" charset="0"/>
              </a:rPr>
              <a:t>E-LEARNING</a:t>
            </a:r>
          </a:p>
        </p:txBody>
      </p:sp>
      <p:sp>
        <p:nvSpPr>
          <p:cNvPr id="202767" name="25 Rectángulo"/>
          <p:cNvSpPr>
            <a:spLocks noChangeArrowheads="1"/>
          </p:cNvSpPr>
          <p:nvPr/>
        </p:nvSpPr>
        <p:spPr bwMode="auto">
          <a:xfrm>
            <a:off x="7890040" y="4430713"/>
            <a:ext cx="1566863" cy="704850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/>
          <a:lstStyle/>
          <a:p>
            <a:pPr algn="ctr"/>
            <a:r>
              <a:rPr lang="es-ES" sz="1400">
                <a:solidFill>
                  <a:schemeClr val="bg1"/>
                </a:solidFill>
                <a:latin typeface="Trebuchet MS" pitchFamily="34" charset="0"/>
              </a:rPr>
              <a:t>ESPACIOS DE TRABAJO COMPARTIDOS</a:t>
            </a:r>
          </a:p>
        </p:txBody>
      </p:sp>
      <p:sp>
        <p:nvSpPr>
          <p:cNvPr id="202768" name="10 Elipse"/>
          <p:cNvSpPr>
            <a:spLocks noChangeArrowheads="1"/>
          </p:cNvSpPr>
          <p:nvPr/>
        </p:nvSpPr>
        <p:spPr bwMode="auto">
          <a:xfrm>
            <a:off x="1081266" y="760413"/>
            <a:ext cx="301625" cy="2968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 sz="1600">
                <a:solidFill>
                  <a:schemeClr val="accent1"/>
                </a:solidFill>
                <a:latin typeface="Trebuchet MS" pitchFamily="34" charset="0"/>
              </a:rPr>
              <a:t>A</a:t>
            </a:r>
          </a:p>
        </p:txBody>
      </p:sp>
      <p:sp>
        <p:nvSpPr>
          <p:cNvPr id="202769" name="11 Elipse"/>
          <p:cNvSpPr>
            <a:spLocks noChangeArrowheads="1"/>
          </p:cNvSpPr>
          <p:nvPr/>
        </p:nvSpPr>
        <p:spPr bwMode="auto">
          <a:xfrm>
            <a:off x="3451225" y="760413"/>
            <a:ext cx="300038" cy="2968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 sz="1600">
                <a:solidFill>
                  <a:schemeClr val="accent1"/>
                </a:solidFill>
                <a:latin typeface="Trebuchet MS" pitchFamily="34" charset="0"/>
              </a:rPr>
              <a:t>B</a:t>
            </a:r>
          </a:p>
        </p:txBody>
      </p:sp>
      <p:sp>
        <p:nvSpPr>
          <p:cNvPr id="202770" name="12 Elipse"/>
          <p:cNvSpPr>
            <a:spLocks noChangeArrowheads="1"/>
          </p:cNvSpPr>
          <p:nvPr/>
        </p:nvSpPr>
        <p:spPr bwMode="auto">
          <a:xfrm>
            <a:off x="6094591" y="760413"/>
            <a:ext cx="301625" cy="2968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 sz="1600">
                <a:solidFill>
                  <a:schemeClr val="accent1"/>
                </a:solidFill>
                <a:latin typeface="Trebuchet MS" pitchFamily="34" charset="0"/>
              </a:rPr>
              <a:t>C</a:t>
            </a:r>
          </a:p>
        </p:txBody>
      </p:sp>
      <p:sp>
        <p:nvSpPr>
          <p:cNvPr id="202771" name="14 Elipse"/>
          <p:cNvSpPr>
            <a:spLocks noChangeArrowheads="1"/>
          </p:cNvSpPr>
          <p:nvPr/>
        </p:nvSpPr>
        <p:spPr bwMode="auto">
          <a:xfrm>
            <a:off x="8523466" y="760413"/>
            <a:ext cx="301625" cy="2968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es-ES" sz="1600">
                <a:solidFill>
                  <a:schemeClr val="accent1"/>
                </a:solidFill>
                <a:latin typeface="Trebuchet MS" pitchFamily="34" charset="0"/>
              </a:rPr>
              <a:t>D</a:t>
            </a:r>
          </a:p>
        </p:txBody>
      </p:sp>
      <p:sp>
        <p:nvSpPr>
          <p:cNvPr id="202772" name="31 CuadroTexto"/>
          <p:cNvSpPr txBox="1">
            <a:spLocks noChangeArrowheads="1"/>
          </p:cNvSpPr>
          <p:nvPr/>
        </p:nvSpPr>
        <p:spPr bwMode="auto">
          <a:xfrm>
            <a:off x="266705" y="2590964"/>
            <a:ext cx="20716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>
              <a:buFont typeface="Wingdings" pitchFamily="2" charset="2"/>
              <a:buChar char="§"/>
            </a:pPr>
            <a:r>
              <a:rPr lang="es-ES" sz="1400" b="0">
                <a:latin typeface="Trebuchet MS" pitchFamily="34" charset="0"/>
              </a:rPr>
              <a:t>Consulta </a:t>
            </a:r>
            <a:r>
              <a:rPr lang="es-ES" sz="1400" b="0" i="1">
                <a:latin typeface="Trebuchet MS" pitchFamily="34" charset="0"/>
              </a:rPr>
              <a:t>online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es-ES" sz="1400" b="0">
                <a:latin typeface="Trebuchet MS" pitchFamily="34" charset="0"/>
              </a:rPr>
              <a:t>Tele-consulta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es-ES" sz="1400" b="0">
                <a:latin typeface="Trebuchet MS" pitchFamily="34" charset="0"/>
              </a:rPr>
              <a:t>Tele-rehabilitación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es-ES" sz="1400" b="0">
                <a:latin typeface="Trebuchet MS" pitchFamily="34" charset="0"/>
              </a:rPr>
              <a:t>Tele-monitorización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es-ES" sz="1400" b="0">
                <a:latin typeface="Trebuchet MS" pitchFamily="34" charset="0"/>
              </a:rPr>
              <a:t>Segunda opinión</a:t>
            </a:r>
          </a:p>
          <a:p>
            <a:pPr marL="174625" indent="-174625">
              <a:buFont typeface="Wingdings" pitchFamily="2" charset="2"/>
              <a:buChar char="§"/>
            </a:pPr>
            <a:endParaRPr lang="es-ES" sz="1400" b="0">
              <a:latin typeface="Trebuchet MS" pitchFamily="34" charset="0"/>
            </a:endParaRPr>
          </a:p>
        </p:txBody>
      </p:sp>
      <p:sp>
        <p:nvSpPr>
          <p:cNvPr id="202773" name="32 CuadroTexto"/>
          <p:cNvSpPr txBox="1">
            <a:spLocks noChangeArrowheads="1"/>
          </p:cNvSpPr>
          <p:nvPr/>
        </p:nvSpPr>
        <p:spPr bwMode="auto">
          <a:xfrm>
            <a:off x="266705" y="4987926"/>
            <a:ext cx="2071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>
              <a:buFont typeface="Wingdings" pitchFamily="2" charset="2"/>
              <a:buChar char="§"/>
            </a:pPr>
            <a:r>
              <a:rPr lang="es-ES" sz="1400" b="0">
                <a:latin typeface="Trebuchet MS" pitchFamily="34" charset="0"/>
              </a:rPr>
              <a:t>Servicios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es-ES" sz="1400" b="0">
                <a:latin typeface="Trebuchet MS" pitchFamily="34" charset="0"/>
              </a:rPr>
              <a:t>ReToc (RetCam)</a:t>
            </a:r>
          </a:p>
        </p:txBody>
      </p:sp>
      <p:pic>
        <p:nvPicPr>
          <p:cNvPr id="202774" name="34 Imagen" descr="Facebook 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92441" y="1987550"/>
            <a:ext cx="12192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75" name="35 Imagen" descr="twitter_logo.jpg"/>
          <p:cNvPicPr>
            <a:picLocks noChangeAspect="1"/>
          </p:cNvPicPr>
          <p:nvPr/>
        </p:nvPicPr>
        <p:blipFill>
          <a:blip r:embed="rId6"/>
          <a:srcRect r="4314"/>
          <a:stretch>
            <a:fillRect/>
          </a:stretch>
        </p:blipFill>
        <p:spPr bwMode="auto">
          <a:xfrm>
            <a:off x="2868612" y="3262313"/>
            <a:ext cx="1465263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76" name="36 Imagen" descr="RSS.jpg"/>
          <p:cNvPicPr>
            <a:picLocks noChangeAspect="1"/>
          </p:cNvPicPr>
          <p:nvPr/>
        </p:nvPicPr>
        <p:blipFill>
          <a:blip r:embed="rId7"/>
          <a:srcRect t="13605" b="8876"/>
          <a:stretch>
            <a:fillRect/>
          </a:stretch>
        </p:blipFill>
        <p:spPr bwMode="auto">
          <a:xfrm>
            <a:off x="3065463" y="5088266"/>
            <a:ext cx="1073150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77" name="37 Imagen" descr="YouTube logo grande.jpg"/>
          <p:cNvPicPr>
            <a:picLocks noChangeAspect="1"/>
          </p:cNvPicPr>
          <p:nvPr/>
        </p:nvPicPr>
        <p:blipFill>
          <a:blip r:embed="rId8"/>
          <a:srcRect t="15385" b="18752"/>
          <a:stretch>
            <a:fillRect/>
          </a:stretch>
        </p:blipFill>
        <p:spPr bwMode="auto">
          <a:xfrm>
            <a:off x="2901950" y="2573338"/>
            <a:ext cx="1398588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78" name="38 Imagen" descr="Flickr logo.jpg"/>
          <p:cNvPicPr>
            <a:picLocks noChangeAspect="1"/>
          </p:cNvPicPr>
          <p:nvPr/>
        </p:nvPicPr>
        <p:blipFill>
          <a:blip r:embed="rId9"/>
          <a:srcRect t="26678" b="33224"/>
          <a:stretch>
            <a:fillRect/>
          </a:stretch>
        </p:blipFill>
        <p:spPr bwMode="auto">
          <a:xfrm>
            <a:off x="2992441" y="3948113"/>
            <a:ext cx="12192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79" name="39 Imagen" descr="Slideshare logo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46438" y="4369128"/>
            <a:ext cx="709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202780" name="35 Rectángulo redondeado"/>
          <p:cNvSpPr>
            <a:spLocks noChangeArrowheads="1"/>
          </p:cNvSpPr>
          <p:nvPr/>
        </p:nvSpPr>
        <p:spPr bwMode="auto">
          <a:xfrm>
            <a:off x="309677" y="5973763"/>
            <a:ext cx="1785937" cy="596900"/>
          </a:xfrm>
          <a:prstGeom prst="roundRect">
            <a:avLst>
              <a:gd name="adj" fmla="val 16667"/>
            </a:avLst>
          </a:prstGeom>
          <a:ln w="12700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endParaRPr lang="es-ES" sz="1200" b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202781" name="37 Imagen" descr="Patient.PNG"/>
          <p:cNvPicPr>
            <a:picLocks noChangeAspect="1"/>
          </p:cNvPicPr>
          <p:nvPr/>
        </p:nvPicPr>
        <p:blipFill>
          <a:blip r:embed="rId11"/>
          <a:srcRect l="7448" t="28986" r="7681" b="12720"/>
          <a:stretch>
            <a:fillRect/>
          </a:stretch>
        </p:blipFill>
        <p:spPr bwMode="auto">
          <a:xfrm>
            <a:off x="1451099" y="6083628"/>
            <a:ext cx="5492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82" name="39 Imagen" descr="médico 2.PNG"/>
          <p:cNvPicPr>
            <a:picLocks noChangeAspect="1"/>
          </p:cNvPicPr>
          <p:nvPr/>
        </p:nvPicPr>
        <p:blipFill>
          <a:blip r:embed="rId12"/>
          <a:srcRect l="12921" r="12558" b="3506"/>
          <a:stretch>
            <a:fillRect/>
          </a:stretch>
        </p:blipFill>
        <p:spPr bwMode="auto">
          <a:xfrm>
            <a:off x="417629" y="6007100"/>
            <a:ext cx="4095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41 Conector recto de flecha"/>
          <p:cNvCxnSpPr>
            <a:stCxn id="40" idx="3"/>
            <a:endCxn id="38" idx="1"/>
          </p:cNvCxnSpPr>
          <p:nvPr/>
        </p:nvCxnSpPr>
        <p:spPr>
          <a:xfrm>
            <a:off x="827088" y="6272541"/>
            <a:ext cx="623887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2784" name="43 Rectángulo redondeado"/>
          <p:cNvSpPr>
            <a:spLocks noChangeArrowheads="1"/>
          </p:cNvSpPr>
          <p:nvPr/>
        </p:nvSpPr>
        <p:spPr bwMode="auto">
          <a:xfrm>
            <a:off x="7755116" y="5973763"/>
            <a:ext cx="1785937" cy="596900"/>
          </a:xfrm>
          <a:prstGeom prst="roundRect">
            <a:avLst>
              <a:gd name="adj" fmla="val 16667"/>
            </a:avLst>
          </a:prstGeom>
          <a:ln w="12700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endParaRPr lang="es-ES" sz="1200" b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202785" name="45 Imagen" descr="médico 2.PNG"/>
          <p:cNvPicPr>
            <a:picLocks noChangeAspect="1"/>
          </p:cNvPicPr>
          <p:nvPr/>
        </p:nvPicPr>
        <p:blipFill>
          <a:blip r:embed="rId12"/>
          <a:srcRect l="12921" r="12558" b="3506"/>
          <a:stretch>
            <a:fillRect/>
          </a:stretch>
        </p:blipFill>
        <p:spPr bwMode="auto">
          <a:xfrm>
            <a:off x="7858241" y="6007100"/>
            <a:ext cx="4095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7" name="46 Conector recto de flecha"/>
          <p:cNvCxnSpPr>
            <a:stCxn id="46" idx="3"/>
            <a:endCxn id="48" idx="1"/>
          </p:cNvCxnSpPr>
          <p:nvPr/>
        </p:nvCxnSpPr>
        <p:spPr>
          <a:xfrm>
            <a:off x="8267700" y="6272541"/>
            <a:ext cx="758825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2787" name="47 Imagen" descr="médico 2.PNG"/>
          <p:cNvPicPr>
            <a:picLocks noChangeAspect="1"/>
          </p:cNvPicPr>
          <p:nvPr/>
        </p:nvPicPr>
        <p:blipFill>
          <a:blip r:embed="rId12"/>
          <a:srcRect l="12921" r="12558" b="3506"/>
          <a:stretch>
            <a:fillRect/>
          </a:stretch>
        </p:blipFill>
        <p:spPr bwMode="auto">
          <a:xfrm>
            <a:off x="9026703" y="6007100"/>
            <a:ext cx="4095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202788" name="51 Rectángulo redondeado"/>
          <p:cNvSpPr>
            <a:spLocks noChangeArrowheads="1"/>
          </p:cNvSpPr>
          <p:nvPr/>
        </p:nvSpPr>
        <p:spPr bwMode="auto">
          <a:xfrm>
            <a:off x="5381625" y="5973763"/>
            <a:ext cx="1785938" cy="596900"/>
          </a:xfrm>
          <a:prstGeom prst="roundRect">
            <a:avLst>
              <a:gd name="adj" fmla="val 16667"/>
            </a:avLst>
          </a:prstGeom>
          <a:ln w="12700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endParaRPr lang="es-ES" sz="1200" b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202789" name="52 Imagen" descr="Patient.PNG"/>
          <p:cNvPicPr>
            <a:picLocks noChangeAspect="1"/>
          </p:cNvPicPr>
          <p:nvPr/>
        </p:nvPicPr>
        <p:blipFill>
          <a:blip r:embed="rId11"/>
          <a:srcRect l="7448" t="28986" r="7681" b="12720"/>
          <a:stretch>
            <a:fillRect/>
          </a:stretch>
        </p:blipFill>
        <p:spPr bwMode="auto">
          <a:xfrm>
            <a:off x="6523166" y="6083628"/>
            <a:ext cx="5492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90" name="53 Imagen" descr="médico 2.PNG"/>
          <p:cNvPicPr>
            <a:picLocks noChangeAspect="1"/>
          </p:cNvPicPr>
          <p:nvPr/>
        </p:nvPicPr>
        <p:blipFill>
          <a:blip r:embed="rId12"/>
          <a:srcRect l="12921" r="12558" b="3506"/>
          <a:stretch>
            <a:fillRect/>
          </a:stretch>
        </p:blipFill>
        <p:spPr bwMode="auto">
          <a:xfrm>
            <a:off x="5489628" y="6007100"/>
            <a:ext cx="4095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5" name="54 Conector recto de flecha"/>
          <p:cNvCxnSpPr>
            <a:stCxn id="54" idx="3"/>
            <a:endCxn id="53" idx="1"/>
          </p:cNvCxnSpPr>
          <p:nvPr/>
        </p:nvCxnSpPr>
        <p:spPr>
          <a:xfrm>
            <a:off x="5899158" y="6272541"/>
            <a:ext cx="623888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2792" name="55 Rectángulo redondeado"/>
          <p:cNvSpPr>
            <a:spLocks noChangeArrowheads="1"/>
          </p:cNvSpPr>
          <p:nvPr/>
        </p:nvSpPr>
        <p:spPr bwMode="auto">
          <a:xfrm>
            <a:off x="2678291" y="5973763"/>
            <a:ext cx="1785937" cy="596900"/>
          </a:xfrm>
          <a:prstGeom prst="roundRect">
            <a:avLst>
              <a:gd name="adj" fmla="val 16667"/>
            </a:avLst>
          </a:prstGeom>
          <a:ln w="12700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endParaRPr lang="es-ES" sz="1200" b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202793" name="56 Imagen" descr="Patient.PNG"/>
          <p:cNvPicPr>
            <a:picLocks noChangeAspect="1"/>
          </p:cNvPicPr>
          <p:nvPr/>
        </p:nvPicPr>
        <p:blipFill>
          <a:blip r:embed="rId11"/>
          <a:srcRect l="7448" t="28986" r="7681" b="12720"/>
          <a:stretch>
            <a:fillRect/>
          </a:stretch>
        </p:blipFill>
        <p:spPr bwMode="auto">
          <a:xfrm>
            <a:off x="3849860" y="6083628"/>
            <a:ext cx="54768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9" name="58 Conector recto de flecha"/>
          <p:cNvCxnSpPr>
            <a:stCxn id="60" idx="3"/>
            <a:endCxn id="57" idx="1"/>
          </p:cNvCxnSpPr>
          <p:nvPr/>
        </p:nvCxnSpPr>
        <p:spPr>
          <a:xfrm>
            <a:off x="3295650" y="6272541"/>
            <a:ext cx="55245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2795" name="59 Imagen" descr="Patient.PNG"/>
          <p:cNvPicPr>
            <a:picLocks noChangeAspect="1"/>
          </p:cNvPicPr>
          <p:nvPr/>
        </p:nvPicPr>
        <p:blipFill>
          <a:blip r:embed="rId11"/>
          <a:srcRect l="7448" t="28986" r="7681" b="12720"/>
          <a:stretch>
            <a:fillRect/>
          </a:stretch>
        </p:blipFill>
        <p:spPr bwMode="auto">
          <a:xfrm>
            <a:off x="2746553" y="6083628"/>
            <a:ext cx="5492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96" name="20 Imagen" descr="Guía Metabólic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64175" y="3072141"/>
            <a:ext cx="1560514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97" name="11 Imagen" descr="FAROS.gif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529263" y="2143125"/>
            <a:ext cx="1428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799" name="Picture 54" descr="APTIC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578475" y="4581525"/>
            <a:ext cx="13319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800" name="Picture 55" descr="Workstation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431213" y="5189538"/>
            <a:ext cx="4826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801" name="23 CuadroTexto"/>
          <p:cNvSpPr txBox="1">
            <a:spLocks noChangeArrowheads="1"/>
          </p:cNvSpPr>
          <p:nvPr/>
        </p:nvSpPr>
        <p:spPr bwMode="auto">
          <a:xfrm>
            <a:off x="1511301" y="115888"/>
            <a:ext cx="4143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0">
                <a:solidFill>
                  <a:schemeClr val="accent1"/>
                </a:solidFill>
                <a:latin typeface="Trebuchet MS" pitchFamily="34" charset="0"/>
              </a:rPr>
              <a:t>H2O+</a:t>
            </a:r>
          </a:p>
        </p:txBody>
      </p:sp>
      <p:pic>
        <p:nvPicPr>
          <p:cNvPr id="202802" name="Picture 5" descr="C:\Documents and Settings\mjplanas\Mis documentos\logos i fotos\logos\Logo SJD NOU VERMELL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119596" y="147638"/>
            <a:ext cx="2778125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51 Imagen" descr="guia Diabetes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81626" y="3925890"/>
            <a:ext cx="1690816" cy="371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 </a:t>
            </a:r>
            <a:r>
              <a:rPr lang="es-ES" dirty="0" smtClean="0"/>
              <a:t>día </a:t>
            </a:r>
            <a:r>
              <a:rPr lang="es-ES" dirty="0" smtClean="0"/>
              <a:t>digital </a:t>
            </a:r>
            <a:r>
              <a:rPr lang="es-ES" dirty="0" smtClean="0"/>
              <a:t>en el HSJD</a:t>
            </a:r>
            <a:endParaRPr lang="ca-ES" dirty="0"/>
          </a:p>
        </p:txBody>
      </p:sp>
      <p:cxnSp>
        <p:nvCxnSpPr>
          <p:cNvPr id="3" name="2 Conector recto"/>
          <p:cNvCxnSpPr/>
          <p:nvPr/>
        </p:nvCxnSpPr>
        <p:spPr>
          <a:xfrm>
            <a:off x="390043" y="6237312"/>
            <a:ext cx="9515957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0" y="2708920"/>
            <a:ext cx="990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0" y="5072074"/>
            <a:ext cx="990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 redondeado"/>
          <p:cNvSpPr/>
          <p:nvPr/>
        </p:nvSpPr>
        <p:spPr>
          <a:xfrm rot="16200000">
            <a:off x="-556616" y="3614922"/>
            <a:ext cx="1500187" cy="38695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dirty="0" smtClean="0"/>
              <a:t>REDES SOCIALES</a:t>
            </a:r>
            <a:endParaRPr lang="es-ES" sz="1200" b="1" dirty="0"/>
          </a:p>
        </p:txBody>
      </p:sp>
      <p:sp>
        <p:nvSpPr>
          <p:cNvPr id="8" name="7 Rectángulo redondeado"/>
          <p:cNvSpPr/>
          <p:nvPr/>
        </p:nvSpPr>
        <p:spPr>
          <a:xfrm rot="16200000">
            <a:off x="-448604" y="1776263"/>
            <a:ext cx="1284164" cy="38695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dirty="0"/>
              <a:t>WEBS</a:t>
            </a:r>
          </a:p>
        </p:txBody>
      </p:sp>
      <p:sp>
        <p:nvSpPr>
          <p:cNvPr id="9" name="8 Rectángulo redondeado"/>
          <p:cNvSpPr/>
          <p:nvPr/>
        </p:nvSpPr>
        <p:spPr>
          <a:xfrm rot="16200000">
            <a:off x="-556616" y="5628691"/>
            <a:ext cx="1500187" cy="38695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dirty="0" smtClean="0"/>
              <a:t>REPOSITORIOS</a:t>
            </a:r>
            <a:endParaRPr lang="es-ES" sz="1200" b="1" dirty="0"/>
          </a:p>
        </p:txBody>
      </p:sp>
      <p:grpSp>
        <p:nvGrpSpPr>
          <p:cNvPr id="4" name="36 Grupo"/>
          <p:cNvGrpSpPr/>
          <p:nvPr/>
        </p:nvGrpSpPr>
        <p:grpSpPr>
          <a:xfrm>
            <a:off x="713714" y="1417985"/>
            <a:ext cx="2149740" cy="1136650"/>
            <a:chOff x="658813" y="1417985"/>
            <a:chExt cx="1984375" cy="1136650"/>
          </a:xfrm>
        </p:grpSpPr>
        <p:pic>
          <p:nvPicPr>
            <p:cNvPr id="10" name="Picture 5" descr="C:\Documents and Settings\mjplanas\Mis documentos\logos i fotos\logos\Logo SJD NOU VERMELL.jp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658813" y="1417985"/>
              <a:ext cx="1984375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12 Rectángulo redondeado"/>
            <p:cNvSpPr/>
            <p:nvPr/>
          </p:nvSpPr>
          <p:spPr>
            <a:xfrm>
              <a:off x="944579" y="2054573"/>
              <a:ext cx="1412844" cy="500062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962 </a:t>
              </a:r>
              <a:r>
                <a:rPr lang="es-E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visitas</a:t>
              </a:r>
            </a:p>
          </p:txBody>
        </p:sp>
      </p:grpSp>
      <p:grpSp>
        <p:nvGrpSpPr>
          <p:cNvPr id="12" name="37 Grupo"/>
          <p:cNvGrpSpPr/>
          <p:nvPr/>
        </p:nvGrpSpPr>
        <p:grpSpPr>
          <a:xfrm>
            <a:off x="4604743" y="1268761"/>
            <a:ext cx="1393031" cy="1285875"/>
            <a:chOff x="5322888" y="1268760"/>
            <a:chExt cx="1285875" cy="1285875"/>
          </a:xfrm>
        </p:grpSpPr>
        <p:pic>
          <p:nvPicPr>
            <p:cNvPr id="14" name="8 Imagen" descr="FAROS.g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22888" y="1268760"/>
              <a:ext cx="1285875" cy="625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15 Rectángulo redondeado"/>
            <p:cNvSpPr/>
            <p:nvPr/>
          </p:nvSpPr>
          <p:spPr>
            <a:xfrm>
              <a:off x="5322888" y="2054573"/>
              <a:ext cx="1285875" cy="500062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ＭＳ Ｐゴシック"/>
                  <a:cs typeface="ＭＳ Ｐゴシック"/>
                </a:rPr>
                <a:t>642 </a:t>
              </a:r>
              <a:r>
                <a:rPr lang="es-E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ＭＳ Ｐゴシック"/>
                  <a:cs typeface="ＭＳ Ｐゴシック"/>
                </a:rPr>
                <a:t>visitas</a:t>
              </a:r>
            </a:p>
          </p:txBody>
        </p:sp>
      </p:grpSp>
      <p:grpSp>
        <p:nvGrpSpPr>
          <p:cNvPr id="15" name="38 Grupo"/>
          <p:cNvGrpSpPr/>
          <p:nvPr/>
        </p:nvGrpSpPr>
        <p:grpSpPr>
          <a:xfrm>
            <a:off x="7739062" y="1417985"/>
            <a:ext cx="1547813" cy="1136650"/>
            <a:chOff x="7143750" y="1417985"/>
            <a:chExt cx="1428750" cy="1136650"/>
          </a:xfrm>
        </p:grpSpPr>
        <p:pic>
          <p:nvPicPr>
            <p:cNvPr id="11" name="20 Imagen" descr="Guía Metabólica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750" y="1417985"/>
              <a:ext cx="1428750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16 Rectángulo redondeado"/>
            <p:cNvSpPr/>
            <p:nvPr/>
          </p:nvSpPr>
          <p:spPr>
            <a:xfrm>
              <a:off x="7215188" y="2054573"/>
              <a:ext cx="1285875" cy="500062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ＭＳ Ｐゴシック"/>
                  <a:cs typeface="ＭＳ Ｐゴシック"/>
                </a:rPr>
                <a:t>1.253 </a:t>
              </a:r>
              <a:r>
                <a:rPr lang="es-E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ＭＳ Ｐゴシック"/>
                  <a:cs typeface="ＭＳ Ｐゴシック"/>
                </a:rPr>
                <a:t>visitas</a:t>
              </a:r>
            </a:p>
          </p:txBody>
        </p:sp>
      </p:grpSp>
      <p:sp>
        <p:nvSpPr>
          <p:cNvPr id="18" name="30 CuadroTexto"/>
          <p:cNvSpPr txBox="1">
            <a:spLocks noChangeArrowheads="1"/>
          </p:cNvSpPr>
          <p:nvPr/>
        </p:nvSpPr>
        <p:spPr bwMode="auto">
          <a:xfrm>
            <a:off x="1393032" y="3429000"/>
            <a:ext cx="3616722" cy="1446550"/>
          </a:xfrm>
          <a:prstGeom prst="rect">
            <a:avLst/>
          </a:prstGeom>
          <a:ln>
            <a:solidFill>
              <a:schemeClr val="tx2"/>
            </a:solidFill>
            <a:prstDash val="dash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80975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300" b="1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HSJDBCN </a:t>
            </a:r>
          </a:p>
          <a:p>
            <a:pPr marL="180975" indent="-180975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s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 8.845 usuarios </a:t>
            </a:r>
            <a:r>
              <a:rPr lang="es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x 3 post = </a:t>
            </a:r>
            <a:r>
              <a:rPr lang="es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26.535 vistas</a:t>
            </a:r>
            <a:endParaRPr lang="es-ES" sz="13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  <a:cs typeface="Arial" pitchFamily="34" charset="0"/>
            </a:endParaRP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300" b="1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FAROS</a:t>
            </a:r>
            <a:r>
              <a:rPr lang="es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 </a:t>
            </a:r>
          </a:p>
          <a:p>
            <a:pPr marL="180975" indent="-180975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s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 5.590 usuarios  </a:t>
            </a:r>
            <a:r>
              <a:rPr lang="es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X </a:t>
            </a:r>
            <a:r>
              <a:rPr lang="es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1 </a:t>
            </a:r>
            <a:r>
              <a:rPr lang="es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post = </a:t>
            </a:r>
            <a:r>
              <a:rPr lang="es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5.590 vistas</a:t>
            </a:r>
            <a:endParaRPr lang="es-ES" sz="13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  <a:cs typeface="Arial" pitchFamily="34" charset="0"/>
            </a:endParaRP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300" b="1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Guía </a:t>
            </a:r>
            <a:r>
              <a:rPr lang="es-E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Metabólica</a:t>
            </a:r>
            <a:endParaRPr lang="es-ES" sz="1300" b="1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  <a:cs typeface="Arial" pitchFamily="34" charset="0"/>
            </a:endParaRP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966 </a:t>
            </a:r>
            <a:r>
              <a:rPr lang="es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usuarios x 0.2 post = </a:t>
            </a:r>
            <a:r>
              <a:rPr lang="es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193 </a:t>
            </a:r>
            <a:r>
              <a:rPr lang="es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vistas</a:t>
            </a:r>
          </a:p>
        </p:txBody>
      </p:sp>
      <p:sp>
        <p:nvSpPr>
          <p:cNvPr id="19" name="31 CuadroTexto"/>
          <p:cNvSpPr txBox="1">
            <a:spLocks noChangeArrowheads="1"/>
          </p:cNvSpPr>
          <p:nvPr/>
        </p:nvSpPr>
        <p:spPr bwMode="auto">
          <a:xfrm>
            <a:off x="6036476" y="3411210"/>
            <a:ext cx="3559994" cy="1446550"/>
          </a:xfrm>
          <a:prstGeom prst="rect">
            <a:avLst/>
          </a:prstGeom>
          <a:ln>
            <a:solidFill>
              <a:schemeClr val="tx2"/>
            </a:solidFill>
            <a:prstDash val="dash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2000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1300" b="1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@HSJDBCN</a:t>
            </a:r>
          </a:p>
          <a:p>
            <a:pPr marL="72000" indent="-180975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ca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2.735 </a:t>
            </a:r>
            <a:r>
              <a:rPr lang="ca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seguidores x 5 </a:t>
            </a:r>
            <a:r>
              <a:rPr lang="ca-ES" sz="1300" dirty="0" err="1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tweets</a:t>
            </a:r>
            <a:r>
              <a:rPr lang="ca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 = </a:t>
            </a:r>
            <a:r>
              <a:rPr lang="ca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13.675 </a:t>
            </a:r>
            <a:r>
              <a:rPr lang="es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vistas</a:t>
            </a:r>
          </a:p>
          <a:p>
            <a:pPr marL="72000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@HSJD_FAROS</a:t>
            </a:r>
            <a:endParaRPr lang="ca-ES" sz="1300" b="1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  <a:cs typeface="Arial" pitchFamily="34" charset="0"/>
            </a:endParaRPr>
          </a:p>
          <a:p>
            <a:pPr marL="72000" indent="-180975" fontAlgn="auto">
              <a:spcAft>
                <a:spcPts val="600"/>
              </a:spcAft>
              <a:defRPr/>
            </a:pPr>
            <a:r>
              <a:rPr lang="ca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4.156 seguidores  </a:t>
            </a:r>
            <a:r>
              <a:rPr lang="ca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x </a:t>
            </a:r>
            <a:r>
              <a:rPr lang="ca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5 </a:t>
            </a:r>
            <a:r>
              <a:rPr lang="ca-ES" sz="1300" dirty="0" err="1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tweets</a:t>
            </a:r>
            <a:r>
              <a:rPr lang="ca-E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 = </a:t>
            </a:r>
            <a:r>
              <a:rPr lang="ca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20.780 </a:t>
            </a:r>
            <a:r>
              <a:rPr lang="es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vistas</a:t>
            </a:r>
          </a:p>
          <a:p>
            <a:pPr marL="72000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@</a:t>
            </a:r>
            <a:r>
              <a:rPr lang="ca-ES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guiametabolica</a:t>
            </a:r>
            <a:endParaRPr lang="ca-ES" sz="1300" b="1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  <a:cs typeface="Arial" pitchFamily="34" charset="0"/>
            </a:endParaRPr>
          </a:p>
          <a:p>
            <a:pPr marL="72000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183 seguidores  x 1 </a:t>
            </a:r>
            <a:r>
              <a:rPr lang="ca-ES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tweets</a:t>
            </a:r>
            <a:r>
              <a:rPr lang="ca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 = 183 </a:t>
            </a:r>
            <a:r>
              <a:rPr lang="es-E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Arial" pitchFamily="34" charset="0"/>
              </a:rPr>
              <a:t>vistas</a:t>
            </a:r>
          </a:p>
        </p:txBody>
      </p:sp>
      <p:pic>
        <p:nvPicPr>
          <p:cNvPr id="20" name="Picture 1" descr="E_invertid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7606" y="4437112"/>
            <a:ext cx="232171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agen 2" descr="image00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1297" y="3940201"/>
            <a:ext cx="4247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magen 2" descr="image00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7348" y="4000505"/>
            <a:ext cx="424789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" descr="C:\Documents and Settings\mjplanas\Mis documentos\logos i fotos\logos\Logo SJD NOU VERMEL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056" y="3500439"/>
            <a:ext cx="397271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5" descr="C:\Documents and Settings\mjplanas\Mis documentos\logos i fotos\logos\Logo SJD NOU VERMEL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1105" y="3500438"/>
            <a:ext cx="398992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24 Rectángulo redondeado"/>
          <p:cNvSpPr/>
          <p:nvPr/>
        </p:nvSpPr>
        <p:spPr>
          <a:xfrm>
            <a:off x="2846766" y="2809876"/>
            <a:ext cx="1490266" cy="50006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ＭＳ Ｐゴシック"/>
              </a:rPr>
              <a:t>32.318 vistas</a:t>
            </a:r>
            <a:endParaRPr lang="es-ES" sz="1600" b="1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  <a:cs typeface="ＭＳ Ｐゴシック"/>
            </a:endParaRPr>
          </a:p>
        </p:txBody>
      </p:sp>
      <p:pic>
        <p:nvPicPr>
          <p:cNvPr id="26" name="Picture 4" descr="http://t1.gstatic.com/images?q=tbn:ANd9GcQefSJn-iWaXX1WMip2BBJD-ddchy7gYfoax7VP2gSnrnSBHCf3UA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066680" y="2809876"/>
            <a:ext cx="501318" cy="462755"/>
          </a:xfrm>
          <a:prstGeom prst="rect">
            <a:avLst/>
          </a:prstGeom>
          <a:noFill/>
        </p:spPr>
      </p:pic>
      <p:sp>
        <p:nvSpPr>
          <p:cNvPr id="27" name="26 Rectángulo redondeado"/>
          <p:cNvSpPr/>
          <p:nvPr/>
        </p:nvSpPr>
        <p:spPr>
          <a:xfrm>
            <a:off x="7304385" y="2809876"/>
            <a:ext cx="1518174" cy="50006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ＭＳ Ｐゴシック"/>
              </a:rPr>
              <a:t>34.638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ＭＳ Ｐゴシック"/>
              </a:rPr>
              <a:t>vistas</a:t>
            </a:r>
          </a:p>
        </p:txBody>
      </p:sp>
      <p:pic>
        <p:nvPicPr>
          <p:cNvPr id="28" name="Picture 6" descr="http://t3.gstatic.com/images?q=tbn:ANd9GcSbl0yfja7AA_ZHGLrKKCyDOf-vHgaO5VMys9lGk5p4sjhXOqyJ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628076" y="2809875"/>
            <a:ext cx="554088" cy="511466"/>
          </a:xfrm>
          <a:prstGeom prst="rect">
            <a:avLst/>
          </a:prstGeom>
          <a:noFill/>
        </p:spPr>
      </p:pic>
      <p:pic>
        <p:nvPicPr>
          <p:cNvPr id="29" name="6 Imagen" descr="YouTube logo grande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083469" y="5213374"/>
            <a:ext cx="9286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9 Imagen" descr="Flickr logo.jpg"/>
          <p:cNvPicPr>
            <a:picLocks noChangeAspect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8258440" y="5237188"/>
            <a:ext cx="97512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10 Imagen" descr="Slideshare logo.pn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11383" y="5111774"/>
            <a:ext cx="619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31 Rectángulo redondeado"/>
          <p:cNvSpPr/>
          <p:nvPr/>
        </p:nvSpPr>
        <p:spPr>
          <a:xfrm>
            <a:off x="851298" y="5737250"/>
            <a:ext cx="1393031" cy="50006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ＭＳ Ｐゴシック"/>
              </a:rPr>
              <a:t>357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ＭＳ Ｐゴシック"/>
              </a:rPr>
              <a:t>vistas</a:t>
            </a:r>
          </a:p>
        </p:txBody>
      </p:sp>
      <p:sp>
        <p:nvSpPr>
          <p:cNvPr id="33" name="32 Rectángulo redondeado"/>
          <p:cNvSpPr/>
          <p:nvPr/>
        </p:nvSpPr>
        <p:spPr>
          <a:xfrm>
            <a:off x="8048626" y="5735662"/>
            <a:ext cx="1393031" cy="50006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138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vistas</a:t>
            </a:r>
          </a:p>
        </p:txBody>
      </p:sp>
      <p:sp>
        <p:nvSpPr>
          <p:cNvPr id="34" name="33 Rectángulo redondeado"/>
          <p:cNvSpPr/>
          <p:nvPr/>
        </p:nvSpPr>
        <p:spPr>
          <a:xfrm>
            <a:off x="6026151" y="5737250"/>
            <a:ext cx="1393031" cy="50006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27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vistas</a:t>
            </a: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87738" y="5194324"/>
            <a:ext cx="1393031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29 Rectángulo redondeado"/>
          <p:cNvSpPr/>
          <p:nvPr/>
        </p:nvSpPr>
        <p:spPr>
          <a:xfrm>
            <a:off x="3434425" y="5737250"/>
            <a:ext cx="1393031" cy="50006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ＭＳ Ｐゴシック"/>
              </a:rPr>
              <a:t>33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  <a:cs typeface="ＭＳ Ｐゴシック"/>
              </a:rPr>
              <a:t>vistas</a:t>
            </a:r>
          </a:p>
        </p:txBody>
      </p:sp>
      <p:pic>
        <p:nvPicPr>
          <p:cNvPr id="37" name="Picture 1" descr="E_invertid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0" y="4500570"/>
            <a:ext cx="232171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7 Grupo"/>
          <p:cNvGrpSpPr>
            <a:grpSpLocks/>
          </p:cNvGrpSpPr>
          <p:nvPr/>
        </p:nvGrpSpPr>
        <p:grpSpPr bwMode="auto">
          <a:xfrm>
            <a:off x="3840330" y="2273320"/>
            <a:ext cx="6143096" cy="4013200"/>
            <a:chOff x="3044945" y="1487487"/>
            <a:chExt cx="5670459" cy="4013215"/>
          </a:xfrm>
        </p:grpSpPr>
        <p:grpSp>
          <p:nvGrpSpPr>
            <p:cNvPr id="3" name="47 Grupo"/>
            <p:cNvGrpSpPr>
              <a:grpSpLocks/>
            </p:cNvGrpSpPr>
            <p:nvPr/>
          </p:nvGrpSpPr>
          <p:grpSpPr bwMode="auto">
            <a:xfrm>
              <a:off x="4509047" y="2130429"/>
              <a:ext cx="2714644" cy="2428892"/>
              <a:chOff x="2928926" y="2428868"/>
              <a:chExt cx="3000396" cy="2857520"/>
            </a:xfrm>
          </p:grpSpPr>
          <p:sp>
            <p:nvSpPr>
              <p:cNvPr id="24" name="23 Elipse"/>
              <p:cNvSpPr/>
              <p:nvPr/>
            </p:nvSpPr>
            <p:spPr bwMode="auto">
              <a:xfrm>
                <a:off x="2928429" y="2428864"/>
                <a:ext cx="3000326" cy="2857511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90000" tIns="46800" rIns="90000" bIns="468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sz="1200">
                  <a:solidFill>
                    <a:prstClr val="white"/>
                  </a:solidFill>
                  <a:latin typeface="Trebuchet MS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24 Elipse"/>
              <p:cNvSpPr/>
              <p:nvPr/>
            </p:nvSpPr>
            <p:spPr bwMode="auto">
              <a:xfrm>
                <a:off x="3356545" y="2858425"/>
                <a:ext cx="2072156" cy="200025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90000" tIns="46800" rIns="90000" bIns="468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sz="1200" b="0">
                  <a:solidFill>
                    <a:prstClr val="white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2118" name="54 Elipse"/>
              <p:cNvSpPr>
                <a:spLocks noChangeArrowheads="1"/>
              </p:cNvSpPr>
              <p:nvPr/>
            </p:nvSpPr>
            <p:spPr bwMode="auto">
              <a:xfrm>
                <a:off x="3857620" y="3357562"/>
                <a:ext cx="1071571" cy="1000133"/>
              </a:xfrm>
              <a:prstGeom prst="ellipse">
                <a:avLst/>
              </a:prstGeom>
              <a:solidFill>
                <a:srgbClr val="FFFF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90000" tIns="46800" rIns="90000" bIns="468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200" b="0">
                  <a:solidFill>
                    <a:prstClr val="white"/>
                  </a:solidFill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2119" name="65 Elipse"/>
              <p:cNvSpPr>
                <a:spLocks noChangeArrowheads="1"/>
              </p:cNvSpPr>
              <p:nvPr/>
            </p:nvSpPr>
            <p:spPr bwMode="auto">
              <a:xfrm rot="-2887064">
                <a:off x="4199808" y="3563023"/>
                <a:ext cx="294512" cy="283093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90000" tIns="46800" rIns="90000" bIns="468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200" b="0">
                  <a:solidFill>
                    <a:prstClr val="white"/>
                  </a:solidFill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2120" name="62 Elipse"/>
              <p:cNvSpPr>
                <a:spLocks noChangeArrowheads="1"/>
              </p:cNvSpPr>
              <p:nvPr/>
            </p:nvSpPr>
            <p:spPr bwMode="auto">
              <a:xfrm rot="3619599">
                <a:off x="4871801" y="3303749"/>
                <a:ext cx="294512" cy="283093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90000" tIns="46800" rIns="90000" bIns="468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200" b="0">
                  <a:solidFill>
                    <a:prstClr val="white"/>
                  </a:solidFill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2121" name="58 Elipse"/>
              <p:cNvSpPr>
                <a:spLocks noChangeArrowheads="1"/>
              </p:cNvSpPr>
              <p:nvPr/>
            </p:nvSpPr>
            <p:spPr bwMode="auto">
              <a:xfrm rot="10800000">
                <a:off x="4276600" y="4927839"/>
                <a:ext cx="251399" cy="267024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90000" tIns="46800" rIns="90000" bIns="468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200" b="0">
                  <a:solidFill>
                    <a:prstClr val="white"/>
                  </a:solidFill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49" name="48 Conector recto"/>
            <p:cNvCxnSpPr/>
            <p:nvPr/>
          </p:nvCxnSpPr>
          <p:spPr bwMode="auto">
            <a:xfrm rot="10800000">
              <a:off x="4759417" y="2130426"/>
              <a:ext cx="936610" cy="99854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106" name="66 Rectángulo"/>
            <p:cNvSpPr>
              <a:spLocks noChangeArrowheads="1"/>
            </p:cNvSpPr>
            <p:nvPr/>
          </p:nvSpPr>
          <p:spPr bwMode="auto">
            <a:xfrm>
              <a:off x="3044945" y="1762515"/>
              <a:ext cx="2540226" cy="29647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>
                  <a:solidFill>
                    <a:prstClr val="black"/>
                  </a:solidFill>
                  <a:latin typeface="Trebuchet MS" pitchFamily="34" charset="0"/>
                  <a:ea typeface="+mn-ea"/>
                  <a:cs typeface="+mn-cs"/>
                </a:rPr>
                <a:t>Servicios/Recursos</a:t>
              </a:r>
            </a:p>
          </p:txBody>
        </p:sp>
        <p:cxnSp>
          <p:nvCxnSpPr>
            <p:cNvPr id="51" name="50 Conector recto"/>
            <p:cNvCxnSpPr/>
            <p:nvPr/>
          </p:nvCxnSpPr>
          <p:spPr bwMode="auto">
            <a:xfrm flipV="1">
              <a:off x="6511989" y="2130426"/>
              <a:ext cx="747701" cy="80010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108" name="67 Rectángulo"/>
            <p:cNvSpPr>
              <a:spLocks noChangeArrowheads="1"/>
            </p:cNvSpPr>
            <p:nvPr/>
          </p:nvSpPr>
          <p:spPr bwMode="auto">
            <a:xfrm>
              <a:off x="6402531" y="1762516"/>
              <a:ext cx="2312873" cy="2964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>
                  <a:solidFill>
                    <a:prstClr val="black"/>
                  </a:solidFill>
                  <a:latin typeface="Trebuchet MS" pitchFamily="34" charset="0"/>
                  <a:ea typeface="+mn-ea"/>
                  <a:cs typeface="+mn-cs"/>
                </a:rPr>
                <a:t>Conocimiento</a:t>
              </a:r>
            </a:p>
          </p:txBody>
        </p:sp>
        <p:cxnSp>
          <p:nvCxnSpPr>
            <p:cNvPr id="53" name="52 Conector recto"/>
            <p:cNvCxnSpPr/>
            <p:nvPr/>
          </p:nvCxnSpPr>
          <p:spPr>
            <a:xfrm rot="5400000">
              <a:off x="5547593" y="4764893"/>
              <a:ext cx="577852" cy="1111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110" name="68 Rectángulo"/>
            <p:cNvSpPr>
              <a:spLocks noChangeArrowheads="1"/>
            </p:cNvSpPr>
            <p:nvPr/>
          </p:nvSpPr>
          <p:spPr bwMode="auto">
            <a:xfrm>
              <a:off x="4688019" y="5202263"/>
              <a:ext cx="2312873" cy="29843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>
                  <a:solidFill>
                    <a:prstClr val="black"/>
                  </a:solidFill>
                  <a:latin typeface="Trebuchet MS" pitchFamily="34" charset="0"/>
                  <a:ea typeface="+mn-ea"/>
                  <a:cs typeface="+mn-cs"/>
                </a:rPr>
                <a:t>Redes</a:t>
              </a:r>
            </a:p>
          </p:txBody>
        </p:sp>
        <p:sp>
          <p:nvSpPr>
            <p:cNvPr id="132111" name="54 Elipse"/>
            <p:cNvSpPr>
              <a:spLocks noChangeArrowheads="1"/>
            </p:cNvSpPr>
            <p:nvPr/>
          </p:nvSpPr>
          <p:spPr bwMode="auto">
            <a:xfrm rot="-5400000">
              <a:off x="4821098" y="2051612"/>
              <a:ext cx="2002681" cy="874432"/>
            </a:xfrm>
            <a:prstGeom prst="ellipse">
              <a:avLst/>
            </a:prstGeom>
            <a:solidFill>
              <a:srgbClr val="FF0000">
                <a:alpha val="43921"/>
              </a:srgbClr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600">
                  <a:solidFill>
                    <a:prstClr val="black"/>
                  </a:solidFill>
                  <a:latin typeface="Trebuchet MS" pitchFamily="34" charset="0"/>
                  <a:ea typeface="+mn-ea"/>
                  <a:cs typeface="+mn-cs"/>
                </a:rPr>
                <a:t>Hospitales</a:t>
              </a:r>
            </a:p>
          </p:txBody>
        </p:sp>
        <p:sp>
          <p:nvSpPr>
            <p:cNvPr id="56" name="55 Elipse"/>
            <p:cNvSpPr>
              <a:spLocks noChangeArrowheads="1"/>
            </p:cNvSpPr>
            <p:nvPr/>
          </p:nvSpPr>
          <p:spPr bwMode="auto">
            <a:xfrm rot="20284940">
              <a:off x="5511880" y="2509841"/>
              <a:ext cx="2125629" cy="82550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44000"/>
              </a:schemeClr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>
                  <a:solidFill>
                    <a:prstClr val="black"/>
                  </a:solidFill>
                  <a:latin typeface="Trebuchet MS" pitchFamily="34" charset="0"/>
                  <a:ea typeface="+mn-ea"/>
                  <a:cs typeface="+mn-cs"/>
                </a:rPr>
                <a:t>Atención Primaria</a:t>
              </a:r>
            </a:p>
          </p:txBody>
        </p:sp>
        <p:sp>
          <p:nvSpPr>
            <p:cNvPr id="132113" name="56 Elipse"/>
            <p:cNvSpPr>
              <a:spLocks noChangeArrowheads="1"/>
            </p:cNvSpPr>
            <p:nvPr/>
          </p:nvSpPr>
          <p:spPr bwMode="auto">
            <a:xfrm rot="1938461">
              <a:off x="5413543" y="3290647"/>
              <a:ext cx="2127057" cy="824633"/>
            </a:xfrm>
            <a:prstGeom prst="ellipse">
              <a:avLst/>
            </a:prstGeom>
            <a:solidFill>
              <a:srgbClr val="00B050">
                <a:alpha val="43921"/>
              </a:srgbClr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600">
                  <a:solidFill>
                    <a:prstClr val="black"/>
                  </a:solidFill>
                  <a:latin typeface="Trebuchet MS" pitchFamily="34" charset="0"/>
                  <a:ea typeface="+mn-ea"/>
                  <a:cs typeface="+mn-cs"/>
                </a:rPr>
                <a:t>Pacientes</a:t>
              </a:r>
            </a:p>
          </p:txBody>
        </p:sp>
        <p:sp>
          <p:nvSpPr>
            <p:cNvPr id="132114" name="57 Elipse"/>
            <p:cNvSpPr>
              <a:spLocks noChangeArrowheads="1"/>
            </p:cNvSpPr>
            <p:nvPr/>
          </p:nvSpPr>
          <p:spPr bwMode="auto">
            <a:xfrm rot="-2222244">
              <a:off x="4177963" y="3342615"/>
              <a:ext cx="2124870" cy="826597"/>
            </a:xfrm>
            <a:prstGeom prst="ellipse">
              <a:avLst/>
            </a:prstGeom>
            <a:solidFill>
              <a:srgbClr val="0070C0">
                <a:alpha val="43921"/>
              </a:srgbClr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600">
                  <a:solidFill>
                    <a:prstClr val="black"/>
                  </a:solidFill>
                  <a:latin typeface="Trebuchet MS" pitchFamily="34" charset="0"/>
                  <a:ea typeface="+mn-ea"/>
                  <a:cs typeface="+mn-cs"/>
                </a:rPr>
                <a:t>Profesionales</a:t>
              </a:r>
            </a:p>
          </p:txBody>
        </p:sp>
        <p:sp>
          <p:nvSpPr>
            <p:cNvPr id="59" name="56 Elipse"/>
            <p:cNvSpPr>
              <a:spLocks noChangeArrowheads="1"/>
            </p:cNvSpPr>
            <p:nvPr/>
          </p:nvSpPr>
          <p:spPr bwMode="auto">
            <a:xfrm rot="1237916">
              <a:off x="4083153" y="2593978"/>
              <a:ext cx="2125629" cy="825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44000"/>
              </a:schemeClr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>
                  <a:solidFill>
                    <a:prstClr val="black"/>
                  </a:solidFill>
                  <a:latin typeface="Trebuchet MS" pitchFamily="34" charset="0"/>
                  <a:ea typeface="+mn-ea"/>
                  <a:cs typeface="+mn-cs"/>
                </a:rPr>
                <a:t>Sociedad</a:t>
              </a:r>
            </a:p>
          </p:txBody>
        </p:sp>
      </p:grpSp>
      <p:pic>
        <p:nvPicPr>
          <p:cNvPr id="23" name="22 Imagen" descr="H20+_liqui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2139" y="44624"/>
            <a:ext cx="3327820" cy="1753526"/>
          </a:xfrm>
          <a:prstGeom prst="rect">
            <a:avLst/>
          </a:prstGeom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41153" y="2421866"/>
            <a:ext cx="533135" cy="611187"/>
          </a:xfrm>
          <a:prstGeom prst="rect">
            <a:avLst/>
          </a:prstGeom>
          <a:solidFill>
            <a:schemeClr val="bg1"/>
          </a:solidFill>
          <a:ln w="38100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>
                <a:solidFill>
                  <a:srgbClr val="CC3300"/>
                </a:solidFill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1278865" y="2421866"/>
            <a:ext cx="2490258" cy="611187"/>
          </a:xfrm>
          <a:prstGeom prst="rect">
            <a:avLst/>
          </a:prstGeom>
          <a:solidFill>
            <a:schemeClr val="accent1"/>
          </a:solidFill>
          <a:ln w="38100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Flexible</a:t>
            </a:r>
            <a:endParaRPr lang="es-ES" sz="24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541153" y="3679819"/>
            <a:ext cx="533135" cy="611187"/>
          </a:xfrm>
          <a:prstGeom prst="rect">
            <a:avLst/>
          </a:prstGeom>
          <a:solidFill>
            <a:schemeClr val="bg1"/>
          </a:solidFill>
          <a:ln w="38100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>
                <a:solidFill>
                  <a:srgbClr val="CC3300"/>
                </a:solidFill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1278865" y="3679819"/>
            <a:ext cx="2490258" cy="611187"/>
          </a:xfrm>
          <a:prstGeom prst="rect">
            <a:avLst/>
          </a:prstGeom>
          <a:solidFill>
            <a:schemeClr val="accent1"/>
          </a:solidFill>
          <a:ln w="38100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Accesible</a:t>
            </a:r>
            <a:endParaRPr lang="es-ES" sz="24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541153" y="4975360"/>
            <a:ext cx="533135" cy="611187"/>
          </a:xfrm>
          <a:prstGeom prst="rect">
            <a:avLst/>
          </a:prstGeom>
          <a:solidFill>
            <a:schemeClr val="bg1"/>
          </a:solidFill>
          <a:ln w="38100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>
                <a:solidFill>
                  <a:srgbClr val="CC3300"/>
                </a:solidFill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1278865" y="4975360"/>
            <a:ext cx="2490258" cy="611187"/>
          </a:xfrm>
          <a:prstGeom prst="rect">
            <a:avLst/>
          </a:prstGeom>
          <a:solidFill>
            <a:schemeClr val="accent1"/>
          </a:solidFill>
          <a:ln w="38100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Colaborativo</a:t>
            </a:r>
            <a:endParaRPr lang="es-ES" sz="24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" name="1 Título"/>
          <p:cNvSpPr>
            <a:spLocks noGrp="1"/>
          </p:cNvSpPr>
          <p:nvPr>
            <p:ph type="title"/>
          </p:nvPr>
        </p:nvSpPr>
        <p:spPr>
          <a:xfrm>
            <a:off x="-1287693" y="188640"/>
            <a:ext cx="8915400" cy="1143000"/>
          </a:xfrm>
        </p:spPr>
        <p:txBody>
          <a:bodyPr/>
          <a:lstStyle/>
          <a:p>
            <a:pPr algn="r"/>
            <a:r>
              <a:rPr lang="es-ES" dirty="0" smtClean="0"/>
              <a:t>Hospital líquido     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2"/>
          <p:cNvSpPr txBox="1">
            <a:spLocks/>
          </p:cNvSpPr>
          <p:nvPr/>
        </p:nvSpPr>
        <p:spPr bwMode="auto">
          <a:xfrm>
            <a:off x="456406" y="3429000"/>
            <a:ext cx="8993188" cy="26289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100"/>
              </a:lnSpc>
              <a:spcBef>
                <a:spcPts val="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rebuchet MS" pitchFamily="34" charset="0"/>
                <a:ea typeface="ＭＳ Ｐゴシック"/>
                <a:cs typeface="ＭＳ Ｐゴシック"/>
              </a:rPr>
              <a:t>Jorge Juan Fernández</a:t>
            </a:r>
            <a:r>
              <a:rPr kumimoji="0" lang="es-ES_tradnl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rebuchet MS" pitchFamily="34" charset="0"/>
                <a:ea typeface="ＭＳ Ｐゴシック"/>
                <a:cs typeface="ＭＳ Ｐゴシック"/>
              </a:rPr>
              <a:t/>
            </a:r>
            <a:br>
              <a:rPr kumimoji="0" lang="es-ES_tradnl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rebuchet MS" pitchFamily="34" charset="0"/>
                <a:ea typeface="ＭＳ Ｐゴシック"/>
                <a:cs typeface="ＭＳ Ｐゴシック"/>
              </a:rPr>
            </a:b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rebuchet MS" pitchFamily="34" charset="0"/>
                <a:ea typeface="ＭＳ Ｐゴシック"/>
                <a:cs typeface="ＭＳ Ｐゴシック"/>
              </a:rPr>
              <a:t>Director Área E-Health y Salud 2.0</a:t>
            </a:r>
            <a:b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rebuchet MS" pitchFamily="34" charset="0"/>
                <a:ea typeface="ＭＳ Ｐゴシック"/>
                <a:cs typeface="ＭＳ Ｐゴシック"/>
              </a:rPr>
            </a:b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rebuchet MS" pitchFamily="34" charset="0"/>
                <a:ea typeface="ＭＳ Ｐゴシック"/>
                <a:cs typeface="ＭＳ Ｐゴシック"/>
              </a:rPr>
              <a:t>Área de Innovación y Conocimiento</a:t>
            </a:r>
          </a:p>
          <a:p>
            <a:pPr algn="ctr" defTabSz="914400">
              <a:spcBef>
                <a:spcPct val="50000"/>
              </a:spcBef>
            </a:pPr>
            <a:r>
              <a:rPr lang="es-ES" sz="2800" b="0" dirty="0" smtClean="0">
                <a:solidFill>
                  <a:schemeClr val="accent1"/>
                </a:solidFill>
                <a:latin typeface="Trebuchet MS" pitchFamily="34" charset="0"/>
                <a:hlinkClick r:id="rId2"/>
              </a:rPr>
              <a:t>jfernandez@hsjdbcn.org</a:t>
            </a:r>
            <a:endParaRPr lang="es-ES" sz="2800" b="0" dirty="0" smtClean="0">
              <a:solidFill>
                <a:schemeClr val="accent1"/>
              </a:solidFill>
              <a:latin typeface="Trebuchet MS" pitchFamily="34" charset="0"/>
            </a:endParaRPr>
          </a:p>
          <a:p>
            <a:pPr algn="ctr" defTabSz="914400">
              <a:spcBef>
                <a:spcPct val="50000"/>
              </a:spcBef>
            </a:pPr>
            <a:r>
              <a:rPr lang="es-ES" sz="2800" b="0" dirty="0" smtClean="0">
                <a:solidFill>
                  <a:schemeClr val="accent1"/>
                </a:solidFill>
                <a:latin typeface="Trebuchet MS" pitchFamily="34" charset="0"/>
              </a:rPr>
              <a:t>@</a:t>
            </a:r>
            <a:r>
              <a:rPr lang="es-ES" sz="2800" b="0" dirty="0" err="1" smtClean="0">
                <a:solidFill>
                  <a:schemeClr val="accent1"/>
                </a:solidFill>
                <a:latin typeface="Trebuchet MS" pitchFamily="34" charset="0"/>
              </a:rPr>
              <a:t>jorgejuan</a:t>
            </a:r>
            <a:endParaRPr kumimoji="0" lang="es-ES_tradnl" sz="2800" b="0" i="1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rebuchet MS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20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apositiva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336699"/>
        </a:solidFill>
        <a:ln w="12700">
          <a:noFill/>
          <a:miter lim="800000"/>
          <a:headEnd type="none" w="sm" len="sm"/>
          <a:tailEnd type="none" w="sm" len="sm"/>
        </a:ln>
      </a:spPr>
      <a:bodyPr wrap="none" lIns="90000" tIns="46800" rIns="90000" bIns="46800" anchor="ctr"/>
      <a:lstStyle>
        <a:defPPr algn="ctr">
          <a:defRPr>
            <a:solidFill>
              <a:schemeClr val="bg1"/>
            </a:solidFill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iapositiva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336699"/>
        </a:solidFill>
        <a:ln w="12700">
          <a:noFill/>
          <a:miter lim="800000"/>
          <a:headEnd type="none" w="sm" len="sm"/>
          <a:tailEnd type="none" w="sm" len="sm"/>
        </a:ln>
      </a:spPr>
      <a:bodyPr wrap="none" lIns="90000" tIns="46800" rIns="90000" bIns="46800" anchor="ctr"/>
      <a:lstStyle>
        <a:defPPr algn="ctr">
          <a:defRPr>
            <a:solidFill>
              <a:schemeClr val="bg1"/>
            </a:solidFill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11248</TotalTime>
  <Words>579</Words>
  <Application>Microsoft Office PowerPoint</Application>
  <PresentationFormat>A4 (210 x 297 mm)</PresentationFormat>
  <Paragraphs>204</Paragraphs>
  <Slides>31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13</vt:i4>
      </vt:variant>
      <vt:variant>
        <vt:lpstr>Títulos de diapositiva</vt:lpstr>
      </vt:variant>
      <vt:variant>
        <vt:i4>31</vt:i4>
      </vt:variant>
    </vt:vector>
  </HeadingPairs>
  <TitlesOfParts>
    <vt:vector size="44" baseType="lpstr">
      <vt:lpstr>Diapositiva2</vt:lpstr>
      <vt:lpstr>Tema de Office</vt:lpstr>
      <vt:lpstr>2_Tema de Office</vt:lpstr>
      <vt:lpstr>3_Tema de Office</vt:lpstr>
      <vt:lpstr>1_Diapositiva2</vt:lpstr>
      <vt:lpstr>5_Tema de Office</vt:lpstr>
      <vt:lpstr>6_Tema de Office</vt:lpstr>
      <vt:lpstr>10_Tema de Office</vt:lpstr>
      <vt:lpstr>1_Tema de Office</vt:lpstr>
      <vt:lpstr>13_Tema de Office</vt:lpstr>
      <vt:lpstr>15_Tema de Office</vt:lpstr>
      <vt:lpstr>16_Tema de Office</vt:lpstr>
      <vt:lpstr>17_Tema de Office</vt:lpstr>
      <vt:lpstr>HOSPITAL LÍQUIDO El caso del Hospital Sant Joan de Deú</vt:lpstr>
      <vt:lpstr>Diapositiva 2</vt:lpstr>
      <vt:lpstr>ÍNDICE</vt:lpstr>
      <vt:lpstr>ÍNDICE</vt:lpstr>
      <vt:lpstr>Diapositiva 5</vt:lpstr>
      <vt:lpstr>Algunos datos (España)</vt:lpstr>
      <vt:lpstr>Diapositiva 7</vt:lpstr>
      <vt:lpstr>Diapositiva 8</vt:lpstr>
      <vt:lpstr>Diapositiva 9</vt:lpstr>
      <vt:lpstr>Diapositiva 10</vt:lpstr>
      <vt:lpstr>Internet como plataforma</vt:lpstr>
      <vt:lpstr>ÍNDICE</vt:lpstr>
      <vt:lpstr>5 tendencias digitales en salud</vt:lpstr>
      <vt:lpstr>Mobile is BIG</vt:lpstr>
      <vt:lpstr>Video is BIG</vt:lpstr>
      <vt:lpstr>Social is BIG</vt:lpstr>
      <vt:lpstr>Social is BIG</vt:lpstr>
      <vt:lpstr>Games are BIG</vt:lpstr>
      <vt:lpstr>Sensors are BIG</vt:lpstr>
      <vt:lpstr>Sensors are BIG</vt:lpstr>
      <vt:lpstr>Sensors are BIG</vt:lpstr>
      <vt:lpstr>ÍNDICE</vt:lpstr>
      <vt:lpstr>Diapositiva 23</vt:lpstr>
      <vt:lpstr>Hospital Sant Joan de Déu</vt:lpstr>
      <vt:lpstr>El Hospital Líquido: ir más allá del edificio hospitalario</vt:lpstr>
      <vt:lpstr>Hacia el Hospital Líquido: Filosofía y conceptos</vt:lpstr>
      <vt:lpstr>Diapositiva 27</vt:lpstr>
      <vt:lpstr>Diapositiva 28</vt:lpstr>
      <vt:lpstr>Un día digital en el HSJD</vt:lpstr>
      <vt:lpstr>Hospital líquido      </vt:lpstr>
      <vt:lpstr>Diapositiva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HSJD - Hospital Líquido - Salud 2.0 Euskadi (5 jul 2011, Bilbao)</dc:title>
  <dc:subject>EUSKADI Salud 2.0</dc:subject>
  <dc:creator>Jorge Juan Fernández García (HSJD)</dc:creator>
  <cp:lastModifiedBy>jfernandez</cp:lastModifiedBy>
  <cp:revision>918</cp:revision>
  <cp:lastPrinted>2010-04-15T11:00:36Z</cp:lastPrinted>
  <dcterms:created xsi:type="dcterms:W3CDTF">2010-04-15T09:51:00Z</dcterms:created>
  <dcterms:modified xsi:type="dcterms:W3CDTF">2012-11-15T07:35:07Z</dcterms:modified>
</cp:coreProperties>
</file>