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7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8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750" r:id="rId2"/>
    <p:sldMasterId id="2147483738" r:id="rId3"/>
    <p:sldMasterId id="2147483724" r:id="rId4"/>
    <p:sldMasterId id="2147483710" r:id="rId5"/>
    <p:sldMasterId id="2147483698" r:id="rId6"/>
    <p:sldMasterId id="2147483686" r:id="rId7"/>
    <p:sldMasterId id="2147483673" r:id="rId8"/>
    <p:sldMasterId id="2147483661" r:id="rId9"/>
  </p:sldMasterIdLst>
  <p:notesMasterIdLst>
    <p:notesMasterId r:id="rId39"/>
  </p:notesMasterIdLst>
  <p:sldIdLst>
    <p:sldId id="266" r:id="rId10"/>
    <p:sldId id="291" r:id="rId11"/>
    <p:sldId id="256" r:id="rId12"/>
    <p:sldId id="286" r:id="rId13"/>
    <p:sldId id="258" r:id="rId14"/>
    <p:sldId id="268" r:id="rId15"/>
    <p:sldId id="269" r:id="rId16"/>
    <p:sldId id="289" r:id="rId17"/>
    <p:sldId id="260" r:id="rId18"/>
    <p:sldId id="261" r:id="rId19"/>
    <p:sldId id="262" r:id="rId20"/>
    <p:sldId id="263" r:id="rId21"/>
    <p:sldId id="264" r:id="rId22"/>
    <p:sldId id="265" r:id="rId23"/>
    <p:sldId id="290" r:id="rId24"/>
    <p:sldId id="267" r:id="rId25"/>
    <p:sldId id="273" r:id="rId26"/>
    <p:sldId id="274" r:id="rId27"/>
    <p:sldId id="275" r:id="rId28"/>
    <p:sldId id="287" r:id="rId29"/>
    <p:sldId id="292" r:id="rId30"/>
    <p:sldId id="282" r:id="rId31"/>
    <p:sldId id="293" r:id="rId32"/>
    <p:sldId id="294" r:id="rId33"/>
    <p:sldId id="283" r:id="rId34"/>
    <p:sldId id="284" r:id="rId35"/>
    <p:sldId id="285" r:id="rId36"/>
    <p:sldId id="276" r:id="rId37"/>
    <p:sldId id="270" r:id="rId3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99"/>
    <a:srgbClr val="C8D7EA"/>
    <a:srgbClr val="9AB7DA"/>
    <a:srgbClr val="B6CBE4"/>
    <a:srgbClr val="CCD9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0739" autoAdjust="0"/>
    <p:restoredTop sz="94630" autoAdjust="0"/>
  </p:normalViewPr>
  <p:slideViewPr>
    <p:cSldViewPr>
      <p:cViewPr varScale="1">
        <p:scale>
          <a:sx n="91" d="100"/>
          <a:sy n="91" d="100"/>
        </p:scale>
        <p:origin x="-164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108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E0CA63-3BDB-4AEE-B5E6-D4140D5AA097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3227A59-9618-4891-BB25-F101518F9BA4}">
      <dgm:prSet/>
      <dgm:spPr/>
      <dgm:t>
        <a:bodyPr/>
        <a:lstStyle/>
        <a:p>
          <a:pPr algn="l" rtl="0">
            <a:spcBef>
              <a:spcPts val="600"/>
            </a:spcBef>
            <a:spcAft>
              <a:spcPts val="600"/>
            </a:spcAft>
          </a:pPr>
          <a:r>
            <a:rPr lang="es-ES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1. Breve descripción de la experiencia de la Unidad de Investigación en Telemedicina y E-salud del Instituto de Salud Carlos III</a:t>
          </a:r>
        </a:p>
        <a:p>
          <a:pPr algn="l" rtl="0">
            <a:spcBef>
              <a:spcPts val="600"/>
            </a:spcBef>
            <a:spcAft>
              <a:spcPts val="600"/>
            </a:spcAft>
          </a:pPr>
          <a:endParaRPr lang="es-ES" dirty="0" smtClean="0">
            <a:solidFill>
              <a:schemeClr val="tx2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algn="l" rtl="0">
            <a:spcBef>
              <a:spcPts val="600"/>
            </a:spcBef>
            <a:spcAft>
              <a:spcPts val="600"/>
            </a:spcAft>
          </a:pPr>
          <a:r>
            <a:rPr lang="es-ES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2. Escenario de investigación (metodología)</a:t>
          </a:r>
        </a:p>
        <a:p>
          <a:pPr algn="l" rtl="0">
            <a:spcBef>
              <a:spcPts val="600"/>
            </a:spcBef>
            <a:spcAft>
              <a:spcPts val="600"/>
            </a:spcAft>
          </a:pPr>
          <a:endParaRPr lang="es-ES" dirty="0" smtClean="0">
            <a:solidFill>
              <a:schemeClr val="tx2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algn="l" rtl="0">
            <a:spcBef>
              <a:spcPts val="600"/>
            </a:spcBef>
            <a:spcAft>
              <a:spcPts val="600"/>
            </a:spcAft>
          </a:pPr>
          <a:r>
            <a:rPr lang="es-ES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3. Descripción de la Plataforma PITES (Plataforma de Innovación en nuevos Servicios de Telemedicina y E-Salud)</a:t>
          </a:r>
          <a:br>
            <a:rPr lang="es-ES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rPr>
          </a:br>
          <a:endParaRPr lang="es-ES" dirty="0" smtClean="0">
            <a:solidFill>
              <a:schemeClr val="tx2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algn="l" rtl="0">
            <a:spcBef>
              <a:spcPts val="600"/>
            </a:spcBef>
            <a:spcAft>
              <a:spcPct val="35000"/>
            </a:spcAft>
          </a:pPr>
          <a:r>
            <a:rPr lang="es-ES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4. Resaltar aspectos relevantes de diferentes proyectos llevados a cabo en nuestra Unidad.</a:t>
          </a:r>
          <a:br>
            <a:rPr lang="es-ES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rPr>
          </a:br>
          <a:endParaRPr lang="es-ES" dirty="0" smtClean="0">
            <a:solidFill>
              <a:schemeClr val="tx2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algn="l" rtl="0">
            <a:spcBef>
              <a:spcPts val="600"/>
            </a:spcBef>
            <a:spcAft>
              <a:spcPct val="35000"/>
            </a:spcAft>
          </a:pPr>
          <a:r>
            <a:rPr lang="es-ES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5. Situación actual mediante un ejemplo de Evaluación de la </a:t>
          </a:r>
          <a:r>
            <a:rPr lang="es-ES" dirty="0" err="1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Telemonitorización</a:t>
          </a:r>
          <a:r>
            <a:rPr lang="es-ES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en ICC.</a:t>
          </a:r>
          <a:br>
            <a:rPr lang="es-ES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rPr>
          </a:br>
          <a:endParaRPr lang="es-ES" dirty="0" smtClean="0">
            <a:solidFill>
              <a:schemeClr val="tx2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algn="l" rtl="0">
            <a:spcBef>
              <a:spcPts val="600"/>
            </a:spcBef>
            <a:spcAft>
              <a:spcPct val="35000"/>
            </a:spcAft>
          </a:pPr>
          <a:r>
            <a:rPr lang="es-ES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6. Mirando al futuro.</a:t>
          </a:r>
          <a:r>
            <a:rPr lang="es-ES" dirty="0" smtClean="0"/>
            <a:t/>
          </a:r>
          <a:br>
            <a:rPr lang="es-ES" dirty="0" smtClean="0"/>
          </a:br>
          <a:endParaRPr lang="es-ES" dirty="0"/>
        </a:p>
      </dgm:t>
    </dgm:pt>
    <dgm:pt modelId="{5DD011BF-30E1-41CD-883B-3537F7DCD9A9}" type="parTrans" cxnId="{B9C0CEAB-43D8-4B21-A281-8CA352DB1FD9}">
      <dgm:prSet/>
      <dgm:spPr/>
      <dgm:t>
        <a:bodyPr/>
        <a:lstStyle/>
        <a:p>
          <a:endParaRPr lang="es-ES"/>
        </a:p>
      </dgm:t>
    </dgm:pt>
    <dgm:pt modelId="{0A99E55D-86D7-43A4-823E-E53193D71FD1}" type="sibTrans" cxnId="{B9C0CEAB-43D8-4B21-A281-8CA352DB1FD9}">
      <dgm:prSet/>
      <dgm:spPr/>
      <dgm:t>
        <a:bodyPr/>
        <a:lstStyle/>
        <a:p>
          <a:endParaRPr lang="es-ES"/>
        </a:p>
      </dgm:t>
    </dgm:pt>
    <dgm:pt modelId="{DA1B7BAB-5259-4E08-BBDD-90C23561A23E}" type="pres">
      <dgm:prSet presAssocID="{08E0CA63-3BDB-4AEE-B5E6-D4140D5AA097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0399653-C8CF-43F5-AF07-A3EC93AC147F}" type="pres">
      <dgm:prSet presAssocID="{53227A59-9618-4891-BB25-F101518F9BA4}" presName="circle1" presStyleLbl="node1" presStyleIdx="0" presStyleCnt="1"/>
      <dgm:spPr/>
    </dgm:pt>
    <dgm:pt modelId="{03B1F453-C536-4CFD-A6E4-730EE400468C}" type="pres">
      <dgm:prSet presAssocID="{53227A59-9618-4891-BB25-F101518F9BA4}" presName="space" presStyleCnt="0"/>
      <dgm:spPr/>
    </dgm:pt>
    <dgm:pt modelId="{7B5FE320-0B41-49D7-B09F-4FC2ECB0716D}" type="pres">
      <dgm:prSet presAssocID="{53227A59-9618-4891-BB25-F101518F9BA4}" presName="rect1" presStyleLbl="alignAcc1" presStyleIdx="0" presStyleCnt="1" custScaleX="100244" custScaleY="106562"/>
      <dgm:spPr/>
      <dgm:t>
        <a:bodyPr/>
        <a:lstStyle/>
        <a:p>
          <a:endParaRPr lang="es-ES"/>
        </a:p>
      </dgm:t>
    </dgm:pt>
    <dgm:pt modelId="{E071BEAD-F3B1-4AB3-A901-0FF60842F5D7}" type="pres">
      <dgm:prSet presAssocID="{53227A59-9618-4891-BB25-F101518F9BA4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4DBB5F3-B799-475A-BC7B-00A2117A9B58}" type="presOf" srcId="{08E0CA63-3BDB-4AEE-B5E6-D4140D5AA097}" destId="{DA1B7BAB-5259-4E08-BBDD-90C23561A23E}" srcOrd="0" destOrd="0" presId="urn:microsoft.com/office/officeart/2005/8/layout/target3"/>
    <dgm:cxn modelId="{B9C0CEAB-43D8-4B21-A281-8CA352DB1FD9}" srcId="{08E0CA63-3BDB-4AEE-B5E6-D4140D5AA097}" destId="{53227A59-9618-4891-BB25-F101518F9BA4}" srcOrd="0" destOrd="0" parTransId="{5DD011BF-30E1-41CD-883B-3537F7DCD9A9}" sibTransId="{0A99E55D-86D7-43A4-823E-E53193D71FD1}"/>
    <dgm:cxn modelId="{86D06653-48BE-42D7-A297-D4A2AF73250C}" type="presOf" srcId="{53227A59-9618-4891-BB25-F101518F9BA4}" destId="{E071BEAD-F3B1-4AB3-A901-0FF60842F5D7}" srcOrd="1" destOrd="0" presId="urn:microsoft.com/office/officeart/2005/8/layout/target3"/>
    <dgm:cxn modelId="{C237BB9E-C30D-440A-A974-4C84ED6ADEEA}" type="presOf" srcId="{53227A59-9618-4891-BB25-F101518F9BA4}" destId="{7B5FE320-0B41-49D7-B09F-4FC2ECB0716D}" srcOrd="0" destOrd="0" presId="urn:microsoft.com/office/officeart/2005/8/layout/target3"/>
    <dgm:cxn modelId="{B062AE67-40D2-4E91-BD54-489299BF6D30}" type="presParOf" srcId="{DA1B7BAB-5259-4E08-BBDD-90C23561A23E}" destId="{E0399653-C8CF-43F5-AF07-A3EC93AC147F}" srcOrd="0" destOrd="0" presId="urn:microsoft.com/office/officeart/2005/8/layout/target3"/>
    <dgm:cxn modelId="{C76C1861-E91A-4AD7-9C68-5060245575AE}" type="presParOf" srcId="{DA1B7BAB-5259-4E08-BBDD-90C23561A23E}" destId="{03B1F453-C536-4CFD-A6E4-730EE400468C}" srcOrd="1" destOrd="0" presId="urn:microsoft.com/office/officeart/2005/8/layout/target3"/>
    <dgm:cxn modelId="{C4383EB1-4D6D-418F-A32D-8563CEE1E2D3}" type="presParOf" srcId="{DA1B7BAB-5259-4E08-BBDD-90C23561A23E}" destId="{7B5FE320-0B41-49D7-B09F-4FC2ECB0716D}" srcOrd="2" destOrd="0" presId="urn:microsoft.com/office/officeart/2005/8/layout/target3"/>
    <dgm:cxn modelId="{E888C748-D8AF-402D-B0E7-8543620F753D}" type="presParOf" srcId="{DA1B7BAB-5259-4E08-BBDD-90C23561A23E}" destId="{E071BEAD-F3B1-4AB3-A901-0FF60842F5D7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371E6D4-D920-4D34-A709-E056F17E633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8980914-1F66-4277-9170-4FED69451744}">
      <dgm:prSet custT="1"/>
      <dgm:spPr/>
      <dgm:t>
        <a:bodyPr/>
        <a:lstStyle/>
        <a:p>
          <a:pPr rtl="0"/>
          <a:r>
            <a:rPr lang="es-ES_tradnl" sz="2400" b="1" dirty="0" smtClean="0"/>
            <a:t>Escenario de innovación:   Atención Integral</a:t>
          </a:r>
          <a:endParaRPr lang="es-ES" sz="2400" dirty="0"/>
        </a:p>
      </dgm:t>
    </dgm:pt>
    <dgm:pt modelId="{5CE74B5D-191E-4041-9937-C44A5C3D9F79}" type="parTrans" cxnId="{0B4C2423-BA49-416E-8153-C42BF4421DF6}">
      <dgm:prSet/>
      <dgm:spPr/>
      <dgm:t>
        <a:bodyPr/>
        <a:lstStyle/>
        <a:p>
          <a:endParaRPr lang="es-ES"/>
        </a:p>
      </dgm:t>
    </dgm:pt>
    <dgm:pt modelId="{F8792C33-8E2D-48CC-952E-D9B51DA27DEF}" type="sibTrans" cxnId="{0B4C2423-BA49-416E-8153-C42BF4421DF6}">
      <dgm:prSet/>
      <dgm:spPr/>
      <dgm:t>
        <a:bodyPr/>
        <a:lstStyle/>
        <a:p>
          <a:endParaRPr lang="es-ES"/>
        </a:p>
      </dgm:t>
    </dgm:pt>
    <dgm:pt modelId="{1AC8FCBA-C6D9-43BF-B86B-1A59548A210F}" type="pres">
      <dgm:prSet presAssocID="{F371E6D4-D920-4D34-A709-E056F17E633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8AB7772-E2DD-4E06-827C-D3EAEC0641A1}" type="pres">
      <dgm:prSet presAssocID="{68980914-1F66-4277-9170-4FED6945174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7D45060-24A2-403B-9998-D9E8C8ACCED6}" type="presOf" srcId="{F371E6D4-D920-4D34-A709-E056F17E633A}" destId="{1AC8FCBA-C6D9-43BF-B86B-1A59548A210F}" srcOrd="0" destOrd="0" presId="urn:microsoft.com/office/officeart/2005/8/layout/vList2"/>
    <dgm:cxn modelId="{88CDE365-1AF7-4F67-8BEA-2E3996EDF2B2}" type="presOf" srcId="{68980914-1F66-4277-9170-4FED69451744}" destId="{A8AB7772-E2DD-4E06-827C-D3EAEC0641A1}" srcOrd="0" destOrd="0" presId="urn:microsoft.com/office/officeart/2005/8/layout/vList2"/>
    <dgm:cxn modelId="{0B4C2423-BA49-416E-8153-C42BF4421DF6}" srcId="{F371E6D4-D920-4D34-A709-E056F17E633A}" destId="{68980914-1F66-4277-9170-4FED69451744}" srcOrd="0" destOrd="0" parTransId="{5CE74B5D-191E-4041-9937-C44A5C3D9F79}" sibTransId="{F8792C33-8E2D-48CC-952E-D9B51DA27DEF}"/>
    <dgm:cxn modelId="{236E6BF4-5A79-40B8-AB56-A510C99CCA3D}" type="presParOf" srcId="{1AC8FCBA-C6D9-43BF-B86B-1A59548A210F}" destId="{A8AB7772-E2DD-4E06-827C-D3EAEC0641A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7FFC1-79E5-476C-AAD8-7CB59150A9E1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/>
      <dgm:spPr/>
      <dgm:t>
        <a:bodyPr/>
        <a:lstStyle/>
        <a:p>
          <a:endParaRPr lang="es-ES"/>
        </a:p>
      </dgm:t>
    </dgm:pt>
    <dgm:pt modelId="{07137BF8-DA11-4321-8119-457BC5CED957}">
      <dgm:prSet/>
      <dgm:spPr/>
      <dgm:t>
        <a:bodyPr/>
        <a:lstStyle/>
        <a:p>
          <a:pPr rtl="0"/>
          <a:r>
            <a:rPr lang="es-ES_tradnl" b="1" dirty="0" smtClean="0"/>
            <a:t>Control Hipertensión Arterial</a:t>
          </a:r>
          <a:endParaRPr lang="es-ES" dirty="0"/>
        </a:p>
      </dgm:t>
    </dgm:pt>
    <dgm:pt modelId="{2DAE8CAF-4B29-4E5C-8500-B10D586EB4A1}" type="parTrans" cxnId="{1A26F2B4-7180-46ED-B415-28C9281CE3A8}">
      <dgm:prSet/>
      <dgm:spPr/>
      <dgm:t>
        <a:bodyPr/>
        <a:lstStyle/>
        <a:p>
          <a:endParaRPr lang="es-ES"/>
        </a:p>
      </dgm:t>
    </dgm:pt>
    <dgm:pt modelId="{69E4F7B8-70EE-4EC8-8EBB-2E98B3AB1B2D}" type="sibTrans" cxnId="{1A26F2B4-7180-46ED-B415-28C9281CE3A8}">
      <dgm:prSet/>
      <dgm:spPr/>
      <dgm:t>
        <a:bodyPr/>
        <a:lstStyle/>
        <a:p>
          <a:endParaRPr lang="es-ES"/>
        </a:p>
      </dgm:t>
    </dgm:pt>
    <dgm:pt modelId="{907A2B98-270E-46B3-BA24-63457F7D314E}" type="pres">
      <dgm:prSet presAssocID="{6A27FFC1-79E5-476C-AAD8-7CB59150A9E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456340E-735A-4C5D-BC60-A3BBC6B3BD37}" type="pres">
      <dgm:prSet presAssocID="{07137BF8-DA11-4321-8119-457BC5CED957}" presName="parentText" presStyleLbl="node1" presStyleIdx="0" presStyleCnt="1" custLinFactNeighborX="55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C026F51-0BCA-4081-959E-19B5A4BA7E0B}" type="presOf" srcId="{6A27FFC1-79E5-476C-AAD8-7CB59150A9E1}" destId="{907A2B98-270E-46B3-BA24-63457F7D314E}" srcOrd="0" destOrd="0" presId="urn:microsoft.com/office/officeart/2005/8/layout/vList2"/>
    <dgm:cxn modelId="{1A26F2B4-7180-46ED-B415-28C9281CE3A8}" srcId="{6A27FFC1-79E5-476C-AAD8-7CB59150A9E1}" destId="{07137BF8-DA11-4321-8119-457BC5CED957}" srcOrd="0" destOrd="0" parTransId="{2DAE8CAF-4B29-4E5C-8500-B10D586EB4A1}" sibTransId="{69E4F7B8-70EE-4EC8-8EBB-2E98B3AB1B2D}"/>
    <dgm:cxn modelId="{127F281B-EBFC-4E35-886D-F033195A219F}" type="presOf" srcId="{07137BF8-DA11-4321-8119-457BC5CED957}" destId="{6456340E-735A-4C5D-BC60-A3BBC6B3BD37}" srcOrd="0" destOrd="0" presId="urn:microsoft.com/office/officeart/2005/8/layout/vList2"/>
    <dgm:cxn modelId="{933AC3A5-7C7D-45C2-B3B8-310DC7DB5793}" type="presParOf" srcId="{907A2B98-270E-46B3-BA24-63457F7D314E}" destId="{6456340E-735A-4C5D-BC60-A3BBC6B3BD3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16A8EFE-7045-4808-94D1-ED8CC296E54B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/>
      <dgm:spPr/>
      <dgm:t>
        <a:bodyPr/>
        <a:lstStyle/>
        <a:p>
          <a:endParaRPr lang="es-ES"/>
        </a:p>
      </dgm:t>
    </dgm:pt>
    <dgm:pt modelId="{954D0563-07CC-461B-AE49-005171A392E1}">
      <dgm:prSet custT="1"/>
      <dgm:spPr/>
      <dgm:t>
        <a:bodyPr/>
        <a:lstStyle/>
        <a:p>
          <a:pPr rtl="0"/>
          <a:r>
            <a:rPr lang="es-ES_tradnl" sz="2400" b="1" dirty="0" smtClean="0"/>
            <a:t>Terapia Anticoagulación Oral</a:t>
          </a:r>
          <a:endParaRPr lang="es-ES" sz="2400" dirty="0"/>
        </a:p>
      </dgm:t>
    </dgm:pt>
    <dgm:pt modelId="{3B950908-AF44-4AF8-A399-21A3AF2EF823}" type="parTrans" cxnId="{DE6B69E6-FEED-4D6A-A359-3B78437DEB17}">
      <dgm:prSet/>
      <dgm:spPr/>
      <dgm:t>
        <a:bodyPr/>
        <a:lstStyle/>
        <a:p>
          <a:endParaRPr lang="es-ES"/>
        </a:p>
      </dgm:t>
    </dgm:pt>
    <dgm:pt modelId="{C40745C5-7174-484E-B26C-DA0035E82270}" type="sibTrans" cxnId="{DE6B69E6-FEED-4D6A-A359-3B78437DEB17}">
      <dgm:prSet/>
      <dgm:spPr/>
      <dgm:t>
        <a:bodyPr/>
        <a:lstStyle/>
        <a:p>
          <a:endParaRPr lang="es-ES"/>
        </a:p>
      </dgm:t>
    </dgm:pt>
    <dgm:pt modelId="{D97EA56D-B65E-41D9-B21D-12B40129D58C}" type="pres">
      <dgm:prSet presAssocID="{B16A8EFE-7045-4808-94D1-ED8CC296E5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4AF6214-47ED-4C04-B5CE-DD6E91E06A3F}" type="pres">
      <dgm:prSet presAssocID="{954D0563-07CC-461B-AE49-005171A392E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E6B69E6-FEED-4D6A-A359-3B78437DEB17}" srcId="{B16A8EFE-7045-4808-94D1-ED8CC296E54B}" destId="{954D0563-07CC-461B-AE49-005171A392E1}" srcOrd="0" destOrd="0" parTransId="{3B950908-AF44-4AF8-A399-21A3AF2EF823}" sibTransId="{C40745C5-7174-484E-B26C-DA0035E82270}"/>
    <dgm:cxn modelId="{B22081EE-8118-4A26-A107-5A832FFA45BB}" type="presOf" srcId="{954D0563-07CC-461B-AE49-005171A392E1}" destId="{04AF6214-47ED-4C04-B5CE-DD6E91E06A3F}" srcOrd="0" destOrd="0" presId="urn:microsoft.com/office/officeart/2005/8/layout/vList2"/>
    <dgm:cxn modelId="{A308797E-7D69-4A91-AE80-C3F71C21A4C2}" type="presOf" srcId="{B16A8EFE-7045-4808-94D1-ED8CC296E54B}" destId="{D97EA56D-B65E-41D9-B21D-12B40129D58C}" srcOrd="0" destOrd="0" presId="urn:microsoft.com/office/officeart/2005/8/layout/vList2"/>
    <dgm:cxn modelId="{DFD4734E-4CE4-48FA-8C93-78B04FCE9308}" type="presParOf" srcId="{D97EA56D-B65E-41D9-B21D-12B40129D58C}" destId="{04AF6214-47ED-4C04-B5CE-DD6E91E06A3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385BC81-A4AB-4748-B86D-93B78B38B3E6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219AD95-8C3E-42F6-AFE1-BC2602140D5D}">
      <dgm:prSet/>
      <dgm:spPr/>
      <dgm:t>
        <a:bodyPr/>
        <a:lstStyle/>
        <a:p>
          <a:pPr rtl="0"/>
          <a:r>
            <a:rPr lang="es-ES" b="1" dirty="0" smtClean="0"/>
            <a:t>Factores Riesgo  Cardiovascular</a:t>
          </a:r>
          <a:endParaRPr lang="es-ES" dirty="0"/>
        </a:p>
      </dgm:t>
    </dgm:pt>
    <dgm:pt modelId="{71D2F3EA-B86D-450D-8575-A154D958A627}" type="parTrans" cxnId="{7B95074D-A81F-4934-B8C4-537EC5D560AF}">
      <dgm:prSet/>
      <dgm:spPr/>
      <dgm:t>
        <a:bodyPr/>
        <a:lstStyle/>
        <a:p>
          <a:endParaRPr lang="es-ES"/>
        </a:p>
      </dgm:t>
    </dgm:pt>
    <dgm:pt modelId="{FEF27888-2A87-481A-829E-B80E84865C4A}" type="sibTrans" cxnId="{7B95074D-A81F-4934-B8C4-537EC5D560AF}">
      <dgm:prSet/>
      <dgm:spPr/>
      <dgm:t>
        <a:bodyPr/>
        <a:lstStyle/>
        <a:p>
          <a:endParaRPr lang="es-ES"/>
        </a:p>
      </dgm:t>
    </dgm:pt>
    <dgm:pt modelId="{C9ED1191-176A-4C59-9981-59B05D5FEF76}" type="pres">
      <dgm:prSet presAssocID="{0385BC81-A4AB-4748-B86D-93B78B38B3E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B0C301C-1110-4D12-B96D-837A59FCDA7B}" type="pres">
      <dgm:prSet presAssocID="{E219AD95-8C3E-42F6-AFE1-BC2602140D5D}" presName="parentText" presStyleLbl="node1" presStyleIdx="0" presStyleCnt="1" custLinFactNeighborX="1208" custLinFactNeighborY="4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B95074D-A81F-4934-B8C4-537EC5D560AF}" srcId="{0385BC81-A4AB-4748-B86D-93B78B38B3E6}" destId="{E219AD95-8C3E-42F6-AFE1-BC2602140D5D}" srcOrd="0" destOrd="0" parTransId="{71D2F3EA-B86D-450D-8575-A154D958A627}" sibTransId="{FEF27888-2A87-481A-829E-B80E84865C4A}"/>
    <dgm:cxn modelId="{92364E66-5045-4EA6-B7A2-85E17EE95E08}" type="presOf" srcId="{0385BC81-A4AB-4748-B86D-93B78B38B3E6}" destId="{C9ED1191-176A-4C59-9981-59B05D5FEF76}" srcOrd="0" destOrd="0" presId="urn:microsoft.com/office/officeart/2005/8/layout/vList2"/>
    <dgm:cxn modelId="{A9A19FF3-BF6D-4493-9402-8F51FAAFFAE7}" type="presOf" srcId="{E219AD95-8C3E-42F6-AFE1-BC2602140D5D}" destId="{4B0C301C-1110-4D12-B96D-837A59FCDA7B}" srcOrd="0" destOrd="0" presId="urn:microsoft.com/office/officeart/2005/8/layout/vList2"/>
    <dgm:cxn modelId="{0A6399D2-9B4A-431E-870F-4F103A077123}" type="presParOf" srcId="{C9ED1191-176A-4C59-9981-59B05D5FEF76}" destId="{4B0C301C-1110-4D12-B96D-837A59FCDA7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5FC09DF-BDD1-4D75-A073-5761B28A8A64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F45EA8A-1372-4963-99EF-A766F4D04DF4}">
      <dgm:prSet custT="1"/>
      <dgm:spPr/>
      <dgm:t>
        <a:bodyPr/>
        <a:lstStyle/>
        <a:p>
          <a:pPr rtl="0"/>
          <a:r>
            <a:rPr lang="es-ES_tradnl" sz="2400" b="1" dirty="0" smtClean="0"/>
            <a:t>Mirando hacia el futuro</a:t>
          </a:r>
          <a:endParaRPr lang="es-ES" sz="2400" dirty="0"/>
        </a:p>
      </dgm:t>
    </dgm:pt>
    <dgm:pt modelId="{9400AC47-BCCE-49FD-8BCD-21765507E365}" type="parTrans" cxnId="{1A6C50AA-FFC4-4635-AA57-F7C1CB23602B}">
      <dgm:prSet/>
      <dgm:spPr/>
      <dgm:t>
        <a:bodyPr/>
        <a:lstStyle/>
        <a:p>
          <a:endParaRPr lang="es-ES"/>
        </a:p>
      </dgm:t>
    </dgm:pt>
    <dgm:pt modelId="{5082A59C-DCDD-4234-9DF8-E0B4E48F094B}" type="sibTrans" cxnId="{1A6C50AA-FFC4-4635-AA57-F7C1CB23602B}">
      <dgm:prSet/>
      <dgm:spPr/>
      <dgm:t>
        <a:bodyPr/>
        <a:lstStyle/>
        <a:p>
          <a:endParaRPr lang="es-ES"/>
        </a:p>
      </dgm:t>
    </dgm:pt>
    <dgm:pt modelId="{6DDA95A0-5980-44D2-82D7-0EEF6393EDE3}" type="pres">
      <dgm:prSet presAssocID="{D5FC09DF-BDD1-4D75-A073-5761B28A8A6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21C6202-0D0C-49F7-8872-E3E80C7C10D1}" type="pres">
      <dgm:prSet presAssocID="{5F45EA8A-1372-4963-99EF-A766F4D04DF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01F6918-6573-450B-92BE-74707E0C6982}" type="presOf" srcId="{D5FC09DF-BDD1-4D75-A073-5761B28A8A64}" destId="{6DDA95A0-5980-44D2-82D7-0EEF6393EDE3}" srcOrd="0" destOrd="0" presId="urn:microsoft.com/office/officeart/2005/8/layout/vList2"/>
    <dgm:cxn modelId="{1A6C50AA-FFC4-4635-AA57-F7C1CB23602B}" srcId="{D5FC09DF-BDD1-4D75-A073-5761B28A8A64}" destId="{5F45EA8A-1372-4963-99EF-A766F4D04DF4}" srcOrd="0" destOrd="0" parTransId="{9400AC47-BCCE-49FD-8BCD-21765507E365}" sibTransId="{5082A59C-DCDD-4234-9DF8-E0B4E48F094B}"/>
    <dgm:cxn modelId="{3A2592F2-5BA6-42E1-A191-AEBE2ABF31EC}" type="presOf" srcId="{5F45EA8A-1372-4963-99EF-A766F4D04DF4}" destId="{821C6202-0D0C-49F7-8872-E3E80C7C10D1}" srcOrd="0" destOrd="0" presId="urn:microsoft.com/office/officeart/2005/8/layout/vList2"/>
    <dgm:cxn modelId="{C650C0B5-E562-4DFA-9069-14D62FF8E58E}" type="presParOf" srcId="{6DDA95A0-5980-44D2-82D7-0EEF6393EDE3}" destId="{821C6202-0D0C-49F7-8872-E3E80C7C10D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399653-C8CF-43F5-AF07-A3EC93AC147F}">
      <dsp:nvSpPr>
        <dsp:cNvPr id="0" name=""/>
        <dsp:cNvSpPr/>
      </dsp:nvSpPr>
      <dsp:spPr>
        <a:xfrm>
          <a:off x="-3812" y="86645"/>
          <a:ext cx="5357395" cy="535739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5FE320-0B41-49D7-B09F-4FC2ECB0716D}">
      <dsp:nvSpPr>
        <dsp:cNvPr id="0" name=""/>
        <dsp:cNvSpPr/>
      </dsp:nvSpPr>
      <dsp:spPr>
        <a:xfrm>
          <a:off x="2667259" y="-89130"/>
          <a:ext cx="6265545" cy="570894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es-ES" sz="1900" kern="1200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1. Breve descripción de la experiencia de la Unidad de Investigación en Telemedicina y E-salud del Instituto de Salud Carlos III</a:t>
          </a:r>
        </a:p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endParaRPr lang="es-ES" sz="1900" kern="1200" dirty="0" smtClean="0">
            <a:solidFill>
              <a:schemeClr val="tx2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es-ES" sz="1900" kern="1200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2. Escenario de investigación (metodología)</a:t>
          </a:r>
        </a:p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endParaRPr lang="es-ES" sz="1900" kern="1200" dirty="0" smtClean="0">
            <a:solidFill>
              <a:schemeClr val="tx2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es-ES" sz="1900" kern="1200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3. Descripción de la Plataforma PITES (Plataforma de Innovación en nuevos Servicios de Telemedicina y E-Salud)</a:t>
          </a:r>
          <a:br>
            <a:rPr lang="es-ES" sz="1900" kern="1200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rPr>
          </a:br>
          <a:endParaRPr lang="es-ES" sz="1900" kern="1200" dirty="0" smtClean="0">
            <a:solidFill>
              <a:schemeClr val="tx2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4. Resaltar aspectos relevantes de diferentes proyectos llevados a cabo en nuestra Unidad.</a:t>
          </a:r>
          <a:br>
            <a:rPr lang="es-ES" sz="1900" kern="1200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rPr>
          </a:br>
          <a:endParaRPr lang="es-ES" sz="1900" kern="1200" dirty="0" smtClean="0">
            <a:solidFill>
              <a:schemeClr val="tx2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5. Situación actual mediante un ejemplo de Evaluación de la </a:t>
          </a:r>
          <a:r>
            <a:rPr lang="es-ES" sz="1900" kern="1200" dirty="0" err="1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Telemonitorización</a:t>
          </a:r>
          <a:r>
            <a:rPr lang="es-ES" sz="1900" kern="1200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en ICC.</a:t>
          </a:r>
          <a:br>
            <a:rPr lang="es-ES" sz="1900" kern="1200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rPr>
          </a:br>
          <a:endParaRPr lang="es-ES" sz="1900" kern="1200" dirty="0" smtClean="0">
            <a:solidFill>
              <a:schemeClr val="tx2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6. Mirando al futuro.</a:t>
          </a:r>
          <a:r>
            <a:rPr lang="es-ES" sz="1900" kern="1200" dirty="0" smtClean="0"/>
            <a:t/>
          </a:r>
          <a:br>
            <a:rPr lang="es-ES" sz="1900" kern="1200" dirty="0" smtClean="0"/>
          </a:br>
          <a:endParaRPr lang="es-ES" sz="1900" kern="1200" dirty="0"/>
        </a:p>
      </dsp:txBody>
      <dsp:txXfrm>
        <a:off x="2667259" y="-89130"/>
        <a:ext cx="6265545" cy="57089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AB7772-E2DD-4E06-827C-D3EAEC0641A1}">
      <dsp:nvSpPr>
        <dsp:cNvPr id="0" name=""/>
        <dsp:cNvSpPr/>
      </dsp:nvSpPr>
      <dsp:spPr>
        <a:xfrm>
          <a:off x="0" y="245"/>
          <a:ext cx="5793655" cy="52272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400" b="1" kern="1200" dirty="0" smtClean="0"/>
            <a:t>Escenario de innovación:   Atención Integral</a:t>
          </a:r>
          <a:endParaRPr lang="es-ES" sz="2400" kern="1200" dirty="0"/>
        </a:p>
      </dsp:txBody>
      <dsp:txXfrm>
        <a:off x="25518" y="25763"/>
        <a:ext cx="5742619" cy="47169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56340E-735A-4C5D-BC60-A3BBC6B3BD37}">
      <dsp:nvSpPr>
        <dsp:cNvPr id="0" name=""/>
        <dsp:cNvSpPr/>
      </dsp:nvSpPr>
      <dsp:spPr>
        <a:xfrm>
          <a:off x="0" y="10148"/>
          <a:ext cx="5977358" cy="64759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700" b="1" kern="1200" dirty="0" smtClean="0"/>
            <a:t>Control Hipertensión Arterial</a:t>
          </a:r>
          <a:endParaRPr lang="es-ES" sz="2700" kern="1200" dirty="0"/>
        </a:p>
      </dsp:txBody>
      <dsp:txXfrm>
        <a:off x="31613" y="41761"/>
        <a:ext cx="5914132" cy="58436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AF6214-47ED-4C04-B5CE-DD6E91E06A3F}">
      <dsp:nvSpPr>
        <dsp:cNvPr id="0" name=""/>
        <dsp:cNvSpPr/>
      </dsp:nvSpPr>
      <dsp:spPr>
        <a:xfrm>
          <a:off x="0" y="1"/>
          <a:ext cx="5761335" cy="52387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400" b="1" kern="1200" dirty="0" smtClean="0"/>
            <a:t>Terapia Anticoagulación Oral</a:t>
          </a:r>
          <a:endParaRPr lang="es-ES" sz="2400" kern="1200" dirty="0"/>
        </a:p>
      </dsp:txBody>
      <dsp:txXfrm>
        <a:off x="25573" y="25574"/>
        <a:ext cx="5710189" cy="47272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0C301C-1110-4D12-B96D-837A59FCDA7B}">
      <dsp:nvSpPr>
        <dsp:cNvPr id="0" name=""/>
        <dsp:cNvSpPr/>
      </dsp:nvSpPr>
      <dsp:spPr>
        <a:xfrm>
          <a:off x="0" y="656"/>
          <a:ext cx="5940425" cy="7915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300" b="1" kern="1200" dirty="0" smtClean="0"/>
            <a:t>Factores Riesgo  Cardiovascular</a:t>
          </a:r>
          <a:endParaRPr lang="es-ES" sz="3300" kern="1200" dirty="0"/>
        </a:p>
      </dsp:txBody>
      <dsp:txXfrm>
        <a:off x="38638" y="39294"/>
        <a:ext cx="5863149" cy="71422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1C6202-0D0C-49F7-8872-E3E80C7C10D1}">
      <dsp:nvSpPr>
        <dsp:cNvPr id="0" name=""/>
        <dsp:cNvSpPr/>
      </dsp:nvSpPr>
      <dsp:spPr>
        <a:xfrm>
          <a:off x="0" y="256"/>
          <a:ext cx="6255981" cy="53129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400" b="1" kern="1200" dirty="0" smtClean="0"/>
            <a:t>Mirando hacia el futuro</a:t>
          </a:r>
          <a:endParaRPr lang="es-ES" sz="2400" kern="1200" dirty="0"/>
        </a:p>
      </dsp:txBody>
      <dsp:txXfrm>
        <a:off x="25936" y="26192"/>
        <a:ext cx="6204109" cy="4794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EC6813-6347-455B-90B2-9D3973AA2E54}" type="datetimeFigureOut">
              <a:rPr lang="es-ES" smtClean="0"/>
              <a:t>13/11/2012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260F03-0F13-489E-A453-634C1766DD9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6704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60F03-0F13-489E-A453-634C1766DD96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2186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16872" indent="-275720" defTabSz="920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02881" indent="-220576" defTabSz="920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44033" indent="-220576" defTabSz="920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985185" indent="-220576" defTabSz="920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26338" indent="-220576" defTabSz="92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867490" indent="-220576" defTabSz="92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08642" indent="-220576" defTabSz="92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749794" indent="-220576" defTabSz="92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2F41CA7D-9168-4119-A634-DA8779D1A700}" type="slidenum">
              <a:rPr lang="es-ES" smtClean="0"/>
              <a:pPr eaLnBrk="1" hangingPunct="1"/>
              <a:t>2</a:t>
            </a:fld>
            <a:endParaRPr lang="es-E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0719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685817" indent="-263776" defTabSz="880719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055103" indent="-211021" defTabSz="880719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477145" indent="-211021" defTabSz="880719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899186" indent="-211021" defTabSz="880719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321227" indent="-211021" defTabSz="88071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743269" indent="-211021" defTabSz="88071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165310" indent="-211021" defTabSz="88071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587351" indent="-211021" defTabSz="88071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75BC27BB-EB8F-43F7-8653-1C2766DCBA92}" type="slidenum">
              <a:rPr lang="es-ES" smtClean="0"/>
              <a:pPr eaLnBrk="1" hangingPunct="1"/>
              <a:t>4</a:t>
            </a:fld>
            <a:endParaRPr lang="es-E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16872" indent="-275720" defTabSz="920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02881" indent="-220576" defTabSz="920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44033" indent="-220576" defTabSz="920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985185" indent="-220576" defTabSz="920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26338" indent="-220576" defTabSz="92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867490" indent="-220576" defTabSz="92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08642" indent="-220576" defTabSz="92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749794" indent="-220576" defTabSz="92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B832817-CFDA-41AD-A75E-ED98F175D9DE}" type="slidenum">
              <a:rPr lang="es-ES" smtClean="0"/>
              <a:pPr eaLnBrk="1" hangingPunct="1"/>
              <a:t>5</a:t>
            </a:fld>
            <a:endParaRPr lang="es-ES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4A9455E-686B-458F-8BC9-3AFA9E6056F3}" type="slidenum">
              <a:rPr lang="es-ES" smtClean="0"/>
              <a:pPr eaLnBrk="1" hangingPunct="1"/>
              <a:t>9</a:t>
            </a:fld>
            <a:endParaRPr lang="es-ES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5175" cy="34305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71C7ADD-3ED0-4751-8C64-51531D8E41C0}" type="slidenum">
              <a:rPr lang="es-ES" smtClean="0"/>
              <a:pPr eaLnBrk="1" hangingPunct="1"/>
              <a:t>10</a:t>
            </a:fld>
            <a:endParaRPr lang="es-E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5175" cy="3430588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3565840-2DBC-4113-BC02-24A89FEAAFA9}" type="slidenum">
              <a:rPr lang="es-ES" smtClean="0"/>
              <a:pPr eaLnBrk="1" hangingPunct="1"/>
              <a:t>11</a:t>
            </a:fld>
            <a:endParaRPr lang="es-E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5175" cy="3430588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5C025D2-6A7C-44DF-96A4-56AF5A2AA94D}" type="slidenum">
              <a:rPr lang="es-ES" smtClean="0"/>
              <a:pPr eaLnBrk="1" hangingPunct="1"/>
              <a:t>12</a:t>
            </a:fld>
            <a:endParaRPr lang="es-E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5175" cy="3430588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97B1EAF-770F-48F6-9B23-42AA98D73ED1}" type="slidenum">
              <a:rPr lang="es-ES" smtClean="0"/>
              <a:pPr eaLnBrk="1" hangingPunct="1"/>
              <a:t>13</a:t>
            </a:fld>
            <a:endParaRPr lang="es-E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5175" cy="3430588"/>
          </a:xfrm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A9C3C99-0214-4D9A-BC0E-A29976265AF2}" type="slidenum">
              <a:rPr lang="es-ES" smtClean="0"/>
              <a:pPr eaLnBrk="1" hangingPunct="1"/>
              <a:t>14</a:t>
            </a:fld>
            <a:endParaRPr lang="es-E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5175" cy="3430588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1910ACC2-BAE7-4509-B4E7-CFA4B06848E0}" type="slidenum">
              <a:rPr lang="es-ES" smtClean="0"/>
              <a:pPr eaLnBrk="1" hangingPunct="1"/>
              <a:t>19</a:t>
            </a:fld>
            <a:endParaRPr lang="es-ES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98500"/>
            <a:ext cx="4572000" cy="3429000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348163"/>
            <a:ext cx="5048250" cy="40973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dirty="0" smtClean="0"/>
          </a:p>
        </p:txBody>
      </p:sp>
      <p:sp>
        <p:nvSpPr>
          <p:cNvPr id="91141" name="4 Marcador de pie de página"/>
          <p:cNvSpPr>
            <a:spLocks noGrp="1"/>
          </p:cNvSpPr>
          <p:nvPr>
            <p:ph type="ftr" sz="quarter" idx="4294967295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s-ES"/>
              <a:t>Santander 29-1 de Julio 2011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 txBox="1">
            <a:spLocks noGrp="1" noChangeArrowheads="1"/>
          </p:cNvSpPr>
          <p:nvPr/>
        </p:nvSpPr>
        <p:spPr bwMode="auto">
          <a:xfrm>
            <a:off x="3884463" y="8684460"/>
            <a:ext cx="2972005" cy="458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95" tIns="46048" rIns="92095" bIns="46048" anchor="b"/>
          <a:lstStyle>
            <a:lvl1pPr defTabSz="9540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540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540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540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540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fld id="{C1085C69-A4DE-4C9F-AA97-902FC7B18F7C}" type="slidenum">
              <a:rPr lang="es-ES" sz="1300"/>
              <a:pPr algn="r" eaLnBrk="1" hangingPunct="1"/>
              <a:t>20</a:t>
            </a:fld>
            <a:endParaRPr lang="es-ES" sz="13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CEA4AC-73CF-46D0-B387-F99785F95D05}" type="slidenum">
              <a:rPr lang="es-ES"/>
              <a:pPr/>
              <a:t>23</a:t>
            </a:fld>
            <a:endParaRPr lang="es-ES"/>
          </a:p>
        </p:txBody>
      </p:sp>
      <p:sp>
        <p:nvSpPr>
          <p:cNvPr id="131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932" y="4343290"/>
            <a:ext cx="5487369" cy="4115315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EA0966-BB64-48BB-B625-90CC3544303A}" type="slidenum">
              <a:rPr lang="es-ES"/>
              <a:pPr/>
              <a:t>24</a:t>
            </a:fld>
            <a:endParaRPr lang="es-ES"/>
          </a:p>
        </p:txBody>
      </p:sp>
      <p:sp>
        <p:nvSpPr>
          <p:cNvPr id="131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5800"/>
            <a:ext cx="4572000" cy="3429000"/>
          </a:xfrm>
          <a:ln/>
        </p:spPr>
      </p:sp>
      <p:sp>
        <p:nvSpPr>
          <p:cNvPr id="131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"/>
              <a:t>En resumen, nos encontramos ante el siguiente conjunto de hechos:</a:t>
            </a:r>
          </a:p>
          <a:p>
            <a:pPr>
              <a:buFontTx/>
              <a:buChar char="-"/>
            </a:pPr>
            <a:r>
              <a:rPr lang="es-ES"/>
              <a:t>Existe evidencia sobre cómo tratar adecuadamente al PC</a:t>
            </a:r>
          </a:p>
          <a:p>
            <a:pPr>
              <a:buFontTx/>
              <a:buChar char="-"/>
            </a:pPr>
            <a:r>
              <a:rPr lang="es-ES"/>
              <a:t>Pero es manifiesta la incapacidad para llevarlo a cabo por los sistemas sanitarios actuales y los modelos reactivos en los que se basan</a:t>
            </a:r>
          </a:p>
          <a:p>
            <a:pPr>
              <a:buFontTx/>
              <a:buChar char="-"/>
            </a:pPr>
            <a:r>
              <a:rPr lang="es-ES"/>
              <a:t>Existe conocimiento sobre los componentes básicos para el cambio, pero se desconoce cómo llevarlos a la práctica de forma efectiva y coherente</a:t>
            </a:r>
          </a:p>
          <a:p>
            <a:pPr>
              <a:buFontTx/>
              <a:buChar char="-"/>
            </a:pPr>
            <a:r>
              <a:rPr lang="es-ES"/>
              <a:t>Se han propuesto modelos de provisión de cuidados basados en estrategias proactivas orientadas a la prevención y atención continuada e integral al paciente crónico</a:t>
            </a:r>
          </a:p>
          <a:p>
            <a:pPr>
              <a:buFontTx/>
              <a:buChar char="-"/>
            </a:pPr>
            <a:r>
              <a:rPr lang="es-ES"/>
              <a:t>En los que las TIC manifiesta un importante potencial como elemento de cohesión y articulación</a:t>
            </a:r>
          </a:p>
          <a:p>
            <a:pPr>
              <a:buFontTx/>
              <a:buChar char="-"/>
            </a:pPr>
            <a:r>
              <a:rPr lang="es-ES"/>
              <a:t>Pero los métodos clásicos de búsqueda de evidencia se muestran inadecuados por la interdisciplinaridad del campo y la complejidad intrínseca del sistema sanitario</a:t>
            </a:r>
          </a:p>
          <a:p>
            <a:pPr>
              <a:buFontTx/>
              <a:buChar char="-"/>
            </a:pPr>
            <a:r>
              <a:rPr lang="es-ES"/>
              <a:t>En este sentido se han propuesto metodologías híbridas que integran procedimientos tradicionales como el EAC con aproximaciones novedosas a la evaluación, aunque hasta el momento se trata de propuestas poco específicas que tienen que desarrollarse en organizaciones sanitarias no preparadas para ello.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16872" indent="-275720" defTabSz="920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02881" indent="-220576" defTabSz="920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44033" indent="-220576" defTabSz="920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985185" indent="-220576" defTabSz="920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26338" indent="-220576" defTabSz="92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867490" indent="-220576" defTabSz="92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08642" indent="-220576" defTabSz="92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749794" indent="-220576" defTabSz="92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6B6312D4-2CB9-4178-8AE9-D4C362832BC2}" type="slidenum">
              <a:rPr lang="es-ES" smtClean="0">
                <a:solidFill>
                  <a:prstClr val="black"/>
                </a:solidFill>
              </a:rPr>
              <a:pPr eaLnBrk="1" hangingPunct="1"/>
              <a:t>25</a:t>
            </a:fld>
            <a:endParaRPr lang="es-ES" smtClean="0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5800"/>
            <a:ext cx="4575175" cy="3430588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16872" indent="-275720" defTabSz="920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02881" indent="-220576" defTabSz="920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44033" indent="-220576" defTabSz="920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985185" indent="-220576" defTabSz="920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26338" indent="-220576" defTabSz="92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867490" indent="-220576" defTabSz="92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08642" indent="-220576" defTabSz="92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749794" indent="-220576" defTabSz="92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6B6312D4-2CB9-4178-8AE9-D4C362832BC2}" type="slidenum">
              <a:rPr lang="es-ES" smtClean="0">
                <a:solidFill>
                  <a:prstClr val="black"/>
                </a:solidFill>
              </a:rPr>
              <a:pPr eaLnBrk="1" hangingPunct="1"/>
              <a:t>26</a:t>
            </a:fld>
            <a:endParaRPr lang="es-ES" smtClean="0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5800"/>
            <a:ext cx="4575175" cy="3430588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F9120A62-2867-46A2-ABC0-1C98FF472B3B}" type="slidenum">
              <a:rPr lang="es-ES" smtClean="0"/>
              <a:pPr eaLnBrk="1" hangingPunct="1"/>
              <a:t>29</a:t>
            </a:fld>
            <a:endParaRPr lang="es-ES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92165" name="4 Marcador de pie de página"/>
          <p:cNvSpPr>
            <a:spLocks noGrp="1"/>
          </p:cNvSpPr>
          <p:nvPr>
            <p:ph type="ftr" sz="quarter" idx="4294967295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s-ES"/>
              <a:t>Santander 29-1 de Julio 2011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F62F-5B05-41C5-930D-F04A1AB4BC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9272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F62F-5B05-41C5-930D-F04A1AB4BC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1190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F62F-5B05-41C5-930D-F04A1AB4BC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0138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F62F-5B05-41C5-930D-F04A1AB4BC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3863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F62F-5B05-41C5-930D-F04A1AB4BC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1853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F62F-5B05-41C5-930D-F04A1AB4BC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0978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F62F-5B05-41C5-930D-F04A1AB4BC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5801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F62F-5B05-41C5-930D-F04A1AB4BC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6643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F62F-5B05-41C5-930D-F04A1AB4BC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124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sirena/images/internas/logos.g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438" y="188640"/>
            <a:ext cx="1924050" cy="54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7 Marcador de fecha"/>
          <p:cNvSpPr>
            <a:spLocks noGrp="1"/>
          </p:cNvSpPr>
          <p:nvPr>
            <p:ph type="dt" sz="half" idx="12"/>
          </p:nvPr>
        </p:nvSpPr>
        <p:spPr>
          <a:xfrm>
            <a:off x="22385" y="6520259"/>
            <a:ext cx="3034680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XVI Jornadas EBA. 15-Noviembre-2012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945933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F62F-5B05-41C5-930D-F04A1AB4BC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2663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469360" y="6492875"/>
            <a:ext cx="2674640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XVI Jornadas EBA. 15-Noviembre-2012</a:t>
            </a:r>
            <a:endParaRPr lang="es-ES" dirty="0" smtClean="0"/>
          </a:p>
        </p:txBody>
      </p:sp>
      <p:pic>
        <p:nvPicPr>
          <p:cNvPr id="6" name="Picture 2" descr="http://sirena/images/internas/logos.g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438" y="188640"/>
            <a:ext cx="1924050" cy="54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0540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F62F-5B05-41C5-930D-F04A1AB4BC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49947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F62F-5B05-41C5-930D-F04A1AB4BC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96576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F62F-5B05-41C5-930D-F04A1AB4BC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14377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F62F-5B05-41C5-930D-F04A1AB4BC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28564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75DB7-B2F8-4283-BDBB-69CC709CA1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27090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75DB7-B2F8-4283-BDBB-69CC709CA1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2483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75DB7-B2F8-4283-BDBB-69CC709CA1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88196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75DB7-B2F8-4283-BDBB-69CC709CA1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58162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75DB7-B2F8-4283-BDBB-69CC709CA1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15403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75DB7-B2F8-4283-BDBB-69CC709CA1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0149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75DB7-B2F8-4283-BDBB-69CC709CA1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05254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75DB7-B2F8-4283-BDBB-69CC709CA1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88749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75DB7-B2F8-4283-BDBB-69CC709CA1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83075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75DB7-B2F8-4283-BDBB-69CC709CA1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634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75DB7-B2F8-4283-BDBB-69CC709CA1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46490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6C11-1BC2-42F9-8533-239E89749D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25980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6C11-1BC2-42F9-8533-239E89749D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81999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6C11-1BC2-42F9-8533-239E89749D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2984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6C11-1BC2-42F9-8533-239E89749D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36196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6C11-1BC2-42F9-8533-239E89749D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88703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6C11-1BC2-42F9-8533-239E89749D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85585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6C11-1BC2-42F9-8533-239E89749D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95164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6C11-1BC2-42F9-8533-239E89749D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33778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6C11-1BC2-42F9-8533-239E89749D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95337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6C11-1BC2-42F9-8533-239E89749D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21102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6C11-1BC2-42F9-8533-239E89749D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30532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75900-398A-4FD8-AB18-4AD366947B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56633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75900-398A-4FD8-AB18-4AD366947B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93591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75900-398A-4FD8-AB18-4AD366947B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72512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75900-398A-4FD8-AB18-4AD366947B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821234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75900-398A-4FD8-AB18-4AD366947B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89805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75900-398A-4FD8-AB18-4AD366947B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713636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75900-398A-4FD8-AB18-4AD366947B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3589187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75900-398A-4FD8-AB18-4AD366947B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339168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75900-398A-4FD8-AB18-4AD366947B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301031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75900-398A-4FD8-AB18-4AD366947B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84427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75900-398A-4FD8-AB18-4AD366947B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096957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2B703-BC5D-4E6C-9642-A8084D1296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761550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2B703-BC5D-4E6C-9642-A8084D1296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316916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2B703-BC5D-4E6C-9642-A8084D1296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733963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2B703-BC5D-4E6C-9642-A8084D1296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05795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2B703-BC5D-4E6C-9642-A8084D1296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581679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2B703-BC5D-4E6C-9642-A8084D1296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28676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2B703-BC5D-4E6C-9642-A8084D1296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603205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2B703-BC5D-4E6C-9642-A8084D1296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809791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2B703-BC5D-4E6C-9642-A8084D1296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564405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2B703-BC5D-4E6C-9642-A8084D1296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20059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2B703-BC5D-4E6C-9642-A8084D1296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23667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42671-EA97-40CF-B9F7-701038476F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567298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42671-EA97-40CF-B9F7-701038476F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020073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42671-EA97-40CF-B9F7-701038476F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836621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42671-EA97-40CF-B9F7-701038476F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62327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42671-EA97-40CF-B9F7-701038476F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666268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42671-EA97-40CF-B9F7-701038476F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429631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42671-EA97-40CF-B9F7-701038476F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254086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42671-EA97-40CF-B9F7-701038476F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863260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42671-EA97-40CF-B9F7-701038476F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941855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42671-EA97-40CF-B9F7-701038476F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40853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42671-EA97-40CF-B9F7-701038476F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596112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6948-0D9C-4BFB-8519-5DE5C2AA40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258019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6948-0D9C-4BFB-8519-5DE5C2AA40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33650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6948-0D9C-4BFB-8519-5DE5C2AA40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351489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6948-0D9C-4BFB-8519-5DE5C2AA40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065362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6948-0D9C-4BFB-8519-5DE5C2AA40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850807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6948-0D9C-4BFB-8519-5DE5C2AA40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46077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6948-0D9C-4BFB-8519-5DE5C2AA40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647402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6948-0D9C-4BFB-8519-5DE5C2AA40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526141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6948-0D9C-4BFB-8519-5DE5C2AA40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205145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6948-0D9C-4BFB-8519-5DE5C2AA40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873025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6948-0D9C-4BFB-8519-5DE5C2AA40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8714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5B2EC-03C8-4D69-8BF6-0B14C8C3EEA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919341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5B2EC-03C8-4D69-8BF6-0B14C8C3EEA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212841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5B2EC-03C8-4D69-8BF6-0B14C8C3EEA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251372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5B2EC-03C8-4D69-8BF6-0B14C8C3EEA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131059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5B2EC-03C8-4D69-8BF6-0B14C8C3EEA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286036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5B2EC-03C8-4D69-8BF6-0B14C8C3EEA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969614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5B2EC-03C8-4D69-8BF6-0B14C8C3EEA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861881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5B2EC-03C8-4D69-8BF6-0B14C8C3EEA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463751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5B2EC-03C8-4D69-8BF6-0B14C8C3EEA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64447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5B2EC-03C8-4D69-8BF6-0B14C8C3EEA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995120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5B2EC-03C8-4D69-8BF6-0B14C8C3EEA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145722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B2918-6348-4933-90FB-D2FFC0A798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195593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B2918-6348-4933-90FB-D2FFC0A798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445289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B2918-6348-4933-90FB-D2FFC0A798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848983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B2918-6348-4933-90FB-D2FFC0A798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26604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B2918-6348-4933-90FB-D2FFC0A798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174990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B2918-6348-4933-90FB-D2FFC0A798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368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B2918-6348-4933-90FB-D2FFC0A798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255448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B2918-6348-4933-90FB-D2FFC0A798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90223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B2918-6348-4933-90FB-D2FFC0A798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4713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B2918-6348-4933-90FB-D2FFC0A798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03897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B2918-6348-4933-90FB-D2FFC0A798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5598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EF62F-5B05-41C5-930D-F04A1AB4BC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867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762" r:id="rId11"/>
    <p:sldLayoutId id="2147483737" r:id="rId12"/>
    <p:sldLayoutId id="2147483736" r:id="rId13"/>
    <p:sldLayoutId id="2147483723" r:id="rId14"/>
    <p:sldLayoutId id="2147483722" r:id="rId15"/>
    <p:sldLayoutId id="2147483685" r:id="rId16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75DB7-B2F8-4283-BDBB-69CC709CA1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6652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96C11-1BC2-42F9-8533-239E89749D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0615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75900-398A-4FD8-AB18-4AD366947B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6297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82B703-BC5D-4E6C-9642-A8084D1296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7041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42671-EA97-40CF-B9F7-701038476F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4031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66948-0D9C-4BFB-8519-5DE5C2AA40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5305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5B2EC-03C8-4D69-8BF6-0B14C8C3EEA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3767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XVI Jornadas EBA. 15-Noviembre-2012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BB2918-6348-4933-90FB-D2FFC0A798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964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.gif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26" Type="http://schemas.openxmlformats.org/officeDocument/2006/relationships/image" Target="../media/image28.emf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jpeg"/><Relationship Id="rId17" Type="http://schemas.openxmlformats.org/officeDocument/2006/relationships/image" Target="../media/image19.png"/><Relationship Id="rId25" Type="http://schemas.openxmlformats.org/officeDocument/2006/relationships/image" Target="../media/image27.emf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8.jpeg"/><Relationship Id="rId20" Type="http://schemas.openxmlformats.org/officeDocument/2006/relationships/image" Target="../media/image22.png"/><Relationship Id="rId29" Type="http://schemas.openxmlformats.org/officeDocument/2006/relationships/image" Target="../media/image31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.emf"/><Relationship Id="rId11" Type="http://schemas.openxmlformats.org/officeDocument/2006/relationships/image" Target="../media/image13.jpeg"/><Relationship Id="rId24" Type="http://schemas.openxmlformats.org/officeDocument/2006/relationships/image" Target="../media/image26.png"/><Relationship Id="rId5" Type="http://schemas.openxmlformats.org/officeDocument/2006/relationships/image" Target="../media/image7.jpeg"/><Relationship Id="rId15" Type="http://schemas.openxmlformats.org/officeDocument/2006/relationships/image" Target="../media/image17.png"/><Relationship Id="rId23" Type="http://schemas.openxmlformats.org/officeDocument/2006/relationships/image" Target="../media/image25.jpeg"/><Relationship Id="rId28" Type="http://schemas.openxmlformats.org/officeDocument/2006/relationships/image" Target="../media/image30.emf"/><Relationship Id="rId10" Type="http://schemas.openxmlformats.org/officeDocument/2006/relationships/image" Target="../media/image12.jpe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wmf"/><Relationship Id="rId22" Type="http://schemas.openxmlformats.org/officeDocument/2006/relationships/image" Target="../media/image24.jpeg"/><Relationship Id="rId27" Type="http://schemas.openxmlformats.org/officeDocument/2006/relationships/image" Target="../media/image29.emf"/><Relationship Id="rId30" Type="http://schemas.openxmlformats.org/officeDocument/2006/relationships/image" Target="../media/image3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33.emf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10" Type="http://schemas.openxmlformats.org/officeDocument/2006/relationships/image" Target="../media/image39.png"/><Relationship Id="rId4" Type="http://schemas.openxmlformats.org/officeDocument/2006/relationships/image" Target="../media/image26.png"/><Relationship Id="rId9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2.jpeg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44.wmf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3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33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33.emf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10" Type="http://schemas.openxmlformats.org/officeDocument/2006/relationships/image" Target="../media/image39.png"/><Relationship Id="rId4" Type="http://schemas.openxmlformats.org/officeDocument/2006/relationships/image" Target="../media/image26.png"/><Relationship Id="rId9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2.v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49.emf"/><Relationship Id="rId4" Type="http://schemas.openxmlformats.org/officeDocument/2006/relationships/diagramLayout" Target="../diagrams/layout3.xml"/><Relationship Id="rId9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emf"/><Relationship Id="rId3" Type="http://schemas.openxmlformats.org/officeDocument/2006/relationships/diagramLayout" Target="../diagrams/layout4.xml"/><Relationship Id="rId7" Type="http://schemas.openxmlformats.org/officeDocument/2006/relationships/image" Target="../media/image50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5.xml"/><Relationship Id="rId11" Type="http://schemas.openxmlformats.org/officeDocument/2006/relationships/image" Target="../media/image55.emf"/><Relationship Id="rId5" Type="http://schemas.openxmlformats.org/officeDocument/2006/relationships/diagramQuickStyle" Target="../diagrams/quickStyle5.xml"/><Relationship Id="rId10" Type="http://schemas.openxmlformats.org/officeDocument/2006/relationships/image" Target="../media/image54.emf"/><Relationship Id="rId4" Type="http://schemas.openxmlformats.org/officeDocument/2006/relationships/diagramLayout" Target="../diagrams/layout5.xml"/><Relationship Id="rId9" Type="http://schemas.openxmlformats.org/officeDocument/2006/relationships/image" Target="../media/image5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hyperlink" Target="https://amivital.ugr.es/proyecto.php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emf"/><Relationship Id="rId4" Type="http://schemas.openxmlformats.org/officeDocument/2006/relationships/image" Target="../media/image58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7.jpeg"/><Relationship Id="rId4" Type="http://schemas.openxmlformats.org/officeDocument/2006/relationships/hyperlink" Target="https://amivital.ugr.es/proyecto.php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emf"/><Relationship Id="rId3" Type="http://schemas.openxmlformats.org/officeDocument/2006/relationships/image" Target="../media/image61.png"/><Relationship Id="rId7" Type="http://schemas.openxmlformats.org/officeDocument/2006/relationships/image" Target="../media/image63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7.jpeg"/><Relationship Id="rId5" Type="http://schemas.openxmlformats.org/officeDocument/2006/relationships/hyperlink" Target="https://amivital.ugr.es/proyecto.php" TargetMode="External"/><Relationship Id="rId4" Type="http://schemas.openxmlformats.org/officeDocument/2006/relationships/image" Target="../media/image62.png"/><Relationship Id="rId9" Type="http://schemas.openxmlformats.org/officeDocument/2006/relationships/image" Target="../media/image65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7.jpeg"/><Relationship Id="rId4" Type="http://schemas.openxmlformats.org/officeDocument/2006/relationships/hyperlink" Target="https://amivital.ugr.es/proyecto.php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amivital.ugr.es/proyecto.php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9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ISCIII_compr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9000" contrast="-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727"/>
            <a:ext cx="9144000" cy="6874727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alpha val="40000"/>
              </a:schemeClr>
            </a:glow>
            <a:reflection blurRad="6350"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896276" y="4221088"/>
            <a:ext cx="826692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s-ES" sz="4400" b="1" dirty="0" smtClean="0">
                <a:solidFill>
                  <a:srgbClr val="0033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E-SALUD Y CRONICIDAD</a:t>
            </a:r>
            <a:endParaRPr lang="es-ES" sz="4400" b="1" dirty="0">
              <a:solidFill>
                <a:srgbClr val="00336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2771801" y="5301208"/>
            <a:ext cx="6372200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es-ES" sz="2000" b="1" dirty="0" smtClean="0">
                <a:solidFill>
                  <a:srgbClr val="000066"/>
                </a:solidFill>
              </a:rPr>
              <a:t>Pilar García </a:t>
            </a:r>
            <a:r>
              <a:rPr lang="es-ES" sz="2000" b="1" dirty="0" err="1" smtClean="0">
                <a:solidFill>
                  <a:srgbClr val="000066"/>
                </a:solidFill>
              </a:rPr>
              <a:t>Sagredo</a:t>
            </a:r>
            <a:endParaRPr lang="es-ES" sz="2000" b="1" dirty="0">
              <a:solidFill>
                <a:srgbClr val="000066"/>
              </a:solidFill>
            </a:endParaRPr>
          </a:p>
          <a:p>
            <a:pPr eaLnBrk="1" hangingPunct="1">
              <a:spcBef>
                <a:spcPct val="20000"/>
              </a:spcBef>
            </a:pPr>
            <a:r>
              <a:rPr lang="es-ES_tradnl" sz="2000" b="1" dirty="0">
                <a:solidFill>
                  <a:srgbClr val="000066"/>
                </a:solidFill>
              </a:rPr>
              <a:t>Unidad de Investigación en Telemedicina y e-Salud</a:t>
            </a:r>
            <a:endParaRPr lang="es-ES" sz="2000" b="1" dirty="0">
              <a:solidFill>
                <a:srgbClr val="000066"/>
              </a:solidFill>
            </a:endParaRPr>
          </a:p>
          <a:p>
            <a:pPr eaLnBrk="1" hangingPunct="1">
              <a:spcBef>
                <a:spcPct val="20000"/>
              </a:spcBef>
            </a:pPr>
            <a:r>
              <a:rPr lang="es-ES" sz="2000" b="1" dirty="0">
                <a:solidFill>
                  <a:srgbClr val="000066"/>
                </a:solidFill>
              </a:rPr>
              <a:t>Instituto de Salud Carlos III</a:t>
            </a:r>
          </a:p>
        </p:txBody>
      </p:sp>
      <p:pic>
        <p:nvPicPr>
          <p:cNvPr id="2050" name="Picture 2" descr="http://sirena/images/internas/logos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438" y="188640"/>
            <a:ext cx="1924050" cy="54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323528" y="260648"/>
            <a:ext cx="6192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tx2"/>
                </a:solidFill>
              </a:rPr>
              <a:t>XVI </a:t>
            </a:r>
            <a:r>
              <a:rPr lang="es-ES" sz="2000" b="1" dirty="0" err="1" smtClean="0">
                <a:solidFill>
                  <a:schemeClr val="tx2"/>
                </a:solidFill>
              </a:rPr>
              <a:t>Jornades</a:t>
            </a:r>
            <a:r>
              <a:rPr lang="es-ES" sz="2000" b="1" dirty="0" smtClean="0">
                <a:solidFill>
                  <a:schemeClr val="tx2"/>
                </a:solidFill>
              </a:rPr>
              <a:t> </a:t>
            </a:r>
            <a:r>
              <a:rPr lang="es-ES" sz="2000" b="1" dirty="0" err="1" smtClean="0">
                <a:solidFill>
                  <a:schemeClr val="tx2"/>
                </a:solidFill>
              </a:rPr>
              <a:t>Tècniques</a:t>
            </a:r>
            <a:r>
              <a:rPr lang="es-ES" sz="2000" b="1" dirty="0" smtClean="0">
                <a:solidFill>
                  <a:schemeClr val="tx2"/>
                </a:solidFill>
              </a:rPr>
              <a:t> </a:t>
            </a:r>
            <a:r>
              <a:rPr lang="es-ES" sz="2000" b="1" dirty="0" err="1" smtClean="0">
                <a:solidFill>
                  <a:schemeClr val="tx2"/>
                </a:solidFill>
              </a:rPr>
              <a:t>d’Entitats</a:t>
            </a:r>
            <a:r>
              <a:rPr lang="es-ES" sz="2000" b="1" dirty="0" smtClean="0">
                <a:solidFill>
                  <a:schemeClr val="tx2"/>
                </a:solidFill>
              </a:rPr>
              <a:t> de Base </a:t>
            </a:r>
            <a:r>
              <a:rPr lang="es-ES" sz="2000" b="1" dirty="0" err="1" smtClean="0">
                <a:solidFill>
                  <a:schemeClr val="tx2"/>
                </a:solidFill>
              </a:rPr>
              <a:t>Associativa</a:t>
            </a:r>
            <a:endParaRPr lang="es-ES" sz="2000" b="1" dirty="0">
              <a:solidFill>
                <a:schemeClr val="tx2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437903" y="836712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AVANÇANT AMB VALOR AFEGIT</a:t>
            </a:r>
            <a:endParaRPr lang="es-ES" sz="2800" b="1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001579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871652"/>
            <a:ext cx="4464496" cy="3251917"/>
          </a:xfrm>
          <a:prstGeom prst="rect">
            <a:avLst/>
          </a:prstGeom>
        </p:spPr>
      </p:pic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9525" y="306388"/>
            <a:ext cx="6650038" cy="531812"/>
          </a:xfrm>
          <a:prstGeom prst="rect">
            <a:avLst/>
          </a:prstGeom>
          <a:gradFill rotWithShape="0">
            <a:gsLst>
              <a:gs pos="0">
                <a:srgbClr val="C0C0C0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s-ES_tradnl" sz="3300" b="1">
                <a:solidFill>
                  <a:srgbClr val="003366"/>
                </a:solidFill>
                <a:latin typeface="Verdana" pitchFamily="34" charset="0"/>
              </a:rPr>
              <a:t>   </a:t>
            </a:r>
            <a:endParaRPr lang="es-ES" sz="3300" b="1">
              <a:solidFill>
                <a:srgbClr val="003366"/>
              </a:solidFill>
              <a:latin typeface="Verdana" pitchFamily="34" charset="0"/>
            </a:endParaRP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250825" y="306388"/>
            <a:ext cx="371415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3300" b="1" dirty="0" smtClean="0">
                <a:solidFill>
                  <a:srgbClr val="000066"/>
                </a:solidFill>
              </a:rPr>
              <a:t>Unidad: Resumen </a:t>
            </a:r>
            <a:endParaRPr lang="es-ES" sz="3300" b="1" dirty="0">
              <a:solidFill>
                <a:srgbClr val="000066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50825" y="924002"/>
            <a:ext cx="8353425" cy="5813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s-ES_tradnl" sz="2200" dirty="0">
                <a:latin typeface="Verdana" pitchFamily="34" charset="0"/>
                <a:sym typeface="Symbol" pitchFamily="18" charset="2"/>
              </a:rPr>
              <a:t> </a:t>
            </a:r>
            <a:r>
              <a:rPr lang="es-ES_tradnl" sz="2200" dirty="0">
                <a:solidFill>
                  <a:srgbClr val="002060"/>
                </a:solidFill>
                <a:latin typeface="Verdana" pitchFamily="34" charset="0"/>
              </a:rPr>
              <a:t>Inicio en 1986. </a:t>
            </a:r>
          </a:p>
          <a:p>
            <a:pPr eaLnBrk="1" hangingPunct="1">
              <a:lnSpc>
                <a:spcPct val="130000"/>
              </a:lnSpc>
              <a:buFont typeface="Symbol" pitchFamily="18" charset="2"/>
              <a:buChar char="·"/>
            </a:pPr>
            <a:r>
              <a:rPr lang="es-ES_tradnl" sz="2200" dirty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 Personal (</a:t>
            </a:r>
            <a:r>
              <a:rPr lang="es-ES_tradnl" sz="2200" dirty="0" smtClean="0">
                <a:solidFill>
                  <a:srgbClr val="002060"/>
                </a:solidFill>
                <a:latin typeface="Verdana" pitchFamily="34" charset="0"/>
                <a:sym typeface="Symbol" pitchFamily="18" charset="2"/>
              </a:rPr>
              <a:t>2012): 25</a:t>
            </a:r>
            <a:endParaRPr lang="es-ES_tradnl" sz="2200" dirty="0">
              <a:solidFill>
                <a:srgbClr val="002060"/>
              </a:solidFill>
              <a:latin typeface="Verdana" pitchFamily="34" charset="0"/>
              <a:sym typeface="Symbol" pitchFamily="18" charset="2"/>
            </a:endParaRPr>
          </a:p>
          <a:p>
            <a:pPr lvl="1" eaLnBrk="1" hangingPunct="1">
              <a:lnSpc>
                <a:spcPct val="130000"/>
              </a:lnSpc>
              <a:buFontTx/>
              <a:buChar char="-"/>
            </a:pPr>
            <a:r>
              <a:rPr lang="es-ES_tradnl" sz="2200" dirty="0">
                <a:solidFill>
                  <a:srgbClr val="002060"/>
                </a:solidFill>
                <a:latin typeface="Verdana" pitchFamily="34" charset="0"/>
              </a:rPr>
              <a:t> 6 Doctores </a:t>
            </a:r>
            <a:r>
              <a:rPr lang="es-ES_tradnl" sz="2200" dirty="0" smtClean="0">
                <a:solidFill>
                  <a:srgbClr val="002060"/>
                </a:solidFill>
                <a:latin typeface="Verdana" pitchFamily="34" charset="0"/>
              </a:rPr>
              <a:t>(Ing. Telecom.)</a:t>
            </a:r>
            <a:endParaRPr lang="es-ES_tradnl" sz="2200" dirty="0">
              <a:solidFill>
                <a:srgbClr val="002060"/>
              </a:solidFill>
              <a:latin typeface="Verdana" pitchFamily="34" charset="0"/>
            </a:endParaRPr>
          </a:p>
          <a:p>
            <a:pPr lvl="1" eaLnBrk="1" hangingPunct="1">
              <a:lnSpc>
                <a:spcPct val="130000"/>
              </a:lnSpc>
              <a:buFontTx/>
              <a:buChar char="-"/>
            </a:pPr>
            <a:r>
              <a:rPr lang="es-ES_tradnl" sz="2200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es-ES_tradnl" sz="2200" dirty="0" smtClean="0">
                <a:solidFill>
                  <a:srgbClr val="002060"/>
                </a:solidFill>
                <a:latin typeface="Verdana" pitchFamily="34" charset="0"/>
              </a:rPr>
              <a:t>11 </a:t>
            </a:r>
            <a:r>
              <a:rPr lang="es-ES_tradnl" sz="2200" dirty="0">
                <a:solidFill>
                  <a:srgbClr val="002060"/>
                </a:solidFill>
                <a:latin typeface="Verdana" pitchFamily="34" charset="0"/>
              </a:rPr>
              <a:t>Titulados Superiores</a:t>
            </a:r>
          </a:p>
          <a:p>
            <a:pPr lvl="1" eaLnBrk="1" hangingPunct="1">
              <a:lnSpc>
                <a:spcPct val="130000"/>
              </a:lnSpc>
              <a:buFontTx/>
              <a:buChar char="-"/>
            </a:pPr>
            <a:r>
              <a:rPr lang="es-ES_tradnl" sz="2200" dirty="0">
                <a:solidFill>
                  <a:srgbClr val="002060"/>
                </a:solidFill>
                <a:latin typeface="Verdana" pitchFamily="34" charset="0"/>
              </a:rPr>
              <a:t> 4 Titulados Grado Medio</a:t>
            </a:r>
          </a:p>
          <a:p>
            <a:pPr lvl="1" eaLnBrk="1" hangingPunct="1">
              <a:lnSpc>
                <a:spcPct val="130000"/>
              </a:lnSpc>
              <a:buFontTx/>
              <a:buChar char="-"/>
            </a:pPr>
            <a:r>
              <a:rPr lang="es-ES_tradnl" sz="2200" dirty="0">
                <a:solidFill>
                  <a:srgbClr val="002060"/>
                </a:solidFill>
                <a:latin typeface="Verdana" pitchFamily="34" charset="0"/>
              </a:rPr>
              <a:t> 4 </a:t>
            </a:r>
            <a:r>
              <a:rPr lang="es-ES_tradnl" sz="2200" dirty="0" smtClean="0">
                <a:solidFill>
                  <a:srgbClr val="002060"/>
                </a:solidFill>
                <a:latin typeface="Verdana" pitchFamily="34" charset="0"/>
              </a:rPr>
              <a:t>Otros (FP-II)</a:t>
            </a:r>
            <a:endParaRPr lang="es-ES_tradnl" sz="2200" dirty="0">
              <a:solidFill>
                <a:srgbClr val="002060"/>
              </a:solidFill>
              <a:latin typeface="Verdana" pitchFamily="34" charset="0"/>
            </a:endParaRPr>
          </a:p>
          <a:p>
            <a:pPr eaLnBrk="1" hangingPunct="1">
              <a:lnSpc>
                <a:spcPct val="130000"/>
              </a:lnSpc>
              <a:buFont typeface="Symbol" pitchFamily="18" charset="2"/>
              <a:buChar char="·"/>
            </a:pPr>
            <a:r>
              <a:rPr lang="es-ES_tradnl" sz="2200" dirty="0">
                <a:solidFill>
                  <a:srgbClr val="002060"/>
                </a:solidFill>
                <a:latin typeface="Verdana" pitchFamily="34" charset="0"/>
              </a:rPr>
              <a:t> Proyectos de investigación (5 años)</a:t>
            </a:r>
          </a:p>
          <a:p>
            <a:pPr lvl="1" eaLnBrk="1" hangingPunct="1">
              <a:lnSpc>
                <a:spcPct val="130000"/>
              </a:lnSpc>
              <a:buFontTx/>
              <a:buChar char="-"/>
            </a:pPr>
            <a:r>
              <a:rPr lang="es-ES_tradnl" sz="2200" dirty="0">
                <a:solidFill>
                  <a:srgbClr val="002060"/>
                </a:solidFill>
                <a:latin typeface="Verdana" pitchFamily="34" charset="0"/>
              </a:rPr>
              <a:t> 22 Proyectos nacionales</a:t>
            </a:r>
          </a:p>
          <a:p>
            <a:pPr lvl="1" eaLnBrk="1" hangingPunct="1">
              <a:lnSpc>
                <a:spcPct val="130000"/>
              </a:lnSpc>
              <a:buFontTx/>
              <a:buChar char="-"/>
            </a:pPr>
            <a:r>
              <a:rPr lang="es-ES_tradnl" sz="2200" dirty="0">
                <a:solidFill>
                  <a:srgbClr val="002060"/>
                </a:solidFill>
                <a:latin typeface="Verdana" pitchFamily="34" charset="0"/>
              </a:rPr>
              <a:t> 6 Proyectos UE</a:t>
            </a:r>
          </a:p>
          <a:p>
            <a:pPr eaLnBrk="1" hangingPunct="1">
              <a:lnSpc>
                <a:spcPct val="130000"/>
              </a:lnSpc>
              <a:buFont typeface="Symbol" pitchFamily="18" charset="2"/>
              <a:buChar char="·"/>
            </a:pPr>
            <a:r>
              <a:rPr lang="es-ES_tradnl" sz="2200" dirty="0">
                <a:solidFill>
                  <a:srgbClr val="002060"/>
                </a:solidFill>
                <a:latin typeface="Verdana" pitchFamily="34" charset="0"/>
              </a:rPr>
              <a:t> Productividad (4 años)</a:t>
            </a:r>
          </a:p>
          <a:p>
            <a:pPr lvl="1" eaLnBrk="1" hangingPunct="1">
              <a:lnSpc>
                <a:spcPct val="130000"/>
              </a:lnSpc>
              <a:buFont typeface="Symbol" pitchFamily="18" charset="2"/>
              <a:buNone/>
            </a:pPr>
            <a:r>
              <a:rPr lang="es-ES_tradnl" sz="2200" dirty="0">
                <a:solidFill>
                  <a:srgbClr val="002060"/>
                </a:solidFill>
                <a:latin typeface="Verdana" pitchFamily="34" charset="0"/>
              </a:rPr>
              <a:t>- 29 Publicaciones (10/14/5); 36 Congresos (10/26)</a:t>
            </a:r>
          </a:p>
          <a:p>
            <a:pPr lvl="1" eaLnBrk="1" hangingPunct="1">
              <a:lnSpc>
                <a:spcPct val="130000"/>
              </a:lnSpc>
              <a:buFontTx/>
              <a:buChar char="-"/>
            </a:pPr>
            <a:r>
              <a:rPr lang="es-ES" sz="2200" dirty="0">
                <a:solidFill>
                  <a:srgbClr val="002060"/>
                </a:solidFill>
                <a:latin typeface="Verdana" pitchFamily="34" charset="0"/>
              </a:rPr>
              <a:t> 3 Tesis doctorales</a:t>
            </a:r>
          </a:p>
          <a:p>
            <a:pPr lvl="1" eaLnBrk="1" hangingPunct="1">
              <a:lnSpc>
                <a:spcPct val="130000"/>
              </a:lnSpc>
              <a:buFontTx/>
              <a:buChar char="-"/>
            </a:pPr>
            <a:r>
              <a:rPr lang="es-ES" sz="2200" dirty="0">
                <a:solidFill>
                  <a:srgbClr val="002060"/>
                </a:solidFill>
                <a:latin typeface="Verdana" pitchFamily="34" charset="0"/>
              </a:rPr>
              <a:t> 1 Patente</a:t>
            </a:r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705906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384666800"/>
              </p:ext>
            </p:extLst>
          </p:nvPr>
        </p:nvGraphicFramePr>
        <p:xfrm>
          <a:off x="107504" y="1124744"/>
          <a:ext cx="8928992" cy="5530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395536" y="3492297"/>
            <a:ext cx="2088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chemeClr val="bg1"/>
                </a:solidFill>
              </a:rPr>
              <a:t>INDICE</a:t>
            </a:r>
            <a:endParaRPr lang="es-ES" sz="3200" dirty="0">
              <a:solidFill>
                <a:schemeClr val="bg1"/>
              </a:solidFill>
            </a:endParaRP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964594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1 CuadroTexto"/>
          <p:cNvSpPr txBox="1">
            <a:spLocks noChangeArrowheads="1"/>
          </p:cNvSpPr>
          <p:nvPr/>
        </p:nvSpPr>
        <p:spPr bwMode="auto">
          <a:xfrm>
            <a:off x="955675" y="1700213"/>
            <a:ext cx="7056438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es-ES" sz="2200" b="1" dirty="0" smtClean="0">
                <a:solidFill>
                  <a:schemeClr val="tx2"/>
                </a:solidFill>
              </a:rPr>
              <a:t>Desarrollo</a:t>
            </a:r>
            <a:endParaRPr lang="es-ES" sz="2200" b="1" dirty="0">
              <a:solidFill>
                <a:schemeClr val="tx2"/>
              </a:solidFill>
            </a:endParaRPr>
          </a:p>
          <a:p>
            <a:pPr lvl="1" eaLnBrk="1" hangingPunct="1">
              <a:buFont typeface="Arial" pitchFamily="34" charset="0"/>
              <a:buChar char="•"/>
            </a:pPr>
            <a:r>
              <a:rPr lang="es-ES" sz="2000" dirty="0">
                <a:solidFill>
                  <a:srgbClr val="333399"/>
                </a:solidFill>
              </a:rPr>
              <a:t>Creación de plataformas tecnológicas y de servicios que </a:t>
            </a:r>
            <a:r>
              <a:rPr lang="es-ES" sz="2000" dirty="0" smtClean="0">
                <a:solidFill>
                  <a:srgbClr val="333399"/>
                </a:solidFill>
              </a:rPr>
              <a:t>permiten </a:t>
            </a:r>
            <a:r>
              <a:rPr lang="es-ES" sz="2000" dirty="0">
                <a:solidFill>
                  <a:srgbClr val="333399"/>
                </a:solidFill>
              </a:rPr>
              <a:t>la inserción y evaluación de nuevos servicios asistenciales fuertemente basados en TIC.</a:t>
            </a:r>
          </a:p>
          <a:p>
            <a:pPr eaLnBrk="1" hangingPunct="1">
              <a:spcBef>
                <a:spcPts val="1200"/>
              </a:spcBef>
            </a:pPr>
            <a:r>
              <a:rPr lang="es-ES" sz="2200" b="1" dirty="0" smtClean="0">
                <a:solidFill>
                  <a:schemeClr val="tx2"/>
                </a:solidFill>
              </a:rPr>
              <a:t>Innovación 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s-ES" sz="2000" dirty="0" smtClean="0">
                <a:solidFill>
                  <a:srgbClr val="333399"/>
                </a:solidFill>
              </a:rPr>
              <a:t>Proyectos: </a:t>
            </a:r>
            <a:r>
              <a:rPr lang="es-ES" sz="2000" dirty="0">
                <a:solidFill>
                  <a:srgbClr val="333399"/>
                </a:solidFill>
              </a:rPr>
              <a:t>Diseño</a:t>
            </a:r>
            <a:r>
              <a:rPr lang="es-ES" sz="2000" dirty="0" smtClean="0">
                <a:solidFill>
                  <a:srgbClr val="333399"/>
                </a:solidFill>
              </a:rPr>
              <a:t>, elaboración, inserción y evaluación de los nuevos e-servicios. </a:t>
            </a:r>
            <a:endParaRPr lang="es-ES" sz="2000" dirty="0">
              <a:solidFill>
                <a:srgbClr val="333399"/>
              </a:solidFill>
            </a:endParaRPr>
          </a:p>
          <a:p>
            <a:pPr lvl="1" eaLnBrk="1" hangingPunct="1">
              <a:buFont typeface="Arial" pitchFamily="34" charset="0"/>
              <a:buChar char="•"/>
            </a:pPr>
            <a:endParaRPr lang="es-ES" sz="2200" dirty="0" smtClean="0">
              <a:solidFill>
                <a:srgbClr val="000066"/>
              </a:solidFill>
            </a:endParaRPr>
          </a:p>
          <a:p>
            <a:pPr eaLnBrk="1" hangingPunct="1"/>
            <a:r>
              <a:rPr lang="es-ES" sz="2200" b="1" dirty="0">
                <a:solidFill>
                  <a:schemeClr val="tx2"/>
                </a:solidFill>
              </a:rPr>
              <a:t>Investigación </a:t>
            </a:r>
            <a:r>
              <a:rPr lang="es-ES" sz="2200" dirty="0" smtClean="0"/>
              <a:t> </a:t>
            </a:r>
            <a:endParaRPr lang="es-ES" sz="2200" dirty="0"/>
          </a:p>
          <a:p>
            <a:pPr lvl="1" eaLnBrk="1" hangingPunct="1">
              <a:buFont typeface="Arial" pitchFamily="34" charset="0"/>
              <a:buChar char="•"/>
            </a:pPr>
            <a:r>
              <a:rPr lang="es-ES" sz="2000" dirty="0">
                <a:solidFill>
                  <a:srgbClr val="333399"/>
                </a:solidFill>
              </a:rPr>
              <a:t>Análisis de la complejidad que generan comorbilidad y </a:t>
            </a:r>
            <a:r>
              <a:rPr lang="es-ES" sz="2000" dirty="0" err="1">
                <a:solidFill>
                  <a:srgbClr val="333399"/>
                </a:solidFill>
              </a:rPr>
              <a:t>codiscapacidad</a:t>
            </a:r>
            <a:r>
              <a:rPr lang="es-ES" sz="2000" dirty="0">
                <a:solidFill>
                  <a:srgbClr val="333399"/>
                </a:solidFill>
              </a:rPr>
              <a:t> en un escenario de monitorización remota de pacientes</a:t>
            </a:r>
            <a:r>
              <a:rPr lang="es-ES" sz="2000" dirty="0" smtClean="0">
                <a:solidFill>
                  <a:srgbClr val="333399"/>
                </a:solidFill>
              </a:rPr>
              <a:t>.</a:t>
            </a:r>
            <a:endParaRPr lang="es-ES" sz="2000" dirty="0">
              <a:solidFill>
                <a:srgbClr val="333399"/>
              </a:solidFill>
            </a:endParaRPr>
          </a:p>
        </p:txBody>
      </p:sp>
      <p:sp>
        <p:nvSpPr>
          <p:cNvPr id="29702" name="2 CuadroTexto"/>
          <p:cNvSpPr txBox="1">
            <a:spLocks noChangeArrowheads="1"/>
          </p:cNvSpPr>
          <p:nvPr/>
        </p:nvSpPr>
        <p:spPr bwMode="auto">
          <a:xfrm>
            <a:off x="387350" y="1052513"/>
            <a:ext cx="77850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s-ES" sz="2400" b="1" u="sng" dirty="0">
                <a:solidFill>
                  <a:schemeClr val="tx2"/>
                </a:solidFill>
              </a:rPr>
              <a:t>Focos </a:t>
            </a:r>
            <a:r>
              <a:rPr lang="es-ES" sz="2400" b="1" u="sng" dirty="0" err="1">
                <a:solidFill>
                  <a:schemeClr val="tx2"/>
                </a:solidFill>
              </a:rPr>
              <a:t>I+D+i</a:t>
            </a:r>
            <a:r>
              <a:rPr lang="es-ES" sz="2400" b="1" u="sng" dirty="0">
                <a:solidFill>
                  <a:schemeClr val="tx2"/>
                </a:solidFill>
              </a:rPr>
              <a:t> </a:t>
            </a:r>
            <a:r>
              <a:rPr lang="es-ES" sz="2400" b="1" u="sng" dirty="0" smtClean="0">
                <a:solidFill>
                  <a:schemeClr val="tx2"/>
                </a:solidFill>
              </a:rPr>
              <a:t> TIC en Cronicidad / Discapacidad:</a:t>
            </a:r>
            <a:endParaRPr lang="es-ES" sz="2400" b="1" u="sng" dirty="0">
              <a:solidFill>
                <a:schemeClr val="tx2"/>
              </a:solidFill>
            </a:endParaRPr>
          </a:p>
        </p:txBody>
      </p:sp>
      <p:grpSp>
        <p:nvGrpSpPr>
          <p:cNvPr id="6" name="5 Grupo"/>
          <p:cNvGrpSpPr/>
          <p:nvPr/>
        </p:nvGrpSpPr>
        <p:grpSpPr>
          <a:xfrm>
            <a:off x="387350" y="188640"/>
            <a:ext cx="4881679" cy="522729"/>
            <a:chOff x="-178740" y="-524632"/>
            <a:chExt cx="5255557" cy="522729"/>
          </a:xfrm>
          <a:scene3d>
            <a:camera prst="orthographicFront"/>
            <a:lightRig rig="flat" dir="t"/>
          </a:scene3d>
        </p:grpSpPr>
        <p:sp>
          <p:nvSpPr>
            <p:cNvPr id="7" name="6 Rectángulo redondeado"/>
            <p:cNvSpPr/>
            <p:nvPr/>
          </p:nvSpPr>
          <p:spPr>
            <a:xfrm>
              <a:off x="-178740" y="-524632"/>
              <a:ext cx="5235408" cy="522729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7 Rectángulo"/>
            <p:cNvSpPr/>
            <p:nvPr/>
          </p:nvSpPr>
          <p:spPr>
            <a:xfrm>
              <a:off x="-107555" y="-499115"/>
              <a:ext cx="5184372" cy="47169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l" defTabSz="10668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2800" kern="1200" dirty="0"/>
            </a:p>
          </p:txBody>
        </p:sp>
      </p:grpSp>
      <p:sp>
        <p:nvSpPr>
          <p:cNvPr id="2" name="1 Rectángulo"/>
          <p:cNvSpPr/>
          <p:nvPr/>
        </p:nvSpPr>
        <p:spPr>
          <a:xfrm>
            <a:off x="398786" y="214157"/>
            <a:ext cx="47147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Contexto </a:t>
            </a:r>
            <a:r>
              <a:rPr lang="es-ES_tradnl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I+D+i</a:t>
            </a:r>
            <a:r>
              <a:rPr lang="es-ES_tradnl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/Horizonte 2020</a:t>
            </a:r>
            <a:endParaRPr lang="es-E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98576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val="1025064788"/>
              </p:ext>
            </p:extLst>
          </p:nvPr>
        </p:nvGraphicFramePr>
        <p:xfrm>
          <a:off x="290512" y="260350"/>
          <a:ext cx="5793655" cy="523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1749" name="Picture 15"/>
          <p:cNvPicPr>
            <a:picLocks noChangeAspect="1" noChangeArrowheads="1"/>
          </p:cNvPicPr>
          <p:nvPr/>
        </p:nvPicPr>
        <p:blipFill>
          <a:blip r:embed="rId8" cstate="print">
            <a:lum bright="20000" contras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82042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43025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27 Grupo"/>
          <p:cNvGrpSpPr/>
          <p:nvPr/>
        </p:nvGrpSpPr>
        <p:grpSpPr>
          <a:xfrm>
            <a:off x="182198" y="141508"/>
            <a:ext cx="6334017" cy="929212"/>
            <a:chOff x="0" y="245"/>
            <a:chExt cx="5235408" cy="522729"/>
          </a:xfrm>
          <a:scene3d>
            <a:camera prst="orthographicFront"/>
            <a:lightRig rig="flat" dir="t"/>
          </a:scene3d>
        </p:grpSpPr>
        <p:sp>
          <p:nvSpPr>
            <p:cNvPr id="30" name="29 Rectángulo redondeado"/>
            <p:cNvSpPr/>
            <p:nvPr/>
          </p:nvSpPr>
          <p:spPr>
            <a:xfrm>
              <a:off x="0" y="245"/>
              <a:ext cx="5235408" cy="522729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30 Rectángulo"/>
            <p:cNvSpPr/>
            <p:nvPr/>
          </p:nvSpPr>
          <p:spPr>
            <a:xfrm>
              <a:off x="25518" y="25763"/>
              <a:ext cx="5184372" cy="47169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endParaRPr lang="es-ES" sz="2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4034" name="33 Cheurón"/>
          <p:cNvSpPr>
            <a:spLocks noChangeArrowheads="1"/>
          </p:cNvSpPr>
          <p:nvPr/>
        </p:nvSpPr>
        <p:spPr bwMode="auto">
          <a:xfrm>
            <a:off x="2124075" y="3357563"/>
            <a:ext cx="2520950" cy="1800225"/>
          </a:xfrm>
          <a:prstGeom prst="chevron">
            <a:avLst>
              <a:gd name="adj" fmla="val 50011"/>
            </a:avLst>
          </a:prstGeom>
          <a:gradFill>
            <a:gsLst>
              <a:gs pos="0">
                <a:schemeClr val="accent1">
                  <a:tint val="66000"/>
                  <a:satMod val="160000"/>
                  <a:lumMod val="28000"/>
                  <a:lumOff val="72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44035" name="34 Cheurón"/>
          <p:cNvSpPr>
            <a:spLocks noChangeArrowheads="1"/>
          </p:cNvSpPr>
          <p:nvPr/>
        </p:nvSpPr>
        <p:spPr bwMode="auto">
          <a:xfrm>
            <a:off x="4211638" y="3357563"/>
            <a:ext cx="2520950" cy="1800225"/>
          </a:xfrm>
          <a:prstGeom prst="chevron">
            <a:avLst>
              <a:gd name="adj" fmla="val 50011"/>
            </a:avLst>
          </a:prstGeom>
          <a:gradFill>
            <a:gsLst>
              <a:gs pos="0">
                <a:schemeClr val="accent1">
                  <a:tint val="66000"/>
                  <a:satMod val="160000"/>
                  <a:lumMod val="48000"/>
                  <a:lumOff val="52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44036" name="35 Cheurón"/>
          <p:cNvSpPr>
            <a:spLocks noChangeArrowheads="1"/>
          </p:cNvSpPr>
          <p:nvPr/>
        </p:nvSpPr>
        <p:spPr bwMode="auto">
          <a:xfrm>
            <a:off x="6300788" y="3357563"/>
            <a:ext cx="2520950" cy="1800225"/>
          </a:xfrm>
          <a:prstGeom prst="chevron">
            <a:avLst>
              <a:gd name="adj" fmla="val 50011"/>
            </a:avLst>
          </a:prstGeom>
          <a:pattFill prst="pct70">
            <a:fgClr>
              <a:srgbClr val="9AB7DA"/>
            </a:fgClr>
            <a:bgClr>
              <a:schemeClr val="bg1"/>
            </a:bgClr>
          </a:pattFill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44037" name="1 Cheurón"/>
          <p:cNvSpPr>
            <a:spLocks noChangeArrowheads="1"/>
          </p:cNvSpPr>
          <p:nvPr/>
        </p:nvSpPr>
        <p:spPr bwMode="auto">
          <a:xfrm>
            <a:off x="34925" y="3357563"/>
            <a:ext cx="2519363" cy="1800225"/>
          </a:xfrm>
          <a:prstGeom prst="chevron">
            <a:avLst>
              <a:gd name="adj" fmla="val 49979"/>
            </a:avLst>
          </a:prstGeom>
          <a:solidFill>
            <a:schemeClr val="accent1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44038" name="5 CuadroTexto"/>
          <p:cNvSpPr txBox="1">
            <a:spLocks noChangeArrowheads="1"/>
          </p:cNvSpPr>
          <p:nvPr/>
        </p:nvSpPr>
        <p:spPr bwMode="auto">
          <a:xfrm>
            <a:off x="684213" y="2565400"/>
            <a:ext cx="11509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s-ES" b="1">
                <a:solidFill>
                  <a:srgbClr val="006699"/>
                </a:solidFill>
              </a:rPr>
              <a:t>Fase Piloto</a:t>
            </a:r>
          </a:p>
        </p:txBody>
      </p:sp>
      <p:sp>
        <p:nvSpPr>
          <p:cNvPr id="44039" name="7 CuadroTexto"/>
          <p:cNvSpPr txBox="1">
            <a:spLocks noChangeArrowheads="1"/>
          </p:cNvSpPr>
          <p:nvPr/>
        </p:nvSpPr>
        <p:spPr bwMode="auto">
          <a:xfrm>
            <a:off x="2051050" y="2566988"/>
            <a:ext cx="18002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s-ES" b="1">
                <a:solidFill>
                  <a:srgbClr val="006699"/>
                </a:solidFill>
              </a:rPr>
              <a:t>Fase Ensayo Exploratorio</a:t>
            </a:r>
          </a:p>
        </p:txBody>
      </p:sp>
      <p:sp>
        <p:nvSpPr>
          <p:cNvPr id="44040" name="8 CuadroTexto"/>
          <p:cNvSpPr txBox="1">
            <a:spLocks noChangeArrowheads="1"/>
          </p:cNvSpPr>
          <p:nvPr/>
        </p:nvSpPr>
        <p:spPr bwMode="auto">
          <a:xfrm>
            <a:off x="4140200" y="2492375"/>
            <a:ext cx="16557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s-ES" b="1">
                <a:solidFill>
                  <a:srgbClr val="006699"/>
                </a:solidFill>
              </a:rPr>
              <a:t>Fase Ensayo Clínico</a:t>
            </a:r>
          </a:p>
        </p:txBody>
      </p:sp>
      <p:sp>
        <p:nvSpPr>
          <p:cNvPr id="44041" name="9 CuadroTexto"/>
          <p:cNvSpPr txBox="1">
            <a:spLocks noChangeArrowheads="1"/>
          </p:cNvSpPr>
          <p:nvPr/>
        </p:nvSpPr>
        <p:spPr bwMode="auto">
          <a:xfrm>
            <a:off x="6227763" y="2493963"/>
            <a:ext cx="23050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s-ES" b="1">
                <a:solidFill>
                  <a:srgbClr val="006699"/>
                </a:solidFill>
              </a:rPr>
              <a:t>Fase de  Implantación</a:t>
            </a:r>
          </a:p>
        </p:txBody>
      </p:sp>
      <p:sp>
        <p:nvSpPr>
          <p:cNvPr id="44042" name="17 Terminador"/>
          <p:cNvSpPr>
            <a:spLocks noChangeArrowheads="1"/>
          </p:cNvSpPr>
          <p:nvPr/>
        </p:nvSpPr>
        <p:spPr bwMode="auto">
          <a:xfrm>
            <a:off x="684213" y="1773238"/>
            <a:ext cx="2663825" cy="503237"/>
          </a:xfrm>
          <a:prstGeom prst="flowChartTerminator">
            <a:avLst/>
          </a:prstGeom>
          <a:gradFill>
            <a:gsLst>
              <a:gs pos="0">
                <a:schemeClr val="accent1">
                  <a:tint val="66000"/>
                  <a:satMod val="160000"/>
                  <a:lumMod val="12000"/>
                  <a:lumOff val="88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44043" name="18 Terminador"/>
          <p:cNvSpPr>
            <a:spLocks noChangeArrowheads="1"/>
          </p:cNvSpPr>
          <p:nvPr/>
        </p:nvSpPr>
        <p:spPr bwMode="auto">
          <a:xfrm>
            <a:off x="5292725" y="1773238"/>
            <a:ext cx="2735263" cy="503237"/>
          </a:xfrm>
          <a:prstGeom prst="flowChartTerminator">
            <a:avLst/>
          </a:prstGeom>
          <a:pattFill prst="pct70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cxnSp>
        <p:nvCxnSpPr>
          <p:cNvPr id="44044" name="20 Conector recto"/>
          <p:cNvCxnSpPr>
            <a:cxnSpLocks noChangeShapeType="1"/>
          </p:cNvCxnSpPr>
          <p:nvPr/>
        </p:nvCxnSpPr>
        <p:spPr bwMode="auto">
          <a:xfrm rot="5400000">
            <a:off x="468313" y="2781300"/>
            <a:ext cx="863600" cy="0"/>
          </a:xfrm>
          <a:prstGeom prst="line">
            <a:avLst/>
          </a:prstGeom>
          <a:ln>
            <a:prstDash val="dashDot"/>
            <a:headEnd/>
            <a:tailEnd type="triangle" w="med" len="med"/>
          </a:ln>
          <a:ex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4045" name="21 Conector recto"/>
          <p:cNvCxnSpPr>
            <a:cxnSpLocks noChangeShapeType="1"/>
          </p:cNvCxnSpPr>
          <p:nvPr/>
        </p:nvCxnSpPr>
        <p:spPr bwMode="auto">
          <a:xfrm rot="5400000">
            <a:off x="5292725" y="2781300"/>
            <a:ext cx="863600" cy="0"/>
          </a:xfrm>
          <a:prstGeom prst="line">
            <a:avLst/>
          </a:prstGeom>
          <a:ln>
            <a:prstDash val="dashDot"/>
            <a:headEnd/>
            <a:tailEnd type="triangle" w="med" len="med"/>
          </a:ln>
          <a:ex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4046" name="22 Conector recto"/>
          <p:cNvCxnSpPr>
            <a:cxnSpLocks noChangeShapeType="1"/>
          </p:cNvCxnSpPr>
          <p:nvPr/>
        </p:nvCxnSpPr>
        <p:spPr bwMode="auto">
          <a:xfrm rot="5400000">
            <a:off x="7380288" y="2781300"/>
            <a:ext cx="863600" cy="0"/>
          </a:xfrm>
          <a:prstGeom prst="line">
            <a:avLst/>
          </a:prstGeom>
          <a:ln>
            <a:prstDash val="dashDot"/>
            <a:headEnd/>
            <a:tailEnd type="triangle" w="med" len="med"/>
          </a:ln>
          <a:ex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4047" name="23 Conector recto"/>
          <p:cNvCxnSpPr>
            <a:cxnSpLocks noChangeShapeType="1"/>
          </p:cNvCxnSpPr>
          <p:nvPr/>
        </p:nvCxnSpPr>
        <p:spPr bwMode="auto">
          <a:xfrm rot="5400000">
            <a:off x="2987675" y="2852738"/>
            <a:ext cx="863600" cy="0"/>
          </a:xfrm>
          <a:prstGeom prst="line">
            <a:avLst/>
          </a:prstGeom>
          <a:ln>
            <a:prstDash val="dashDot"/>
            <a:headEnd/>
            <a:tailEnd type="triangle" w="med" len="med"/>
          </a:ln>
          <a:ex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4048" name="24 CuadroTexto"/>
          <p:cNvSpPr txBox="1">
            <a:spLocks noChangeArrowheads="1"/>
          </p:cNvSpPr>
          <p:nvPr/>
        </p:nvSpPr>
        <p:spPr bwMode="auto">
          <a:xfrm>
            <a:off x="755650" y="1844675"/>
            <a:ext cx="2520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s-ES">
                <a:solidFill>
                  <a:srgbClr val="000066"/>
                </a:solidFill>
              </a:rPr>
              <a:t>Grupo I+D</a:t>
            </a:r>
          </a:p>
        </p:txBody>
      </p:sp>
      <p:sp>
        <p:nvSpPr>
          <p:cNvPr id="44049" name="25 CuadroTexto"/>
          <p:cNvSpPr txBox="1">
            <a:spLocks noChangeArrowheads="1"/>
          </p:cNvSpPr>
          <p:nvPr/>
        </p:nvSpPr>
        <p:spPr bwMode="auto">
          <a:xfrm>
            <a:off x="5219700" y="1844675"/>
            <a:ext cx="28813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s-ES" dirty="0">
                <a:solidFill>
                  <a:srgbClr val="000066"/>
                </a:solidFill>
              </a:rPr>
              <a:t>Organización Sanitaria</a:t>
            </a:r>
          </a:p>
        </p:txBody>
      </p:sp>
      <p:sp>
        <p:nvSpPr>
          <p:cNvPr id="44050" name="26 CuadroTexto"/>
          <p:cNvSpPr txBox="1">
            <a:spLocks noChangeArrowheads="1"/>
          </p:cNvSpPr>
          <p:nvPr/>
        </p:nvSpPr>
        <p:spPr bwMode="auto">
          <a:xfrm>
            <a:off x="827559" y="4076700"/>
            <a:ext cx="1800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s-ES" b="1" dirty="0">
                <a:solidFill>
                  <a:srgbClr val="336699"/>
                </a:solidFill>
              </a:rPr>
              <a:t>Tecnológico</a:t>
            </a:r>
          </a:p>
        </p:txBody>
      </p:sp>
      <p:sp>
        <p:nvSpPr>
          <p:cNvPr id="44051" name="28 CuadroTexto"/>
          <p:cNvSpPr txBox="1">
            <a:spLocks noChangeArrowheads="1"/>
          </p:cNvSpPr>
          <p:nvPr/>
        </p:nvSpPr>
        <p:spPr bwMode="auto">
          <a:xfrm>
            <a:off x="2987675" y="3863975"/>
            <a:ext cx="1584325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s-ES" sz="1600" b="1" dirty="0">
                <a:solidFill>
                  <a:srgbClr val="336699"/>
                </a:solidFill>
              </a:rPr>
              <a:t>Usabilidad</a:t>
            </a:r>
          </a:p>
          <a:p>
            <a:pPr eaLnBrk="1" hangingPunct="1"/>
            <a:r>
              <a:rPr lang="es-ES" sz="1600" b="1" dirty="0">
                <a:solidFill>
                  <a:srgbClr val="336699"/>
                </a:solidFill>
              </a:rPr>
              <a:t>Viabilidad</a:t>
            </a:r>
          </a:p>
          <a:p>
            <a:pPr eaLnBrk="1" hangingPunct="1"/>
            <a:endParaRPr lang="es-ES" dirty="0"/>
          </a:p>
        </p:txBody>
      </p:sp>
      <p:sp>
        <p:nvSpPr>
          <p:cNvPr id="44052" name="29 CuadroTexto"/>
          <p:cNvSpPr txBox="1">
            <a:spLocks noChangeArrowheads="1"/>
          </p:cNvSpPr>
          <p:nvPr/>
        </p:nvSpPr>
        <p:spPr bwMode="auto">
          <a:xfrm>
            <a:off x="5076924" y="3860800"/>
            <a:ext cx="15113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s-ES" b="1" dirty="0">
                <a:solidFill>
                  <a:srgbClr val="336699"/>
                </a:solidFill>
              </a:rPr>
              <a:t>Prueba científica</a:t>
            </a:r>
          </a:p>
          <a:p>
            <a:pPr eaLnBrk="1" hangingPunct="1"/>
            <a:endParaRPr lang="es-ES" dirty="0"/>
          </a:p>
        </p:txBody>
      </p:sp>
      <p:sp>
        <p:nvSpPr>
          <p:cNvPr id="44053" name="30 CuadroTexto"/>
          <p:cNvSpPr txBox="1">
            <a:spLocks noChangeArrowheads="1"/>
          </p:cNvSpPr>
          <p:nvPr/>
        </p:nvSpPr>
        <p:spPr bwMode="auto">
          <a:xfrm>
            <a:off x="7164388" y="4006850"/>
            <a:ext cx="1728787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s-ES" sz="1600" b="1" dirty="0">
                <a:solidFill>
                  <a:srgbClr val="336699"/>
                </a:solidFill>
              </a:rPr>
              <a:t>Mecanismos legales</a:t>
            </a:r>
          </a:p>
          <a:p>
            <a:pPr eaLnBrk="1" hangingPunct="1"/>
            <a:endParaRPr lang="es-ES" dirty="0"/>
          </a:p>
        </p:txBody>
      </p:sp>
      <p:sp>
        <p:nvSpPr>
          <p:cNvPr id="44054" name="Text Box 23"/>
          <p:cNvSpPr txBox="1">
            <a:spLocks noChangeArrowheads="1"/>
          </p:cNvSpPr>
          <p:nvPr/>
        </p:nvSpPr>
        <p:spPr bwMode="auto">
          <a:xfrm>
            <a:off x="684213" y="5661025"/>
            <a:ext cx="77644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GB" sz="1000" b="1" i="1">
                <a:cs typeface="Times New Roman" pitchFamily="18" charset="0"/>
              </a:rPr>
              <a:t>JL. Monteagudo, CH. </a:t>
            </a:r>
            <a:r>
              <a:rPr lang="es-ES" sz="1000" b="1" i="1">
                <a:cs typeface="Times New Roman" pitchFamily="18" charset="0"/>
              </a:rPr>
              <a:t>Salvador, F. García-López. Metodología de introducción de servicios de e-Salud para el seguimiento y control de pacientes crónicos. Revista Española de Salud Pública 2004;78(5):571-81.</a:t>
            </a:r>
          </a:p>
        </p:txBody>
      </p:sp>
      <p:sp>
        <p:nvSpPr>
          <p:cNvPr id="44055" name="27 Rectángulo"/>
          <p:cNvSpPr>
            <a:spLocks noChangeArrowheads="1"/>
          </p:cNvSpPr>
          <p:nvPr/>
        </p:nvSpPr>
        <p:spPr bwMode="auto">
          <a:xfrm>
            <a:off x="123149" y="116632"/>
            <a:ext cx="49537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000066"/>
                </a:solidFill>
              </a:rPr>
              <a:t> </a:t>
            </a:r>
            <a:r>
              <a:rPr lang="es-ES" sz="2800" b="1" dirty="0" smtClean="0">
                <a:solidFill>
                  <a:schemeClr val="bg1"/>
                </a:solidFill>
              </a:rPr>
              <a:t>Metodología </a:t>
            </a:r>
            <a:r>
              <a:rPr lang="es-ES" sz="2800" b="1" dirty="0">
                <a:solidFill>
                  <a:schemeClr val="bg1"/>
                </a:solidFill>
              </a:rPr>
              <a:t>de introducción de e-Servicios</a:t>
            </a:r>
            <a:endParaRPr lang="es-ES" sz="2800" dirty="0">
              <a:solidFill>
                <a:schemeClr val="bg1"/>
              </a:solidFill>
            </a:endParaRPr>
          </a:p>
        </p:txBody>
      </p:sp>
      <p:cxnSp>
        <p:nvCxnSpPr>
          <p:cNvPr id="29" name="28 Conector recto"/>
          <p:cNvCxnSpPr/>
          <p:nvPr/>
        </p:nvCxnSpPr>
        <p:spPr bwMode="auto">
          <a:xfrm rot="5400000">
            <a:off x="5220494" y="3933032"/>
            <a:ext cx="3024187" cy="0"/>
          </a:xfrm>
          <a:prstGeom prst="line">
            <a:avLst/>
          </a:prstGeom>
          <a:ln>
            <a:prstDash val="dashDot"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4057" name="33 Flecha derecha"/>
          <p:cNvSpPr>
            <a:spLocks noChangeArrowheads="1"/>
          </p:cNvSpPr>
          <p:nvPr/>
        </p:nvSpPr>
        <p:spPr bwMode="auto">
          <a:xfrm>
            <a:off x="2555875" y="4221163"/>
            <a:ext cx="431800" cy="71437"/>
          </a:xfrm>
          <a:prstGeom prst="rightArrow">
            <a:avLst>
              <a:gd name="adj1" fmla="val 50000"/>
              <a:gd name="adj2" fmla="val 50371"/>
            </a:avLst>
          </a:prstGeom>
          <a:solidFill>
            <a:schemeClr val="tx2">
              <a:lumMod val="60000"/>
              <a:lumOff val="40000"/>
            </a:schemeClr>
          </a:solidFill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44058" name="34 Flecha derecha"/>
          <p:cNvSpPr>
            <a:spLocks noChangeArrowheads="1"/>
          </p:cNvSpPr>
          <p:nvPr/>
        </p:nvSpPr>
        <p:spPr bwMode="auto">
          <a:xfrm>
            <a:off x="4643438" y="4221163"/>
            <a:ext cx="433387" cy="71437"/>
          </a:xfrm>
          <a:prstGeom prst="rightArrow">
            <a:avLst>
              <a:gd name="adj1" fmla="val 50000"/>
              <a:gd name="adj2" fmla="val 50556"/>
            </a:avLst>
          </a:prstGeom>
          <a:solidFill>
            <a:schemeClr val="tx2">
              <a:lumMod val="60000"/>
              <a:lumOff val="40000"/>
            </a:schemeClr>
          </a:solidFill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44059" name="35 Flecha derecha"/>
          <p:cNvSpPr>
            <a:spLocks noChangeArrowheads="1"/>
          </p:cNvSpPr>
          <p:nvPr/>
        </p:nvSpPr>
        <p:spPr bwMode="auto">
          <a:xfrm>
            <a:off x="6732588" y="4221163"/>
            <a:ext cx="431800" cy="71437"/>
          </a:xfrm>
          <a:prstGeom prst="rightArrow">
            <a:avLst>
              <a:gd name="adj1" fmla="val 50000"/>
              <a:gd name="adj2" fmla="val 50371"/>
            </a:avLst>
          </a:prstGeom>
          <a:solidFill>
            <a:schemeClr val="tx2">
              <a:lumMod val="60000"/>
              <a:lumOff val="40000"/>
            </a:schemeClr>
          </a:solidFill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015831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20 Grupo"/>
          <p:cNvGrpSpPr/>
          <p:nvPr/>
        </p:nvGrpSpPr>
        <p:grpSpPr>
          <a:xfrm>
            <a:off x="156680" y="98629"/>
            <a:ext cx="5999495" cy="882099"/>
            <a:chOff x="0" y="245"/>
            <a:chExt cx="5235408" cy="522729"/>
          </a:xfrm>
          <a:scene3d>
            <a:camera prst="orthographicFront"/>
            <a:lightRig rig="flat" dir="t"/>
          </a:scene3d>
        </p:grpSpPr>
        <p:sp>
          <p:nvSpPr>
            <p:cNvPr id="22" name="21 Rectángulo redondeado"/>
            <p:cNvSpPr/>
            <p:nvPr/>
          </p:nvSpPr>
          <p:spPr>
            <a:xfrm>
              <a:off x="0" y="245"/>
              <a:ext cx="5235408" cy="522729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22 Rectángulo"/>
            <p:cNvSpPr/>
            <p:nvPr/>
          </p:nvSpPr>
          <p:spPr>
            <a:xfrm>
              <a:off x="25518" y="25763"/>
              <a:ext cx="5184372" cy="47169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endParaRPr lang="es-ES" sz="2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5058" name="1 CuadroTexto"/>
          <p:cNvSpPr txBox="1">
            <a:spLocks noChangeArrowheads="1"/>
          </p:cNvSpPr>
          <p:nvPr/>
        </p:nvSpPr>
        <p:spPr bwMode="auto">
          <a:xfrm>
            <a:off x="144015" y="98629"/>
            <a:ext cx="565212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 eaLnBrk="1" hangingPunct="1"/>
            <a:r>
              <a:rPr lang="es-ES" sz="2800" b="1" dirty="0">
                <a:solidFill>
                  <a:schemeClr val="bg1"/>
                </a:solidFill>
              </a:rPr>
              <a:t>Diseño </a:t>
            </a:r>
            <a:r>
              <a:rPr lang="es-ES" sz="2800" b="1" dirty="0" smtClean="0">
                <a:solidFill>
                  <a:schemeClr val="bg1"/>
                </a:solidFill>
              </a:rPr>
              <a:t> y evaluación de </a:t>
            </a:r>
            <a:r>
              <a:rPr lang="es-ES" sz="2800" b="1" dirty="0">
                <a:solidFill>
                  <a:schemeClr val="bg1"/>
                </a:solidFill>
              </a:rPr>
              <a:t>un Proyecto de inserción </a:t>
            </a:r>
          </a:p>
        </p:txBody>
      </p:sp>
      <p:sp>
        <p:nvSpPr>
          <p:cNvPr id="45059" name="2 Preparación"/>
          <p:cNvSpPr>
            <a:spLocks noChangeArrowheads="1"/>
          </p:cNvSpPr>
          <p:nvPr/>
        </p:nvSpPr>
        <p:spPr bwMode="auto">
          <a:xfrm>
            <a:off x="107950" y="1484313"/>
            <a:ext cx="2376488" cy="1008062"/>
          </a:xfrm>
          <a:prstGeom prst="flowChartPreparation">
            <a:avLst/>
          </a:prstGeom>
          <a:gradFill>
            <a:gsLst>
              <a:gs pos="0">
                <a:schemeClr val="accent1">
                  <a:tint val="66000"/>
                  <a:satMod val="160000"/>
                  <a:lumMod val="48000"/>
                  <a:lumOff val="52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45060" name="3 CuadroTexto"/>
          <p:cNvSpPr txBox="1">
            <a:spLocks noChangeArrowheads="1"/>
          </p:cNvSpPr>
          <p:nvPr/>
        </p:nvSpPr>
        <p:spPr bwMode="auto">
          <a:xfrm>
            <a:off x="250825" y="1700213"/>
            <a:ext cx="2089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s-ES" sz="2000" b="1">
                <a:solidFill>
                  <a:srgbClr val="000066"/>
                </a:solidFill>
              </a:rPr>
              <a:t>1. Objetivos</a:t>
            </a:r>
          </a:p>
        </p:txBody>
      </p:sp>
      <p:sp>
        <p:nvSpPr>
          <p:cNvPr id="45061" name="4 Proceso"/>
          <p:cNvSpPr>
            <a:spLocks noChangeArrowheads="1"/>
          </p:cNvSpPr>
          <p:nvPr/>
        </p:nvSpPr>
        <p:spPr bwMode="auto">
          <a:xfrm>
            <a:off x="179388" y="2932113"/>
            <a:ext cx="2305050" cy="3311525"/>
          </a:xfrm>
          <a:prstGeom prst="flowChartProcess">
            <a:avLst/>
          </a:prstGeom>
          <a:gradFill>
            <a:gsLst>
              <a:gs pos="0">
                <a:schemeClr val="accent1">
                  <a:tint val="66000"/>
                  <a:satMod val="160000"/>
                  <a:lumMod val="48000"/>
                  <a:lumOff val="52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45062" name="5 CuadroTexto"/>
          <p:cNvSpPr txBox="1">
            <a:spLocks noChangeArrowheads="1"/>
          </p:cNvSpPr>
          <p:nvPr/>
        </p:nvSpPr>
        <p:spPr bwMode="auto">
          <a:xfrm>
            <a:off x="395288" y="2997200"/>
            <a:ext cx="17287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s-ES" sz="2000" b="1">
                <a:solidFill>
                  <a:srgbClr val="000066"/>
                </a:solidFill>
              </a:rPr>
              <a:t>2. Diseño</a:t>
            </a:r>
          </a:p>
        </p:txBody>
      </p:sp>
      <p:sp>
        <p:nvSpPr>
          <p:cNvPr id="45063" name="6 CuadroTexto"/>
          <p:cNvSpPr txBox="1">
            <a:spLocks noChangeArrowheads="1"/>
          </p:cNvSpPr>
          <p:nvPr/>
        </p:nvSpPr>
        <p:spPr bwMode="auto">
          <a:xfrm>
            <a:off x="250825" y="3579813"/>
            <a:ext cx="2160588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ts val="900"/>
              </a:spcBef>
            </a:pPr>
            <a:r>
              <a:rPr lang="es-ES" sz="1600" dirty="0"/>
              <a:t>Tipo de Estudio</a:t>
            </a:r>
          </a:p>
          <a:p>
            <a:pPr eaLnBrk="1" hangingPunct="1">
              <a:spcBef>
                <a:spcPts val="900"/>
              </a:spcBef>
            </a:pPr>
            <a:r>
              <a:rPr lang="es-ES" sz="1600" dirty="0"/>
              <a:t>Periodo de intervención</a:t>
            </a:r>
          </a:p>
          <a:p>
            <a:pPr eaLnBrk="1" hangingPunct="1">
              <a:spcBef>
                <a:spcPts val="900"/>
              </a:spcBef>
            </a:pPr>
            <a:r>
              <a:rPr lang="es-ES" sz="1600" dirty="0"/>
              <a:t>Ámbito geográfico</a:t>
            </a:r>
          </a:p>
          <a:p>
            <a:pPr eaLnBrk="1" hangingPunct="1">
              <a:spcBef>
                <a:spcPts val="900"/>
              </a:spcBef>
            </a:pPr>
            <a:r>
              <a:rPr lang="es-ES" sz="1600" dirty="0"/>
              <a:t>Tipo de Aleatorización</a:t>
            </a:r>
          </a:p>
          <a:p>
            <a:pPr eaLnBrk="1" hangingPunct="1">
              <a:spcBef>
                <a:spcPts val="900"/>
              </a:spcBef>
            </a:pPr>
            <a:r>
              <a:rPr lang="es-ES" sz="1600" dirty="0"/>
              <a:t>Tamaño de la muestra</a:t>
            </a:r>
          </a:p>
        </p:txBody>
      </p:sp>
      <p:sp>
        <p:nvSpPr>
          <p:cNvPr id="45064" name="9 Proceso"/>
          <p:cNvSpPr>
            <a:spLocks noChangeArrowheads="1"/>
          </p:cNvSpPr>
          <p:nvPr/>
        </p:nvSpPr>
        <p:spPr bwMode="auto">
          <a:xfrm>
            <a:off x="2987675" y="2932113"/>
            <a:ext cx="2305050" cy="3311525"/>
          </a:xfrm>
          <a:prstGeom prst="flowChartProcess">
            <a:avLst/>
          </a:prstGeom>
          <a:gradFill>
            <a:gsLst>
              <a:gs pos="0">
                <a:schemeClr val="accent1">
                  <a:tint val="66000"/>
                  <a:satMod val="160000"/>
                  <a:lumMod val="48000"/>
                  <a:lumOff val="52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45065" name="10 CuadroTexto"/>
          <p:cNvSpPr txBox="1">
            <a:spLocks noChangeArrowheads="1"/>
          </p:cNvSpPr>
          <p:nvPr/>
        </p:nvSpPr>
        <p:spPr bwMode="auto">
          <a:xfrm>
            <a:off x="3132138" y="2997200"/>
            <a:ext cx="17287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s-ES" sz="2000" b="1">
                <a:solidFill>
                  <a:srgbClr val="000066"/>
                </a:solidFill>
              </a:rPr>
              <a:t>3. Sujetos</a:t>
            </a:r>
          </a:p>
        </p:txBody>
      </p:sp>
      <p:sp>
        <p:nvSpPr>
          <p:cNvPr id="45066" name="12 CuadroTexto"/>
          <p:cNvSpPr txBox="1">
            <a:spLocks noChangeArrowheads="1"/>
          </p:cNvSpPr>
          <p:nvPr/>
        </p:nvSpPr>
        <p:spPr bwMode="auto">
          <a:xfrm>
            <a:off x="2987675" y="3429000"/>
            <a:ext cx="2305050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s-ES" sz="1600" dirty="0"/>
              <a:t>Criterios de inclusión/exclusión/</a:t>
            </a:r>
          </a:p>
          <a:p>
            <a:pPr eaLnBrk="1" hangingPunct="1"/>
            <a:r>
              <a:rPr lang="es-ES" sz="1600" dirty="0"/>
              <a:t>retirada</a:t>
            </a:r>
          </a:p>
          <a:p>
            <a:pPr eaLnBrk="1" hangingPunct="1"/>
            <a:endParaRPr lang="es-ES" dirty="0"/>
          </a:p>
          <a:p>
            <a:pPr eaLnBrk="1" hangingPunct="1"/>
            <a:r>
              <a:rPr lang="es-ES" sz="1600" dirty="0"/>
              <a:t>Hoja Informativa  y Consentimiento Informado</a:t>
            </a:r>
          </a:p>
          <a:p>
            <a:pPr eaLnBrk="1" hangingPunct="1"/>
            <a:endParaRPr lang="es-ES" sz="1600" dirty="0"/>
          </a:p>
          <a:p>
            <a:pPr eaLnBrk="1" hangingPunct="1"/>
            <a:r>
              <a:rPr lang="es-ES" sz="1600" dirty="0"/>
              <a:t>Grupos: Intervención / Control</a:t>
            </a:r>
          </a:p>
        </p:txBody>
      </p:sp>
      <p:sp>
        <p:nvSpPr>
          <p:cNvPr id="45067" name="13 Proceso"/>
          <p:cNvSpPr>
            <a:spLocks noChangeArrowheads="1"/>
          </p:cNvSpPr>
          <p:nvPr/>
        </p:nvSpPr>
        <p:spPr bwMode="auto">
          <a:xfrm>
            <a:off x="5797550" y="2932113"/>
            <a:ext cx="2519363" cy="3311525"/>
          </a:xfrm>
          <a:prstGeom prst="flowChartProcess">
            <a:avLst/>
          </a:prstGeom>
          <a:gradFill>
            <a:gsLst>
              <a:gs pos="0">
                <a:schemeClr val="accent1">
                  <a:tint val="66000"/>
                  <a:satMod val="160000"/>
                  <a:lumMod val="48000"/>
                  <a:lumOff val="52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45068" name="14 CuadroTexto"/>
          <p:cNvSpPr txBox="1">
            <a:spLocks noChangeArrowheads="1"/>
          </p:cNvSpPr>
          <p:nvPr/>
        </p:nvSpPr>
        <p:spPr bwMode="auto">
          <a:xfrm>
            <a:off x="5795963" y="2997200"/>
            <a:ext cx="2447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s-ES" sz="2000" b="1" dirty="0">
                <a:solidFill>
                  <a:srgbClr val="000066"/>
                </a:solidFill>
              </a:rPr>
              <a:t>4. Intervención</a:t>
            </a:r>
          </a:p>
        </p:txBody>
      </p:sp>
      <p:sp>
        <p:nvSpPr>
          <p:cNvPr id="45069" name="17 CuadroTexto"/>
          <p:cNvSpPr txBox="1">
            <a:spLocks noChangeArrowheads="1"/>
          </p:cNvSpPr>
          <p:nvPr/>
        </p:nvSpPr>
        <p:spPr bwMode="auto">
          <a:xfrm>
            <a:off x="5940425" y="3500438"/>
            <a:ext cx="2303463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s-ES" sz="1600"/>
              <a:t>Pasos a seguir hasta inclusión</a:t>
            </a:r>
          </a:p>
          <a:p>
            <a:pPr eaLnBrk="1" hangingPunct="1"/>
            <a:endParaRPr lang="es-ES" sz="1600"/>
          </a:p>
          <a:p>
            <a:pPr eaLnBrk="1" hangingPunct="1"/>
            <a:r>
              <a:rPr lang="es-ES" sz="1600"/>
              <a:t>Descripción de la intervención</a:t>
            </a:r>
          </a:p>
          <a:p>
            <a:pPr eaLnBrk="1" hangingPunct="1"/>
            <a:endParaRPr lang="es-ES" sz="1600"/>
          </a:p>
          <a:p>
            <a:pPr algn="l" eaLnBrk="1" hangingPunct="1"/>
            <a:r>
              <a:rPr lang="es-ES" sz="1600"/>
              <a:t>Visitas: Inicial</a:t>
            </a:r>
          </a:p>
          <a:p>
            <a:pPr algn="l" eaLnBrk="1" hangingPunct="1"/>
            <a:r>
              <a:rPr lang="es-ES" sz="1600"/>
              <a:t>           Seguimiento</a:t>
            </a:r>
          </a:p>
          <a:p>
            <a:pPr algn="l" eaLnBrk="1" hangingPunct="1"/>
            <a:r>
              <a:rPr lang="es-ES" sz="1600"/>
              <a:t>            Final</a:t>
            </a:r>
          </a:p>
          <a:p>
            <a:pPr eaLnBrk="1" hangingPunct="1"/>
            <a:endParaRPr lang="es-ES" sz="1600"/>
          </a:p>
        </p:txBody>
      </p:sp>
      <p:sp>
        <p:nvSpPr>
          <p:cNvPr id="45070" name="16 Flecha abajo"/>
          <p:cNvSpPr>
            <a:spLocks noChangeArrowheads="1"/>
          </p:cNvSpPr>
          <p:nvPr/>
        </p:nvSpPr>
        <p:spPr bwMode="auto">
          <a:xfrm>
            <a:off x="1116013" y="2492375"/>
            <a:ext cx="431800" cy="4318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45071" name="17 Flecha abajo"/>
          <p:cNvSpPr>
            <a:spLocks noChangeArrowheads="1"/>
          </p:cNvSpPr>
          <p:nvPr/>
        </p:nvSpPr>
        <p:spPr bwMode="auto">
          <a:xfrm rot="-5400000">
            <a:off x="2555875" y="4445000"/>
            <a:ext cx="431800" cy="4318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45072" name="18 Flecha abajo"/>
          <p:cNvSpPr>
            <a:spLocks noChangeArrowheads="1"/>
          </p:cNvSpPr>
          <p:nvPr/>
        </p:nvSpPr>
        <p:spPr bwMode="auto">
          <a:xfrm rot="-5400000">
            <a:off x="5364163" y="4445000"/>
            <a:ext cx="431800" cy="4318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45073" name="20 Flecha abajo"/>
          <p:cNvSpPr>
            <a:spLocks noChangeArrowheads="1"/>
          </p:cNvSpPr>
          <p:nvPr/>
        </p:nvSpPr>
        <p:spPr bwMode="auto">
          <a:xfrm rot="10800000">
            <a:off x="6372225" y="2420938"/>
            <a:ext cx="431800" cy="503237"/>
          </a:xfrm>
          <a:prstGeom prst="downArrow">
            <a:avLst>
              <a:gd name="adj1" fmla="val 50000"/>
              <a:gd name="adj2" fmla="val 4994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45074" name="22 Terminador"/>
          <p:cNvSpPr>
            <a:spLocks noChangeArrowheads="1"/>
          </p:cNvSpPr>
          <p:nvPr/>
        </p:nvSpPr>
        <p:spPr bwMode="auto">
          <a:xfrm>
            <a:off x="4068763" y="1125538"/>
            <a:ext cx="4895850" cy="1295400"/>
          </a:xfrm>
          <a:prstGeom prst="flowChartTerminator">
            <a:avLst/>
          </a:prstGeom>
          <a:gradFill>
            <a:gsLst>
              <a:gs pos="0">
                <a:schemeClr val="accent1">
                  <a:tint val="66000"/>
                  <a:satMod val="160000"/>
                  <a:lumMod val="48000"/>
                  <a:lumOff val="52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45075" name="23 CuadroTexto"/>
          <p:cNvSpPr txBox="1">
            <a:spLocks noChangeArrowheads="1"/>
          </p:cNvSpPr>
          <p:nvPr/>
        </p:nvSpPr>
        <p:spPr bwMode="auto">
          <a:xfrm>
            <a:off x="4356100" y="1196975"/>
            <a:ext cx="4032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s-ES" sz="2000" b="1">
                <a:solidFill>
                  <a:srgbClr val="000066"/>
                </a:solidFill>
              </a:rPr>
              <a:t>5. Análisis y Resultados</a:t>
            </a:r>
          </a:p>
        </p:txBody>
      </p:sp>
      <p:sp>
        <p:nvSpPr>
          <p:cNvPr id="45076" name="24 CuadroTexto"/>
          <p:cNvSpPr txBox="1">
            <a:spLocks noChangeArrowheads="1"/>
          </p:cNvSpPr>
          <p:nvPr/>
        </p:nvSpPr>
        <p:spPr bwMode="auto">
          <a:xfrm>
            <a:off x="4211638" y="1557338"/>
            <a:ext cx="43211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es-ES" sz="1600"/>
              <a:t>Variables de resultado principal</a:t>
            </a:r>
          </a:p>
          <a:p>
            <a:pPr algn="l" eaLnBrk="1" hangingPunct="1">
              <a:lnSpc>
                <a:spcPct val="150000"/>
              </a:lnSpc>
            </a:pPr>
            <a:r>
              <a:rPr lang="es-ES" sz="1600"/>
              <a:t>Variables de resultado secundarias</a:t>
            </a:r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354750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20" name="Group 4"/>
          <p:cNvGrpSpPr>
            <a:grpSpLocks/>
          </p:cNvGrpSpPr>
          <p:nvPr/>
        </p:nvGrpSpPr>
        <p:grpSpPr bwMode="auto">
          <a:xfrm>
            <a:off x="960438" y="1173164"/>
            <a:ext cx="8030797" cy="5352180"/>
            <a:chOff x="163" y="673"/>
            <a:chExt cx="5378" cy="3281"/>
          </a:xfrm>
        </p:grpSpPr>
        <p:sp>
          <p:nvSpPr>
            <p:cNvPr id="34832" name="Line 151"/>
            <p:cNvSpPr>
              <a:spLocks noChangeShapeType="1"/>
            </p:cNvSpPr>
            <p:nvPr/>
          </p:nvSpPr>
          <p:spPr bwMode="auto">
            <a:xfrm flipV="1">
              <a:off x="2637" y="2212"/>
              <a:ext cx="734" cy="9"/>
            </a:xfrm>
            <a:prstGeom prst="line">
              <a:avLst/>
            </a:prstGeom>
            <a:noFill/>
            <a:ln w="9525">
              <a:solidFill>
                <a:srgbClr val="FFBA55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4833" name="Freeform 15"/>
            <p:cNvSpPr>
              <a:spLocks/>
            </p:cNvSpPr>
            <p:nvPr/>
          </p:nvSpPr>
          <p:spPr bwMode="auto">
            <a:xfrm>
              <a:off x="1987" y="1932"/>
              <a:ext cx="1179" cy="589"/>
            </a:xfrm>
            <a:custGeom>
              <a:avLst/>
              <a:gdLst>
                <a:gd name="T0" fmla="*/ 16350530 w 774"/>
                <a:gd name="T1" fmla="*/ 1103855 h 532"/>
                <a:gd name="T2" fmla="*/ 4459234 w 774"/>
                <a:gd name="T3" fmla="*/ 1270777 h 532"/>
                <a:gd name="T4" fmla="*/ 0 w 774"/>
                <a:gd name="T5" fmla="*/ 1507704 h 532"/>
                <a:gd name="T6" fmla="*/ 2229649 w 774"/>
                <a:gd name="T7" fmla="*/ 1663859 h 532"/>
                <a:gd name="T8" fmla="*/ 8670725 w 774"/>
                <a:gd name="T9" fmla="*/ 1793089 h 532"/>
                <a:gd name="T10" fmla="*/ 9413896 w 774"/>
                <a:gd name="T11" fmla="*/ 2003090 h 532"/>
                <a:gd name="T12" fmla="*/ 8423018 w 774"/>
                <a:gd name="T13" fmla="*/ 2261557 h 532"/>
                <a:gd name="T14" fmla="*/ 16350530 w 774"/>
                <a:gd name="T15" fmla="*/ 2471559 h 532"/>
                <a:gd name="T16" fmla="*/ 30471515 w 774"/>
                <a:gd name="T17" fmla="*/ 2584632 h 532"/>
                <a:gd name="T18" fmla="*/ 38151244 w 774"/>
                <a:gd name="T19" fmla="*/ 2595402 h 532"/>
                <a:gd name="T20" fmla="*/ 43105958 w 774"/>
                <a:gd name="T21" fmla="*/ 2681560 h 532"/>
                <a:gd name="T22" fmla="*/ 58465557 w 774"/>
                <a:gd name="T23" fmla="*/ 2886175 h 532"/>
                <a:gd name="T24" fmla="*/ 77293432 w 774"/>
                <a:gd name="T25" fmla="*/ 2988487 h 532"/>
                <a:gd name="T26" fmla="*/ 98846419 w 774"/>
                <a:gd name="T27" fmla="*/ 2961560 h 532"/>
                <a:gd name="T28" fmla="*/ 115444681 w 774"/>
                <a:gd name="T29" fmla="*/ 2945407 h 532"/>
                <a:gd name="T30" fmla="*/ 128574690 w 774"/>
                <a:gd name="T31" fmla="*/ 3101560 h 532"/>
                <a:gd name="T32" fmla="*/ 144182027 w 774"/>
                <a:gd name="T33" fmla="*/ 3166177 h 532"/>
                <a:gd name="T34" fmla="*/ 164248527 w 774"/>
                <a:gd name="T35" fmla="*/ 3139256 h 532"/>
                <a:gd name="T36" fmla="*/ 182333293 w 774"/>
                <a:gd name="T37" fmla="*/ 2972329 h 532"/>
                <a:gd name="T38" fmla="*/ 193233544 w 774"/>
                <a:gd name="T39" fmla="*/ 2686939 h 532"/>
                <a:gd name="T40" fmla="*/ 207849942 w 774"/>
                <a:gd name="T41" fmla="*/ 2789254 h 532"/>
                <a:gd name="T42" fmla="*/ 228659705 w 774"/>
                <a:gd name="T43" fmla="*/ 2751559 h 532"/>
                <a:gd name="T44" fmla="*/ 246496613 w 774"/>
                <a:gd name="T45" fmla="*/ 2541558 h 532"/>
                <a:gd name="T46" fmla="*/ 252937796 w 774"/>
                <a:gd name="T47" fmla="*/ 2277711 h 532"/>
                <a:gd name="T48" fmla="*/ 269040619 w 774"/>
                <a:gd name="T49" fmla="*/ 2137706 h 532"/>
                <a:gd name="T50" fmla="*/ 285638840 w 774"/>
                <a:gd name="T51" fmla="*/ 1900782 h 532"/>
                <a:gd name="T52" fmla="*/ 292080025 w 774"/>
                <a:gd name="T53" fmla="*/ 1561549 h 532"/>
                <a:gd name="T54" fmla="*/ 287125229 w 774"/>
                <a:gd name="T55" fmla="*/ 1233087 h 532"/>
                <a:gd name="T56" fmla="*/ 285391128 w 774"/>
                <a:gd name="T57" fmla="*/ 1033853 h 532"/>
                <a:gd name="T58" fmla="*/ 285638840 w 774"/>
                <a:gd name="T59" fmla="*/ 834624 h 532"/>
                <a:gd name="T60" fmla="*/ 278454621 w 774"/>
                <a:gd name="T61" fmla="*/ 603083 h 532"/>
                <a:gd name="T62" fmla="*/ 265324608 w 774"/>
                <a:gd name="T63" fmla="*/ 436157 h 532"/>
                <a:gd name="T64" fmla="*/ 255910636 w 774"/>
                <a:gd name="T65" fmla="*/ 242308 h 532"/>
                <a:gd name="T66" fmla="*/ 243523774 w 774"/>
                <a:gd name="T67" fmla="*/ 64617 h 532"/>
                <a:gd name="T68" fmla="*/ 226677867 w 774"/>
                <a:gd name="T69" fmla="*/ 0 h 532"/>
                <a:gd name="T70" fmla="*/ 213300156 w 774"/>
                <a:gd name="T71" fmla="*/ 48460 h 532"/>
                <a:gd name="T72" fmla="*/ 202152053 w 774"/>
                <a:gd name="T73" fmla="*/ 177691 h 532"/>
                <a:gd name="T74" fmla="*/ 185306065 w 774"/>
                <a:gd name="T75" fmla="*/ 10770 h 532"/>
                <a:gd name="T76" fmla="*/ 174405682 w 774"/>
                <a:gd name="T77" fmla="*/ 5386 h 532"/>
                <a:gd name="T78" fmla="*/ 162762112 w 774"/>
                <a:gd name="T79" fmla="*/ 64617 h 532"/>
                <a:gd name="T80" fmla="*/ 154339161 w 774"/>
                <a:gd name="T81" fmla="*/ 199236 h 532"/>
                <a:gd name="T82" fmla="*/ 140713650 w 774"/>
                <a:gd name="T83" fmla="*/ 129235 h 532"/>
                <a:gd name="T84" fmla="*/ 121390308 w 774"/>
                <a:gd name="T85" fmla="*/ 102310 h 532"/>
                <a:gd name="T86" fmla="*/ 108260315 w 774"/>
                <a:gd name="T87" fmla="*/ 183079 h 532"/>
                <a:gd name="T88" fmla="*/ 97360003 w 774"/>
                <a:gd name="T89" fmla="*/ 339234 h 532"/>
                <a:gd name="T90" fmla="*/ 84230049 w 774"/>
                <a:gd name="T91" fmla="*/ 323079 h 532"/>
                <a:gd name="T92" fmla="*/ 66393048 w 774"/>
                <a:gd name="T93" fmla="*/ 301540 h 532"/>
                <a:gd name="T94" fmla="*/ 53510935 w 774"/>
                <a:gd name="T95" fmla="*/ 355388 h 532"/>
                <a:gd name="T96" fmla="*/ 33939753 w 774"/>
                <a:gd name="T97" fmla="*/ 597694 h 532"/>
                <a:gd name="T98" fmla="*/ 27250941 w 774"/>
                <a:gd name="T99" fmla="*/ 840007 h 532"/>
                <a:gd name="T100" fmla="*/ 26507622 w 774"/>
                <a:gd name="T101" fmla="*/ 1055392 h 53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774"/>
                <a:gd name="T154" fmla="*/ 0 h 532"/>
                <a:gd name="T155" fmla="*/ 774 w 774"/>
                <a:gd name="T156" fmla="*/ 532 h 53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774" h="532">
                  <a:moveTo>
                    <a:pt x="70" y="177"/>
                  </a:moveTo>
                  <a:lnTo>
                    <a:pt x="56" y="180"/>
                  </a:lnTo>
                  <a:lnTo>
                    <a:pt x="43" y="185"/>
                  </a:lnTo>
                  <a:lnTo>
                    <a:pt x="31" y="192"/>
                  </a:lnTo>
                  <a:lnTo>
                    <a:pt x="21" y="203"/>
                  </a:lnTo>
                  <a:lnTo>
                    <a:pt x="12" y="213"/>
                  </a:lnTo>
                  <a:lnTo>
                    <a:pt x="5" y="225"/>
                  </a:lnTo>
                  <a:lnTo>
                    <a:pt x="1" y="239"/>
                  </a:lnTo>
                  <a:lnTo>
                    <a:pt x="0" y="253"/>
                  </a:lnTo>
                  <a:lnTo>
                    <a:pt x="1" y="263"/>
                  </a:lnTo>
                  <a:lnTo>
                    <a:pt x="3" y="271"/>
                  </a:lnTo>
                  <a:lnTo>
                    <a:pt x="6" y="279"/>
                  </a:lnTo>
                  <a:lnTo>
                    <a:pt x="11" y="288"/>
                  </a:lnTo>
                  <a:lnTo>
                    <a:pt x="17" y="295"/>
                  </a:lnTo>
                  <a:lnTo>
                    <a:pt x="23" y="301"/>
                  </a:lnTo>
                  <a:lnTo>
                    <a:pt x="39" y="312"/>
                  </a:lnTo>
                  <a:lnTo>
                    <a:pt x="31" y="324"/>
                  </a:lnTo>
                  <a:lnTo>
                    <a:pt x="25" y="336"/>
                  </a:lnTo>
                  <a:lnTo>
                    <a:pt x="21" y="350"/>
                  </a:lnTo>
                  <a:lnTo>
                    <a:pt x="20" y="363"/>
                  </a:lnTo>
                  <a:lnTo>
                    <a:pt x="22" y="379"/>
                  </a:lnTo>
                  <a:lnTo>
                    <a:pt x="26" y="392"/>
                  </a:lnTo>
                  <a:lnTo>
                    <a:pt x="33" y="405"/>
                  </a:lnTo>
                  <a:lnTo>
                    <a:pt x="43" y="415"/>
                  </a:lnTo>
                  <a:lnTo>
                    <a:pt x="54" y="423"/>
                  </a:lnTo>
                  <a:lnTo>
                    <a:pt x="67" y="429"/>
                  </a:lnTo>
                  <a:lnTo>
                    <a:pt x="81" y="434"/>
                  </a:lnTo>
                  <a:lnTo>
                    <a:pt x="97" y="435"/>
                  </a:lnTo>
                  <a:lnTo>
                    <a:pt x="99" y="435"/>
                  </a:lnTo>
                  <a:lnTo>
                    <a:pt x="101" y="435"/>
                  </a:lnTo>
                  <a:lnTo>
                    <a:pt x="102" y="435"/>
                  </a:lnTo>
                  <a:lnTo>
                    <a:pt x="104" y="435"/>
                  </a:lnTo>
                  <a:lnTo>
                    <a:pt x="114" y="450"/>
                  </a:lnTo>
                  <a:lnTo>
                    <a:pt x="127" y="463"/>
                  </a:lnTo>
                  <a:lnTo>
                    <a:pt x="140" y="475"/>
                  </a:lnTo>
                  <a:lnTo>
                    <a:pt x="155" y="484"/>
                  </a:lnTo>
                  <a:lnTo>
                    <a:pt x="171" y="492"/>
                  </a:lnTo>
                  <a:lnTo>
                    <a:pt x="188" y="498"/>
                  </a:lnTo>
                  <a:lnTo>
                    <a:pt x="205" y="501"/>
                  </a:lnTo>
                  <a:lnTo>
                    <a:pt x="224" y="502"/>
                  </a:lnTo>
                  <a:lnTo>
                    <a:pt x="244" y="501"/>
                  </a:lnTo>
                  <a:lnTo>
                    <a:pt x="262" y="497"/>
                  </a:lnTo>
                  <a:lnTo>
                    <a:pt x="279" y="490"/>
                  </a:lnTo>
                  <a:lnTo>
                    <a:pt x="296" y="481"/>
                  </a:lnTo>
                  <a:lnTo>
                    <a:pt x="306" y="494"/>
                  </a:lnTo>
                  <a:lnTo>
                    <a:pt x="316" y="504"/>
                  </a:lnTo>
                  <a:lnTo>
                    <a:pt x="329" y="512"/>
                  </a:lnTo>
                  <a:lnTo>
                    <a:pt x="341" y="520"/>
                  </a:lnTo>
                  <a:lnTo>
                    <a:pt x="354" y="525"/>
                  </a:lnTo>
                  <a:lnTo>
                    <a:pt x="368" y="529"/>
                  </a:lnTo>
                  <a:lnTo>
                    <a:pt x="382" y="531"/>
                  </a:lnTo>
                  <a:lnTo>
                    <a:pt x="397" y="532"/>
                  </a:lnTo>
                  <a:lnTo>
                    <a:pt x="417" y="531"/>
                  </a:lnTo>
                  <a:lnTo>
                    <a:pt x="435" y="527"/>
                  </a:lnTo>
                  <a:lnTo>
                    <a:pt x="453" y="520"/>
                  </a:lnTo>
                  <a:lnTo>
                    <a:pt x="468" y="510"/>
                  </a:lnTo>
                  <a:lnTo>
                    <a:pt x="483" y="499"/>
                  </a:lnTo>
                  <a:lnTo>
                    <a:pt x="495" y="485"/>
                  </a:lnTo>
                  <a:lnTo>
                    <a:pt x="505" y="469"/>
                  </a:lnTo>
                  <a:lnTo>
                    <a:pt x="512" y="451"/>
                  </a:lnTo>
                  <a:lnTo>
                    <a:pt x="524" y="460"/>
                  </a:lnTo>
                  <a:lnTo>
                    <a:pt x="538" y="465"/>
                  </a:lnTo>
                  <a:lnTo>
                    <a:pt x="551" y="468"/>
                  </a:lnTo>
                  <a:lnTo>
                    <a:pt x="566" y="469"/>
                  </a:lnTo>
                  <a:lnTo>
                    <a:pt x="586" y="467"/>
                  </a:lnTo>
                  <a:lnTo>
                    <a:pt x="606" y="462"/>
                  </a:lnTo>
                  <a:lnTo>
                    <a:pt x="625" y="452"/>
                  </a:lnTo>
                  <a:lnTo>
                    <a:pt x="640" y="441"/>
                  </a:lnTo>
                  <a:lnTo>
                    <a:pt x="653" y="426"/>
                  </a:lnTo>
                  <a:lnTo>
                    <a:pt x="662" y="410"/>
                  </a:lnTo>
                  <a:lnTo>
                    <a:pt x="668" y="391"/>
                  </a:lnTo>
                  <a:lnTo>
                    <a:pt x="670" y="382"/>
                  </a:lnTo>
                  <a:lnTo>
                    <a:pt x="670" y="371"/>
                  </a:lnTo>
                  <a:lnTo>
                    <a:pt x="692" y="366"/>
                  </a:lnTo>
                  <a:lnTo>
                    <a:pt x="713" y="359"/>
                  </a:lnTo>
                  <a:lnTo>
                    <a:pt x="730" y="348"/>
                  </a:lnTo>
                  <a:lnTo>
                    <a:pt x="745" y="334"/>
                  </a:lnTo>
                  <a:lnTo>
                    <a:pt x="757" y="319"/>
                  </a:lnTo>
                  <a:lnTo>
                    <a:pt x="766" y="301"/>
                  </a:lnTo>
                  <a:lnTo>
                    <a:pt x="772" y="281"/>
                  </a:lnTo>
                  <a:lnTo>
                    <a:pt x="774" y="262"/>
                  </a:lnTo>
                  <a:lnTo>
                    <a:pt x="773" y="243"/>
                  </a:lnTo>
                  <a:lnTo>
                    <a:pt x="769" y="224"/>
                  </a:lnTo>
                  <a:lnTo>
                    <a:pt x="761" y="207"/>
                  </a:lnTo>
                  <a:lnTo>
                    <a:pt x="751" y="190"/>
                  </a:lnTo>
                  <a:lnTo>
                    <a:pt x="753" y="181"/>
                  </a:lnTo>
                  <a:lnTo>
                    <a:pt x="756" y="173"/>
                  </a:lnTo>
                  <a:lnTo>
                    <a:pt x="757" y="164"/>
                  </a:lnTo>
                  <a:lnTo>
                    <a:pt x="758" y="156"/>
                  </a:lnTo>
                  <a:lnTo>
                    <a:pt x="757" y="140"/>
                  </a:lnTo>
                  <a:lnTo>
                    <a:pt x="753" y="126"/>
                  </a:lnTo>
                  <a:lnTo>
                    <a:pt x="747" y="112"/>
                  </a:lnTo>
                  <a:lnTo>
                    <a:pt x="738" y="101"/>
                  </a:lnTo>
                  <a:lnTo>
                    <a:pt x="727" y="90"/>
                  </a:lnTo>
                  <a:lnTo>
                    <a:pt x="716" y="80"/>
                  </a:lnTo>
                  <a:lnTo>
                    <a:pt x="703" y="73"/>
                  </a:lnTo>
                  <a:lnTo>
                    <a:pt x="689" y="67"/>
                  </a:lnTo>
                  <a:lnTo>
                    <a:pt x="685" y="53"/>
                  </a:lnTo>
                  <a:lnTo>
                    <a:pt x="678" y="41"/>
                  </a:lnTo>
                  <a:lnTo>
                    <a:pt x="669" y="30"/>
                  </a:lnTo>
                  <a:lnTo>
                    <a:pt x="658" y="19"/>
                  </a:lnTo>
                  <a:lnTo>
                    <a:pt x="645" y="11"/>
                  </a:lnTo>
                  <a:lnTo>
                    <a:pt x="632" y="5"/>
                  </a:lnTo>
                  <a:lnTo>
                    <a:pt x="616" y="1"/>
                  </a:lnTo>
                  <a:lnTo>
                    <a:pt x="601" y="0"/>
                  </a:lnTo>
                  <a:lnTo>
                    <a:pt x="592" y="1"/>
                  </a:lnTo>
                  <a:lnTo>
                    <a:pt x="582" y="2"/>
                  </a:lnTo>
                  <a:lnTo>
                    <a:pt x="565" y="8"/>
                  </a:lnTo>
                  <a:lnTo>
                    <a:pt x="549" y="17"/>
                  </a:lnTo>
                  <a:lnTo>
                    <a:pt x="542" y="23"/>
                  </a:lnTo>
                  <a:lnTo>
                    <a:pt x="536" y="30"/>
                  </a:lnTo>
                  <a:lnTo>
                    <a:pt x="522" y="17"/>
                  </a:lnTo>
                  <a:lnTo>
                    <a:pt x="508" y="8"/>
                  </a:lnTo>
                  <a:lnTo>
                    <a:pt x="491" y="2"/>
                  </a:lnTo>
                  <a:lnTo>
                    <a:pt x="482" y="1"/>
                  </a:lnTo>
                  <a:lnTo>
                    <a:pt x="473" y="0"/>
                  </a:lnTo>
                  <a:lnTo>
                    <a:pt x="462" y="1"/>
                  </a:lnTo>
                  <a:lnTo>
                    <a:pt x="451" y="3"/>
                  </a:lnTo>
                  <a:lnTo>
                    <a:pt x="441" y="6"/>
                  </a:lnTo>
                  <a:lnTo>
                    <a:pt x="431" y="11"/>
                  </a:lnTo>
                  <a:lnTo>
                    <a:pt x="423" y="17"/>
                  </a:lnTo>
                  <a:lnTo>
                    <a:pt x="415" y="24"/>
                  </a:lnTo>
                  <a:lnTo>
                    <a:pt x="409" y="33"/>
                  </a:lnTo>
                  <a:lnTo>
                    <a:pt x="404" y="42"/>
                  </a:lnTo>
                  <a:lnTo>
                    <a:pt x="390" y="31"/>
                  </a:lnTo>
                  <a:lnTo>
                    <a:pt x="373" y="22"/>
                  </a:lnTo>
                  <a:lnTo>
                    <a:pt x="354" y="18"/>
                  </a:lnTo>
                  <a:lnTo>
                    <a:pt x="335" y="16"/>
                  </a:lnTo>
                  <a:lnTo>
                    <a:pt x="322" y="17"/>
                  </a:lnTo>
                  <a:lnTo>
                    <a:pt x="310" y="20"/>
                  </a:lnTo>
                  <a:lnTo>
                    <a:pt x="298" y="24"/>
                  </a:lnTo>
                  <a:lnTo>
                    <a:pt x="287" y="31"/>
                  </a:lnTo>
                  <a:lnTo>
                    <a:pt x="277" y="38"/>
                  </a:lnTo>
                  <a:lnTo>
                    <a:pt x="267" y="47"/>
                  </a:lnTo>
                  <a:lnTo>
                    <a:pt x="258" y="57"/>
                  </a:lnTo>
                  <a:lnTo>
                    <a:pt x="251" y="67"/>
                  </a:lnTo>
                  <a:lnTo>
                    <a:pt x="237" y="59"/>
                  </a:lnTo>
                  <a:lnTo>
                    <a:pt x="223" y="54"/>
                  </a:lnTo>
                  <a:lnTo>
                    <a:pt x="206" y="51"/>
                  </a:lnTo>
                  <a:lnTo>
                    <a:pt x="189" y="50"/>
                  </a:lnTo>
                  <a:lnTo>
                    <a:pt x="176" y="51"/>
                  </a:lnTo>
                  <a:lnTo>
                    <a:pt x="165" y="52"/>
                  </a:lnTo>
                  <a:lnTo>
                    <a:pt x="154" y="55"/>
                  </a:lnTo>
                  <a:lnTo>
                    <a:pt x="142" y="60"/>
                  </a:lnTo>
                  <a:lnTo>
                    <a:pt x="122" y="70"/>
                  </a:lnTo>
                  <a:lnTo>
                    <a:pt x="105" y="83"/>
                  </a:lnTo>
                  <a:lnTo>
                    <a:pt x="90" y="100"/>
                  </a:lnTo>
                  <a:lnTo>
                    <a:pt x="79" y="120"/>
                  </a:lnTo>
                  <a:lnTo>
                    <a:pt x="75" y="130"/>
                  </a:lnTo>
                  <a:lnTo>
                    <a:pt x="72" y="141"/>
                  </a:lnTo>
                  <a:lnTo>
                    <a:pt x="71" y="153"/>
                  </a:lnTo>
                  <a:lnTo>
                    <a:pt x="70" y="164"/>
                  </a:lnTo>
                  <a:lnTo>
                    <a:pt x="70" y="177"/>
                  </a:lnTo>
                  <a:close/>
                </a:path>
              </a:pathLst>
            </a:custGeom>
            <a:solidFill>
              <a:srgbClr val="FFBA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pic>
          <p:nvPicPr>
            <p:cNvPr id="3483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542"/>
            <a:stretch>
              <a:fillRect/>
            </a:stretch>
          </p:blipFill>
          <p:spPr bwMode="auto">
            <a:xfrm>
              <a:off x="4439" y="1398"/>
              <a:ext cx="509" cy="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3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542"/>
            <a:stretch>
              <a:fillRect/>
            </a:stretch>
          </p:blipFill>
          <p:spPr bwMode="auto">
            <a:xfrm>
              <a:off x="4448" y="2425"/>
              <a:ext cx="503" cy="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3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542"/>
            <a:stretch>
              <a:fillRect/>
            </a:stretch>
          </p:blipFill>
          <p:spPr bwMode="auto">
            <a:xfrm>
              <a:off x="3356" y="1896"/>
              <a:ext cx="455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37" name="Text Box 16"/>
            <p:cNvSpPr txBox="1">
              <a:spLocks noChangeArrowheads="1"/>
            </p:cNvSpPr>
            <p:nvPr/>
          </p:nvSpPr>
          <p:spPr bwMode="auto">
            <a:xfrm>
              <a:off x="4273" y="1197"/>
              <a:ext cx="121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s-ES" sz="1100" b="1">
                  <a:solidFill>
                    <a:srgbClr val="003366"/>
                  </a:solidFill>
                  <a:latin typeface="Verdana" pitchFamily="34" charset="0"/>
                </a:rPr>
                <a:t>Organización 1</a:t>
              </a:r>
            </a:p>
          </p:txBody>
        </p:sp>
        <p:sp>
          <p:nvSpPr>
            <p:cNvPr id="34838" name="Text Box 16"/>
            <p:cNvSpPr txBox="1">
              <a:spLocks noChangeArrowheads="1"/>
            </p:cNvSpPr>
            <p:nvPr/>
          </p:nvSpPr>
          <p:spPr bwMode="auto">
            <a:xfrm>
              <a:off x="4329" y="3187"/>
              <a:ext cx="121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s-ES" sz="1100" b="1">
                  <a:solidFill>
                    <a:srgbClr val="003366"/>
                  </a:solidFill>
                  <a:latin typeface="Verdana" pitchFamily="34" charset="0"/>
                </a:rPr>
                <a:t>Organización N</a:t>
              </a:r>
            </a:p>
          </p:txBody>
        </p:sp>
        <p:sp>
          <p:nvSpPr>
            <p:cNvPr id="34839" name="Text Box 16"/>
            <p:cNvSpPr txBox="1">
              <a:spLocks noChangeArrowheads="1"/>
            </p:cNvSpPr>
            <p:nvPr/>
          </p:nvSpPr>
          <p:spPr bwMode="auto">
            <a:xfrm rot="-5400000">
              <a:off x="4513" y="2067"/>
              <a:ext cx="466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s-ES" sz="1600" b="1">
                  <a:solidFill>
                    <a:srgbClr val="003366"/>
                  </a:solidFill>
                  <a:latin typeface="Verdana" pitchFamily="34" charset="0"/>
                </a:rPr>
                <a:t>…</a:t>
              </a:r>
            </a:p>
          </p:txBody>
        </p:sp>
        <p:sp>
          <p:nvSpPr>
            <p:cNvPr id="34840" name="Text Box 16"/>
            <p:cNvSpPr txBox="1">
              <a:spLocks noChangeArrowheads="1"/>
            </p:cNvSpPr>
            <p:nvPr/>
          </p:nvSpPr>
          <p:spPr bwMode="auto">
            <a:xfrm>
              <a:off x="3159" y="1773"/>
              <a:ext cx="467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s-ES" sz="1100" b="1">
                  <a:solidFill>
                    <a:srgbClr val="003366"/>
                  </a:solidFill>
                  <a:latin typeface="Verdana" pitchFamily="34" charset="0"/>
                </a:rPr>
                <a:t>PST</a:t>
              </a:r>
            </a:p>
          </p:txBody>
        </p:sp>
        <p:cxnSp>
          <p:nvCxnSpPr>
            <p:cNvPr id="17" name="16 Conector recto de flecha"/>
            <p:cNvCxnSpPr/>
            <p:nvPr/>
          </p:nvCxnSpPr>
          <p:spPr>
            <a:xfrm flipV="1">
              <a:off x="3858" y="1782"/>
              <a:ext cx="562" cy="356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 de flecha"/>
            <p:cNvCxnSpPr/>
            <p:nvPr/>
          </p:nvCxnSpPr>
          <p:spPr>
            <a:xfrm>
              <a:off x="3851" y="2324"/>
              <a:ext cx="603" cy="449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843" name="Picture 5" descr="home_icon_house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CCE1FF"/>
                </a:clrFrom>
                <a:clrTo>
                  <a:srgbClr val="CCE1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" y="3012"/>
              <a:ext cx="492" cy="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4844" name="Group 142"/>
            <p:cNvGrpSpPr>
              <a:grpSpLocks/>
            </p:cNvGrpSpPr>
            <p:nvPr/>
          </p:nvGrpSpPr>
          <p:grpSpPr bwMode="auto">
            <a:xfrm>
              <a:off x="1107" y="2956"/>
              <a:ext cx="1040" cy="998"/>
              <a:chOff x="2641" y="2610"/>
              <a:chExt cx="1040" cy="998"/>
            </a:xfrm>
          </p:grpSpPr>
          <p:pic>
            <p:nvPicPr>
              <p:cNvPr id="34922" name="Picture 44" descr="ist2_5810778-condition-bicycle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94" r="32304" b="5498"/>
              <a:stretch>
                <a:fillRect/>
              </a:stretch>
            </p:blipFill>
            <p:spPr bwMode="auto">
              <a:xfrm>
                <a:off x="2962" y="2838"/>
                <a:ext cx="345" cy="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923" name="Oval 45"/>
              <p:cNvSpPr>
                <a:spLocks noChangeArrowheads="1"/>
              </p:cNvSpPr>
              <p:nvPr/>
            </p:nvSpPr>
            <p:spPr bwMode="auto">
              <a:xfrm>
                <a:off x="2732" y="2717"/>
                <a:ext cx="828" cy="768"/>
              </a:xfrm>
              <a:prstGeom prst="ellipse">
                <a:avLst/>
              </a:prstGeom>
              <a:noFill/>
              <a:ln w="9525">
                <a:solidFill>
                  <a:srgbClr val="FFBA55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s-ES">
                  <a:latin typeface="Calibri" pitchFamily="34" charset="0"/>
                </a:endParaRPr>
              </a:p>
            </p:txBody>
          </p:sp>
          <p:pic>
            <p:nvPicPr>
              <p:cNvPr id="34924" name="Picture 46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41" y="2938"/>
                <a:ext cx="240" cy="3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25" name="Picture 47" descr="pulsiox"/>
              <p:cNvPicPr>
                <a:picLocks noChangeAspect="1" noChangeArrowheads="1"/>
              </p:cNvPicPr>
              <p:nvPr/>
            </p:nvPicPr>
            <p:blipFill>
              <a:blip r:embed="rId7">
                <a:lum bright="18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41" y="3006"/>
                <a:ext cx="241" cy="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26" name="Picture 48" descr="omron_m4i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92" y="3345"/>
                <a:ext cx="292" cy="2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27" name="Picture 49" descr="pasarela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13" y="2610"/>
                <a:ext cx="448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4845" name="Text Box 189"/>
            <p:cNvSpPr txBox="1">
              <a:spLocks noChangeArrowheads="1"/>
            </p:cNvSpPr>
            <p:nvPr/>
          </p:nvSpPr>
          <p:spPr bwMode="auto">
            <a:xfrm>
              <a:off x="462" y="3418"/>
              <a:ext cx="609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es-ES_tradnl" sz="1400" b="1">
                  <a:latin typeface="Calibri" pitchFamily="34" charset="0"/>
                </a:rPr>
                <a:t>Domicilio</a:t>
              </a:r>
            </a:p>
          </p:txBody>
        </p:sp>
        <p:grpSp>
          <p:nvGrpSpPr>
            <p:cNvPr id="34846" name="Group 140"/>
            <p:cNvGrpSpPr>
              <a:grpSpLocks/>
            </p:cNvGrpSpPr>
            <p:nvPr/>
          </p:nvGrpSpPr>
          <p:grpSpPr bwMode="auto">
            <a:xfrm>
              <a:off x="430" y="748"/>
              <a:ext cx="887" cy="869"/>
              <a:chOff x="4296" y="0"/>
              <a:chExt cx="887" cy="869"/>
            </a:xfrm>
          </p:grpSpPr>
          <p:pic>
            <p:nvPicPr>
              <p:cNvPr id="34912" name="Picture 30" descr="ist2_8347738-running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379" r="23792" b="10251"/>
              <a:stretch>
                <a:fillRect/>
              </a:stretch>
            </p:blipFill>
            <p:spPr bwMode="auto">
              <a:xfrm>
                <a:off x="4588" y="199"/>
                <a:ext cx="330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913" name="Oval 40"/>
              <p:cNvSpPr>
                <a:spLocks noChangeArrowheads="1"/>
              </p:cNvSpPr>
              <p:nvPr/>
            </p:nvSpPr>
            <p:spPr bwMode="auto">
              <a:xfrm>
                <a:off x="4353" y="74"/>
                <a:ext cx="828" cy="768"/>
              </a:xfrm>
              <a:prstGeom prst="ellipse">
                <a:avLst/>
              </a:prstGeom>
              <a:noFill/>
              <a:ln w="9525">
                <a:solidFill>
                  <a:srgbClr val="FFBA55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s-ES">
                  <a:latin typeface="Calibri" pitchFamily="34" charset="0"/>
                </a:endParaRPr>
              </a:p>
            </p:txBody>
          </p:sp>
          <p:pic>
            <p:nvPicPr>
              <p:cNvPr id="34914" name="Picture 18" descr="podometroomronra3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" y="122"/>
                <a:ext cx="230" cy="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15" name="Picture 41" descr="pulsiox"/>
              <p:cNvPicPr>
                <a:picLocks noChangeAspect="1" noChangeArrowheads="1"/>
              </p:cNvPicPr>
              <p:nvPr/>
            </p:nvPicPr>
            <p:blipFill>
              <a:blip r:embed="rId7">
                <a:lum bright="18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4" y="0"/>
                <a:ext cx="241" cy="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16" name="Picture 20" descr="am1"/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1" y="552"/>
                <a:ext cx="286" cy="3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4917" name="Group 115"/>
              <p:cNvGrpSpPr>
                <a:grpSpLocks/>
              </p:cNvGrpSpPr>
              <p:nvPr/>
            </p:nvGrpSpPr>
            <p:grpSpPr bwMode="auto">
              <a:xfrm>
                <a:off x="4953" y="521"/>
                <a:ext cx="230" cy="348"/>
                <a:chOff x="3303" y="2605"/>
                <a:chExt cx="230" cy="348"/>
              </a:xfrm>
            </p:grpSpPr>
            <p:grpSp>
              <p:nvGrpSpPr>
                <p:cNvPr id="34918" name="Group 114"/>
                <p:cNvGrpSpPr>
                  <a:grpSpLocks/>
                </p:cNvGrpSpPr>
                <p:nvPr/>
              </p:nvGrpSpPr>
              <p:grpSpPr bwMode="auto">
                <a:xfrm>
                  <a:off x="3332" y="2646"/>
                  <a:ext cx="166" cy="212"/>
                  <a:chOff x="3434" y="2292"/>
                  <a:chExt cx="166" cy="212"/>
                </a:xfrm>
              </p:grpSpPr>
              <p:pic>
                <p:nvPicPr>
                  <p:cNvPr id="34920" name="Picture 113" descr="lungfunction_graph"/>
                  <p:cNvPicPr>
                    <a:picLocks noChangeAspect="1" noChangeArrowheads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9560" t="1807" r="16072" b="14458"/>
                  <a:stretch>
                    <a:fillRect/>
                  </a:stretch>
                </p:blipFill>
                <p:spPr bwMode="auto">
                  <a:xfrm>
                    <a:off x="3434" y="2292"/>
                    <a:ext cx="166" cy="21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921" name="Picture 111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27" y="2337"/>
                    <a:ext cx="62" cy="6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pic>
              <p:nvPicPr>
                <p:cNvPr id="34919" name="Picture 112" descr="pda"/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03" y="2605"/>
                  <a:ext cx="230" cy="3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grpSp>
          <p:nvGrpSpPr>
            <p:cNvPr id="34847" name="Group 139"/>
            <p:cNvGrpSpPr>
              <a:grpSpLocks/>
            </p:cNvGrpSpPr>
            <p:nvPr/>
          </p:nvGrpSpPr>
          <p:grpSpPr bwMode="auto">
            <a:xfrm>
              <a:off x="403" y="1937"/>
              <a:ext cx="993" cy="842"/>
              <a:chOff x="2338" y="624"/>
              <a:chExt cx="993" cy="842"/>
            </a:xfrm>
          </p:grpSpPr>
          <p:pic>
            <p:nvPicPr>
              <p:cNvPr id="34884" name="Picture 36" descr="ist2_8384033-biker"/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569" r="12569"/>
              <a:stretch>
                <a:fillRect/>
              </a:stretch>
            </p:blipFill>
            <p:spPr bwMode="auto">
              <a:xfrm>
                <a:off x="2654" y="795"/>
                <a:ext cx="411" cy="5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885" name="Oval 98"/>
              <p:cNvSpPr>
                <a:spLocks noChangeArrowheads="1"/>
              </p:cNvSpPr>
              <p:nvPr/>
            </p:nvSpPr>
            <p:spPr bwMode="auto">
              <a:xfrm>
                <a:off x="2449" y="698"/>
                <a:ext cx="828" cy="768"/>
              </a:xfrm>
              <a:prstGeom prst="ellipse">
                <a:avLst/>
              </a:prstGeom>
              <a:noFill/>
              <a:ln w="9525">
                <a:solidFill>
                  <a:srgbClr val="FFBA55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s-ES">
                  <a:latin typeface="Calibri" pitchFamily="34" charset="0"/>
                </a:endParaRPr>
              </a:p>
            </p:txBody>
          </p:sp>
          <p:pic>
            <p:nvPicPr>
              <p:cNvPr id="34886" name="Picture 99" descr="podometroomronra3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92" y="746"/>
                <a:ext cx="230" cy="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87" name="Picture 100" descr="pulsiox"/>
              <p:cNvPicPr>
                <a:picLocks noChangeAspect="1" noChangeArrowheads="1"/>
              </p:cNvPicPr>
              <p:nvPr/>
            </p:nvPicPr>
            <p:blipFill>
              <a:blip r:embed="rId7">
                <a:lum bright="18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10" y="624"/>
                <a:ext cx="241" cy="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4888" name="Group 78"/>
              <p:cNvGrpSpPr>
                <a:grpSpLocks/>
              </p:cNvGrpSpPr>
              <p:nvPr/>
            </p:nvGrpSpPr>
            <p:grpSpPr bwMode="auto">
              <a:xfrm>
                <a:off x="2338" y="1168"/>
                <a:ext cx="341" cy="270"/>
                <a:chOff x="1218" y="768"/>
                <a:chExt cx="3324" cy="2784"/>
              </a:xfrm>
            </p:grpSpPr>
            <p:sp>
              <p:nvSpPr>
                <p:cNvPr id="34894" name="Freeform 79"/>
                <p:cNvSpPr>
                  <a:spLocks/>
                </p:cNvSpPr>
                <p:nvPr/>
              </p:nvSpPr>
              <p:spPr bwMode="auto">
                <a:xfrm>
                  <a:off x="2292" y="1350"/>
                  <a:ext cx="1266" cy="1896"/>
                </a:xfrm>
                <a:custGeom>
                  <a:avLst/>
                  <a:gdLst>
                    <a:gd name="T0" fmla="*/ 6 w 1266"/>
                    <a:gd name="T1" fmla="*/ 0 h 1896"/>
                    <a:gd name="T2" fmla="*/ 1266 w 1266"/>
                    <a:gd name="T3" fmla="*/ 0 h 1896"/>
                    <a:gd name="T4" fmla="*/ 1260 w 1266"/>
                    <a:gd name="T5" fmla="*/ 1896 h 1896"/>
                    <a:gd name="T6" fmla="*/ 0 w 1266"/>
                    <a:gd name="T7" fmla="*/ 1896 h 1896"/>
                    <a:gd name="T8" fmla="*/ 6 w 1266"/>
                    <a:gd name="T9" fmla="*/ 0 h 189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66"/>
                    <a:gd name="T16" fmla="*/ 0 h 1896"/>
                    <a:gd name="T17" fmla="*/ 1266 w 1266"/>
                    <a:gd name="T18" fmla="*/ 1896 h 189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66" h="1896">
                      <a:moveTo>
                        <a:pt x="6" y="0"/>
                      </a:moveTo>
                      <a:lnTo>
                        <a:pt x="1266" y="0"/>
                      </a:lnTo>
                      <a:lnTo>
                        <a:pt x="1260" y="1896"/>
                      </a:lnTo>
                      <a:lnTo>
                        <a:pt x="0" y="1896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  <p:pic>
              <p:nvPicPr>
                <p:cNvPr id="34895" name="Picture 80" descr="blank-t-shirt"/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18" y="768"/>
                  <a:ext cx="3324" cy="27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4896" name="Freeform 81"/>
                <p:cNvSpPr>
                  <a:spLocks/>
                </p:cNvSpPr>
                <p:nvPr/>
              </p:nvSpPr>
              <p:spPr bwMode="auto">
                <a:xfrm>
                  <a:off x="2880" y="1644"/>
                  <a:ext cx="882" cy="666"/>
                </a:xfrm>
                <a:custGeom>
                  <a:avLst/>
                  <a:gdLst>
                    <a:gd name="T0" fmla="*/ 0 w 1056"/>
                    <a:gd name="T1" fmla="*/ 0 h 918"/>
                    <a:gd name="T2" fmla="*/ 13 w 1056"/>
                    <a:gd name="T3" fmla="*/ 7 h 918"/>
                    <a:gd name="T4" fmla="*/ 48 w 1056"/>
                    <a:gd name="T5" fmla="*/ 11 h 918"/>
                    <a:gd name="T6" fmla="*/ 87 w 1056"/>
                    <a:gd name="T7" fmla="*/ 15 h 918"/>
                    <a:gd name="T8" fmla="*/ 102 w 1056"/>
                    <a:gd name="T9" fmla="*/ 13 h 9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56"/>
                    <a:gd name="T16" fmla="*/ 0 h 918"/>
                    <a:gd name="T17" fmla="*/ 1056 w 1056"/>
                    <a:gd name="T18" fmla="*/ 918 h 9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56" h="918">
                      <a:moveTo>
                        <a:pt x="0" y="0"/>
                      </a:moveTo>
                      <a:lnTo>
                        <a:pt x="144" y="384"/>
                      </a:lnTo>
                      <a:lnTo>
                        <a:pt x="492" y="702"/>
                      </a:lnTo>
                      <a:lnTo>
                        <a:pt x="912" y="918"/>
                      </a:lnTo>
                      <a:lnTo>
                        <a:pt x="1056" y="864"/>
                      </a:lnTo>
                    </a:path>
                  </a:pathLst>
                </a:custGeom>
                <a:noFill/>
                <a:ln w="9525">
                  <a:solidFill>
                    <a:srgbClr val="FFBA55"/>
                  </a:solidFill>
                  <a:prstDash val="lg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34897" name="Freeform 82"/>
                <p:cNvSpPr>
                  <a:spLocks/>
                </p:cNvSpPr>
                <p:nvPr/>
              </p:nvSpPr>
              <p:spPr bwMode="auto">
                <a:xfrm>
                  <a:off x="2292" y="1350"/>
                  <a:ext cx="1266" cy="1896"/>
                </a:xfrm>
                <a:custGeom>
                  <a:avLst/>
                  <a:gdLst>
                    <a:gd name="T0" fmla="*/ 6 w 1266"/>
                    <a:gd name="T1" fmla="*/ 0 h 1896"/>
                    <a:gd name="T2" fmla="*/ 1266 w 1266"/>
                    <a:gd name="T3" fmla="*/ 0 h 1896"/>
                    <a:gd name="T4" fmla="*/ 1260 w 1266"/>
                    <a:gd name="T5" fmla="*/ 1896 h 1896"/>
                    <a:gd name="T6" fmla="*/ 0 w 1266"/>
                    <a:gd name="T7" fmla="*/ 1896 h 1896"/>
                    <a:gd name="T8" fmla="*/ 6 w 1266"/>
                    <a:gd name="T9" fmla="*/ 0 h 189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66"/>
                    <a:gd name="T16" fmla="*/ 0 h 1896"/>
                    <a:gd name="T17" fmla="*/ 1266 w 1266"/>
                    <a:gd name="T18" fmla="*/ 1896 h 189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66" h="1896">
                      <a:moveTo>
                        <a:pt x="6" y="0"/>
                      </a:moveTo>
                      <a:lnTo>
                        <a:pt x="1266" y="0"/>
                      </a:lnTo>
                      <a:lnTo>
                        <a:pt x="1260" y="1896"/>
                      </a:lnTo>
                      <a:lnTo>
                        <a:pt x="0" y="1896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FFBA55"/>
                  </a:solidFill>
                  <a:prstDash val="lg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34898" name="Oval 83"/>
                <p:cNvSpPr>
                  <a:spLocks noChangeArrowheads="1"/>
                </p:cNvSpPr>
                <p:nvPr/>
              </p:nvSpPr>
              <p:spPr bwMode="auto">
                <a:xfrm>
                  <a:off x="2254" y="1306"/>
                  <a:ext cx="84" cy="78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s-ES">
                    <a:latin typeface="Calibri" pitchFamily="34" charset="0"/>
                  </a:endParaRPr>
                </a:p>
              </p:txBody>
            </p:sp>
            <p:sp>
              <p:nvSpPr>
                <p:cNvPr id="34899" name="Oval 84"/>
                <p:cNvSpPr>
                  <a:spLocks noChangeArrowheads="1"/>
                </p:cNvSpPr>
                <p:nvPr/>
              </p:nvSpPr>
              <p:spPr bwMode="auto">
                <a:xfrm>
                  <a:off x="3508" y="1306"/>
                  <a:ext cx="84" cy="78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s-ES">
                    <a:latin typeface="Calibri" pitchFamily="34" charset="0"/>
                  </a:endParaRPr>
                </a:p>
              </p:txBody>
            </p:sp>
            <p:sp>
              <p:nvSpPr>
                <p:cNvPr id="34900" name="Oval 85"/>
                <p:cNvSpPr>
                  <a:spLocks noChangeArrowheads="1"/>
                </p:cNvSpPr>
                <p:nvPr/>
              </p:nvSpPr>
              <p:spPr bwMode="auto">
                <a:xfrm>
                  <a:off x="2254" y="3208"/>
                  <a:ext cx="84" cy="78"/>
                </a:xfrm>
                <a:prstGeom prst="ellipse">
                  <a:avLst/>
                </a:prstGeom>
                <a:solidFill>
                  <a:srgbClr val="FF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s-ES">
                    <a:latin typeface="Calibri" pitchFamily="34" charset="0"/>
                  </a:endParaRPr>
                </a:p>
              </p:txBody>
            </p:sp>
            <p:sp>
              <p:nvSpPr>
                <p:cNvPr id="34901" name="Oval 86"/>
                <p:cNvSpPr>
                  <a:spLocks noChangeArrowheads="1"/>
                </p:cNvSpPr>
                <p:nvPr/>
              </p:nvSpPr>
              <p:spPr bwMode="auto">
                <a:xfrm>
                  <a:off x="3508" y="3190"/>
                  <a:ext cx="84" cy="78"/>
                </a:xfrm>
                <a:prstGeom prst="ellipse">
                  <a:avLst/>
                </a:prstGeom>
                <a:solidFill>
                  <a:srgbClr val="FF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s-ES">
                    <a:latin typeface="Calibri" pitchFamily="34" charset="0"/>
                  </a:endParaRPr>
                </a:p>
              </p:txBody>
            </p:sp>
            <p:sp>
              <p:nvSpPr>
                <p:cNvPr id="34902" name="Oval 87"/>
                <p:cNvSpPr>
                  <a:spLocks noChangeArrowheads="1"/>
                </p:cNvSpPr>
                <p:nvPr/>
              </p:nvSpPr>
              <p:spPr bwMode="auto">
                <a:xfrm>
                  <a:off x="2254" y="1306"/>
                  <a:ext cx="84" cy="78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s-ES">
                    <a:latin typeface="Calibri" pitchFamily="34" charset="0"/>
                  </a:endParaRPr>
                </a:p>
              </p:txBody>
            </p:sp>
            <p:sp>
              <p:nvSpPr>
                <p:cNvPr id="34903" name="Oval 88"/>
                <p:cNvSpPr>
                  <a:spLocks noChangeArrowheads="1"/>
                </p:cNvSpPr>
                <p:nvPr/>
              </p:nvSpPr>
              <p:spPr bwMode="auto">
                <a:xfrm>
                  <a:off x="3508" y="1306"/>
                  <a:ext cx="84" cy="78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s-ES">
                    <a:latin typeface="Calibri" pitchFamily="34" charset="0"/>
                  </a:endParaRPr>
                </a:p>
              </p:txBody>
            </p:sp>
            <p:sp>
              <p:nvSpPr>
                <p:cNvPr id="34904" name="Oval 89"/>
                <p:cNvSpPr>
                  <a:spLocks noChangeArrowheads="1"/>
                </p:cNvSpPr>
                <p:nvPr/>
              </p:nvSpPr>
              <p:spPr bwMode="auto">
                <a:xfrm>
                  <a:off x="2254" y="1306"/>
                  <a:ext cx="84" cy="78"/>
                </a:xfrm>
                <a:prstGeom prst="ellipse">
                  <a:avLst/>
                </a:prstGeom>
                <a:solidFill>
                  <a:srgbClr val="FF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s-ES">
                    <a:latin typeface="Calibri" pitchFamily="34" charset="0"/>
                  </a:endParaRPr>
                </a:p>
              </p:txBody>
            </p:sp>
            <p:sp>
              <p:nvSpPr>
                <p:cNvPr id="34905" name="Oval 90"/>
                <p:cNvSpPr>
                  <a:spLocks noChangeArrowheads="1"/>
                </p:cNvSpPr>
                <p:nvPr/>
              </p:nvSpPr>
              <p:spPr bwMode="auto">
                <a:xfrm>
                  <a:off x="3508" y="1306"/>
                  <a:ext cx="84" cy="78"/>
                </a:xfrm>
                <a:prstGeom prst="ellipse">
                  <a:avLst/>
                </a:prstGeom>
                <a:solidFill>
                  <a:srgbClr val="FF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s-ES">
                    <a:latin typeface="Calibri" pitchFamily="34" charset="0"/>
                  </a:endParaRPr>
                </a:p>
              </p:txBody>
            </p:sp>
            <p:sp>
              <p:nvSpPr>
                <p:cNvPr id="34906" name="Oval 91"/>
                <p:cNvSpPr>
                  <a:spLocks noChangeArrowheads="1"/>
                </p:cNvSpPr>
                <p:nvPr/>
              </p:nvSpPr>
              <p:spPr bwMode="auto">
                <a:xfrm>
                  <a:off x="3198" y="2076"/>
                  <a:ext cx="84" cy="78"/>
                </a:xfrm>
                <a:prstGeom prst="ellipse">
                  <a:avLst/>
                </a:prstGeom>
                <a:solidFill>
                  <a:srgbClr val="FFBA55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s-ES">
                    <a:latin typeface="Calibri" pitchFamily="34" charset="0"/>
                  </a:endParaRPr>
                </a:p>
              </p:txBody>
            </p:sp>
            <p:sp>
              <p:nvSpPr>
                <p:cNvPr id="34907" name="Oval 92"/>
                <p:cNvSpPr>
                  <a:spLocks noChangeArrowheads="1"/>
                </p:cNvSpPr>
                <p:nvPr/>
              </p:nvSpPr>
              <p:spPr bwMode="auto">
                <a:xfrm>
                  <a:off x="3676" y="2242"/>
                  <a:ext cx="84" cy="78"/>
                </a:xfrm>
                <a:prstGeom prst="ellipse">
                  <a:avLst/>
                </a:prstGeom>
                <a:solidFill>
                  <a:srgbClr val="FFBA55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s-ES">
                    <a:latin typeface="Calibri" pitchFamily="34" charset="0"/>
                  </a:endParaRPr>
                </a:p>
              </p:txBody>
            </p:sp>
            <p:sp>
              <p:nvSpPr>
                <p:cNvPr id="34908" name="Oval 93"/>
                <p:cNvSpPr>
                  <a:spLocks noChangeArrowheads="1"/>
                </p:cNvSpPr>
                <p:nvPr/>
              </p:nvSpPr>
              <p:spPr bwMode="auto">
                <a:xfrm>
                  <a:off x="3520" y="2236"/>
                  <a:ext cx="84" cy="78"/>
                </a:xfrm>
                <a:prstGeom prst="ellipse">
                  <a:avLst/>
                </a:prstGeom>
                <a:solidFill>
                  <a:srgbClr val="FFBA55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s-ES">
                    <a:latin typeface="Calibri" pitchFamily="34" charset="0"/>
                  </a:endParaRPr>
                </a:p>
              </p:txBody>
            </p:sp>
            <p:sp>
              <p:nvSpPr>
                <p:cNvPr id="34909" name="Oval 94"/>
                <p:cNvSpPr>
                  <a:spLocks noChangeArrowheads="1"/>
                </p:cNvSpPr>
                <p:nvPr/>
              </p:nvSpPr>
              <p:spPr bwMode="auto">
                <a:xfrm>
                  <a:off x="3370" y="2158"/>
                  <a:ext cx="84" cy="78"/>
                </a:xfrm>
                <a:prstGeom prst="ellipse">
                  <a:avLst/>
                </a:prstGeom>
                <a:solidFill>
                  <a:srgbClr val="FFBA55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s-ES">
                    <a:latin typeface="Calibri" pitchFamily="34" charset="0"/>
                  </a:endParaRPr>
                </a:p>
              </p:txBody>
            </p:sp>
            <p:sp>
              <p:nvSpPr>
                <p:cNvPr id="34910" name="Oval 95"/>
                <p:cNvSpPr>
                  <a:spLocks noChangeArrowheads="1"/>
                </p:cNvSpPr>
                <p:nvPr/>
              </p:nvSpPr>
              <p:spPr bwMode="auto">
                <a:xfrm>
                  <a:off x="3006" y="1914"/>
                  <a:ext cx="84" cy="78"/>
                </a:xfrm>
                <a:prstGeom prst="ellipse">
                  <a:avLst/>
                </a:prstGeom>
                <a:solidFill>
                  <a:srgbClr val="FFBA55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s-ES">
                    <a:latin typeface="Calibri" pitchFamily="34" charset="0"/>
                  </a:endParaRPr>
                </a:p>
              </p:txBody>
            </p:sp>
            <p:sp>
              <p:nvSpPr>
                <p:cNvPr id="34911" name="Oval 96"/>
                <p:cNvSpPr>
                  <a:spLocks noChangeArrowheads="1"/>
                </p:cNvSpPr>
                <p:nvPr/>
              </p:nvSpPr>
              <p:spPr bwMode="auto">
                <a:xfrm>
                  <a:off x="2856" y="1620"/>
                  <a:ext cx="84" cy="78"/>
                </a:xfrm>
                <a:prstGeom prst="ellipse">
                  <a:avLst/>
                </a:prstGeom>
                <a:solidFill>
                  <a:srgbClr val="FFBA55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s-ES">
                    <a:latin typeface="Calibri" pitchFamily="34" charset="0"/>
                  </a:endParaRPr>
                </a:p>
              </p:txBody>
            </p:sp>
          </p:grpSp>
          <p:grpSp>
            <p:nvGrpSpPr>
              <p:cNvPr id="34889" name="Group 118"/>
              <p:cNvGrpSpPr>
                <a:grpSpLocks/>
              </p:cNvGrpSpPr>
              <p:nvPr/>
            </p:nvGrpSpPr>
            <p:grpSpPr bwMode="auto">
              <a:xfrm>
                <a:off x="3101" y="1089"/>
                <a:ext cx="230" cy="348"/>
                <a:chOff x="3779" y="2715"/>
                <a:chExt cx="230" cy="348"/>
              </a:xfrm>
            </p:grpSpPr>
            <p:pic>
              <p:nvPicPr>
                <p:cNvPr id="34890" name="Picture 103" descr="pda"/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9" y="2715"/>
                  <a:ext cx="230" cy="3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34891" name="Group 117"/>
                <p:cNvGrpSpPr>
                  <a:grpSpLocks/>
                </p:cNvGrpSpPr>
                <p:nvPr/>
              </p:nvGrpSpPr>
              <p:grpSpPr bwMode="auto">
                <a:xfrm>
                  <a:off x="3824" y="2784"/>
                  <a:ext cx="140" cy="144"/>
                  <a:chOff x="3875" y="3213"/>
                  <a:chExt cx="182" cy="174"/>
                </a:xfrm>
              </p:grpSpPr>
              <p:pic>
                <p:nvPicPr>
                  <p:cNvPr id="34892" name="Picture 116" descr="ecg"/>
                  <p:cNvPicPr>
                    <a:picLocks noChangeAspect="1" noChangeArrowheads="1"/>
                  </p:cNvPicPr>
                  <p:nvPr/>
                </p:nvPicPr>
                <p:blipFill>
                  <a:blip r:embed="rId1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72282" t="16339" b="6496"/>
                  <a:stretch>
                    <a:fillRect/>
                  </a:stretch>
                </p:blipFill>
                <p:spPr bwMode="auto">
                  <a:xfrm>
                    <a:off x="3875" y="3213"/>
                    <a:ext cx="182" cy="17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893" name="Picture 107" descr="176910heart"/>
                  <p:cNvPicPr>
                    <a:picLocks noChangeAspect="1" noChangeArrowheads="1"/>
                  </p:cNvPicPr>
                  <p:nvPr/>
                </p:nvPicPr>
                <p:blipFill>
                  <a:blip r:embed="rId19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77" y="3223"/>
                    <a:ext cx="62" cy="5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  <p:grpSp>
          <p:nvGrpSpPr>
            <p:cNvPr id="34848" name="115 Grupo"/>
            <p:cNvGrpSpPr>
              <a:grpSpLocks/>
            </p:cNvGrpSpPr>
            <p:nvPr/>
          </p:nvGrpSpPr>
          <p:grpSpPr bwMode="auto">
            <a:xfrm>
              <a:off x="1400" y="895"/>
              <a:ext cx="276" cy="279"/>
              <a:chOff x="2190306" y="2398749"/>
              <a:chExt cx="438150" cy="442913"/>
            </a:xfrm>
          </p:grpSpPr>
          <p:sp>
            <p:nvSpPr>
              <p:cNvPr id="34882" name="Line 130"/>
              <p:cNvSpPr>
                <a:spLocks noChangeShapeType="1"/>
              </p:cNvSpPr>
              <p:nvPr/>
            </p:nvSpPr>
            <p:spPr bwMode="auto">
              <a:xfrm>
                <a:off x="2404619" y="2651162"/>
                <a:ext cx="0" cy="19050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59" name="Oval 131"/>
              <p:cNvSpPr>
                <a:spLocks noChangeArrowheads="1"/>
              </p:cNvSpPr>
              <p:nvPr/>
            </p:nvSpPr>
            <p:spPr bwMode="auto">
              <a:xfrm>
                <a:off x="2191042" y="2398813"/>
                <a:ext cx="436935" cy="294367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>
                  <a:latin typeface="+mn-lt"/>
                </a:endParaRPr>
              </a:p>
            </p:txBody>
          </p:sp>
        </p:grpSp>
        <p:grpSp>
          <p:nvGrpSpPr>
            <p:cNvPr id="34849" name="116 Grupo"/>
            <p:cNvGrpSpPr>
              <a:grpSpLocks/>
            </p:cNvGrpSpPr>
            <p:nvPr/>
          </p:nvGrpSpPr>
          <p:grpSpPr bwMode="auto">
            <a:xfrm>
              <a:off x="203" y="1647"/>
              <a:ext cx="276" cy="279"/>
              <a:chOff x="2190306" y="2398749"/>
              <a:chExt cx="438150" cy="442913"/>
            </a:xfrm>
          </p:grpSpPr>
          <p:sp>
            <p:nvSpPr>
              <p:cNvPr id="34880" name="Line 130"/>
              <p:cNvSpPr>
                <a:spLocks noChangeShapeType="1"/>
              </p:cNvSpPr>
              <p:nvPr/>
            </p:nvSpPr>
            <p:spPr bwMode="auto">
              <a:xfrm>
                <a:off x="2404619" y="2651162"/>
                <a:ext cx="0" cy="19050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57" name="Oval 131"/>
              <p:cNvSpPr>
                <a:spLocks noChangeArrowheads="1"/>
              </p:cNvSpPr>
              <p:nvPr/>
            </p:nvSpPr>
            <p:spPr bwMode="auto">
              <a:xfrm>
                <a:off x="2190959" y="2399351"/>
                <a:ext cx="436935" cy="294366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>
                  <a:latin typeface="+mn-lt"/>
                </a:endParaRPr>
              </a:p>
            </p:txBody>
          </p:sp>
        </p:grpSp>
        <p:grpSp>
          <p:nvGrpSpPr>
            <p:cNvPr id="34850" name="119 Grupo"/>
            <p:cNvGrpSpPr>
              <a:grpSpLocks/>
            </p:cNvGrpSpPr>
            <p:nvPr/>
          </p:nvGrpSpPr>
          <p:grpSpPr bwMode="auto">
            <a:xfrm>
              <a:off x="1302" y="1667"/>
              <a:ext cx="276" cy="279"/>
              <a:chOff x="2190306" y="2398749"/>
              <a:chExt cx="438150" cy="442913"/>
            </a:xfrm>
          </p:grpSpPr>
          <p:sp>
            <p:nvSpPr>
              <p:cNvPr id="34878" name="Line 130"/>
              <p:cNvSpPr>
                <a:spLocks noChangeShapeType="1"/>
              </p:cNvSpPr>
              <p:nvPr/>
            </p:nvSpPr>
            <p:spPr bwMode="auto">
              <a:xfrm>
                <a:off x="2404619" y="2651162"/>
                <a:ext cx="0" cy="19050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55" name="Oval 131"/>
              <p:cNvSpPr>
                <a:spLocks noChangeArrowheads="1"/>
              </p:cNvSpPr>
              <p:nvPr/>
            </p:nvSpPr>
            <p:spPr bwMode="auto">
              <a:xfrm>
                <a:off x="2190569" y="2399474"/>
                <a:ext cx="438670" cy="294367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>
                  <a:latin typeface="+mn-lt"/>
                </a:endParaRPr>
              </a:p>
            </p:txBody>
          </p:sp>
        </p:grpSp>
        <p:grpSp>
          <p:nvGrpSpPr>
            <p:cNvPr id="34851" name="122 Grupo"/>
            <p:cNvGrpSpPr>
              <a:grpSpLocks/>
            </p:cNvGrpSpPr>
            <p:nvPr/>
          </p:nvGrpSpPr>
          <p:grpSpPr bwMode="auto">
            <a:xfrm>
              <a:off x="163" y="2766"/>
              <a:ext cx="276" cy="279"/>
              <a:chOff x="2190306" y="2398749"/>
              <a:chExt cx="438150" cy="442913"/>
            </a:xfrm>
          </p:grpSpPr>
          <p:sp>
            <p:nvSpPr>
              <p:cNvPr id="34876" name="Line 130"/>
              <p:cNvSpPr>
                <a:spLocks noChangeShapeType="1"/>
              </p:cNvSpPr>
              <p:nvPr/>
            </p:nvSpPr>
            <p:spPr bwMode="auto">
              <a:xfrm>
                <a:off x="2404619" y="2651162"/>
                <a:ext cx="0" cy="19050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53" name="Oval 131"/>
              <p:cNvSpPr>
                <a:spLocks noChangeArrowheads="1"/>
              </p:cNvSpPr>
              <p:nvPr/>
            </p:nvSpPr>
            <p:spPr bwMode="auto">
              <a:xfrm>
                <a:off x="2190306" y="2398508"/>
                <a:ext cx="438669" cy="294367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>
                  <a:latin typeface="+mn-lt"/>
                </a:endParaRPr>
              </a:p>
            </p:txBody>
          </p:sp>
        </p:grpSp>
        <p:sp>
          <p:nvSpPr>
            <p:cNvPr id="34852" name="Rectangle 16"/>
            <p:cNvSpPr>
              <a:spLocks noChangeArrowheads="1"/>
            </p:cNvSpPr>
            <p:nvPr/>
          </p:nvSpPr>
          <p:spPr bwMode="auto">
            <a:xfrm>
              <a:off x="2329" y="2134"/>
              <a:ext cx="532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s-ES" b="1">
                  <a:latin typeface="Calibri" pitchFamily="34" charset="0"/>
                </a:rPr>
                <a:t>Internet</a:t>
              </a:r>
            </a:p>
          </p:txBody>
        </p:sp>
        <p:sp>
          <p:nvSpPr>
            <p:cNvPr id="34853" name="Line 151"/>
            <p:cNvSpPr>
              <a:spLocks noChangeShapeType="1"/>
            </p:cNvSpPr>
            <p:nvPr/>
          </p:nvSpPr>
          <p:spPr bwMode="auto">
            <a:xfrm flipV="1">
              <a:off x="1342" y="2304"/>
              <a:ext cx="734" cy="9"/>
            </a:xfrm>
            <a:prstGeom prst="line">
              <a:avLst/>
            </a:prstGeom>
            <a:noFill/>
            <a:ln w="9525">
              <a:solidFill>
                <a:srgbClr val="FFBA55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4854" name="AutoShape 170"/>
            <p:cNvSpPr>
              <a:spLocks noChangeArrowheads="1"/>
            </p:cNvSpPr>
            <p:nvPr/>
          </p:nvSpPr>
          <p:spPr bwMode="auto">
            <a:xfrm rot="5368781">
              <a:off x="1659" y="2258"/>
              <a:ext cx="102" cy="96"/>
            </a:xfrm>
            <a:prstGeom prst="triangle">
              <a:avLst>
                <a:gd name="adj" fmla="val 50000"/>
              </a:avLst>
            </a:prstGeom>
            <a:solidFill>
              <a:srgbClr val="FFBA55"/>
            </a:solidFill>
            <a:ln w="9525">
              <a:solidFill>
                <a:srgbClr val="FFBA55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es-ES">
                <a:latin typeface="Calibri" pitchFamily="34" charset="0"/>
              </a:endParaRPr>
            </a:p>
          </p:txBody>
        </p:sp>
        <p:sp>
          <p:nvSpPr>
            <p:cNvPr id="34855" name="Line 151"/>
            <p:cNvSpPr>
              <a:spLocks noChangeShapeType="1"/>
            </p:cNvSpPr>
            <p:nvPr/>
          </p:nvSpPr>
          <p:spPr bwMode="auto">
            <a:xfrm>
              <a:off x="1311" y="1210"/>
              <a:ext cx="906" cy="793"/>
            </a:xfrm>
            <a:prstGeom prst="line">
              <a:avLst/>
            </a:prstGeom>
            <a:noFill/>
            <a:ln w="9525">
              <a:solidFill>
                <a:srgbClr val="FFBA55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4856" name="Line 151"/>
            <p:cNvSpPr>
              <a:spLocks noChangeShapeType="1"/>
            </p:cNvSpPr>
            <p:nvPr/>
          </p:nvSpPr>
          <p:spPr bwMode="auto">
            <a:xfrm flipV="1">
              <a:off x="1900" y="2478"/>
              <a:ext cx="384" cy="681"/>
            </a:xfrm>
            <a:prstGeom prst="line">
              <a:avLst/>
            </a:prstGeom>
            <a:noFill/>
            <a:ln w="9525">
              <a:solidFill>
                <a:srgbClr val="FFBA55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pic>
          <p:nvPicPr>
            <p:cNvPr id="34857" name="Picture 27" descr="Medical Office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3" y="3158"/>
              <a:ext cx="404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4858" name="Group 150"/>
            <p:cNvGrpSpPr>
              <a:grpSpLocks/>
            </p:cNvGrpSpPr>
            <p:nvPr/>
          </p:nvGrpSpPr>
          <p:grpSpPr bwMode="auto">
            <a:xfrm>
              <a:off x="3367" y="804"/>
              <a:ext cx="404" cy="438"/>
              <a:chOff x="5012" y="1555"/>
              <a:chExt cx="404" cy="438"/>
            </a:xfrm>
          </p:grpSpPr>
          <p:pic>
            <p:nvPicPr>
              <p:cNvPr id="34874" name="Picture 6" descr="Medical Office"/>
              <p:cNvPicPr>
                <a:picLocks noChangeAspect="1" noChangeArrowheads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2" y="1589"/>
                <a:ext cx="404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75" name="Picture 17" descr="hospital"/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9" y="1555"/>
                <a:ext cx="180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34859" name="Picture 37" descr="ist2_9084103-doctor-isolated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071" r="22626"/>
            <a:stretch>
              <a:fillRect/>
            </a:stretch>
          </p:blipFill>
          <p:spPr bwMode="auto">
            <a:xfrm>
              <a:off x="3821" y="3042"/>
              <a:ext cx="249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60" name="Picture 50" descr="ist2_9084103-doctor-isolated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26" r="27071"/>
            <a:stretch>
              <a:fillRect/>
            </a:stretch>
          </p:blipFill>
          <p:spPr bwMode="auto">
            <a:xfrm>
              <a:off x="3073" y="839"/>
              <a:ext cx="249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61" name="Picture 148" descr="ist2_9084103-doctor-isolated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26" r="27071"/>
            <a:stretch>
              <a:fillRect/>
            </a:stretch>
          </p:blipFill>
          <p:spPr bwMode="auto">
            <a:xfrm>
              <a:off x="3104" y="3092"/>
              <a:ext cx="249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62" name="Picture 149" descr="ist2_9084103-doctor-isolated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071" r="22626"/>
            <a:stretch>
              <a:fillRect/>
            </a:stretch>
          </p:blipFill>
          <p:spPr bwMode="auto">
            <a:xfrm>
              <a:off x="3834" y="905"/>
              <a:ext cx="249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63" name="Text Box 187"/>
            <p:cNvSpPr txBox="1">
              <a:spLocks noChangeArrowheads="1"/>
            </p:cNvSpPr>
            <p:nvPr/>
          </p:nvSpPr>
          <p:spPr bwMode="auto">
            <a:xfrm>
              <a:off x="3290" y="1236"/>
              <a:ext cx="591" cy="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es-ES_tradnl" sz="1200" b="1">
                  <a:latin typeface="Calibri" pitchFamily="34" charset="0"/>
                </a:rPr>
                <a:t>Hospital </a:t>
              </a:r>
            </a:p>
            <a:p>
              <a:pPr algn="ctr" eaLnBrk="1" hangingPunct="1"/>
              <a:r>
                <a:rPr lang="es-ES_tradnl" sz="1200" b="1">
                  <a:latin typeface="Calibri" pitchFamily="34" charset="0"/>
                </a:rPr>
                <a:t>Referencia</a:t>
              </a:r>
            </a:p>
          </p:txBody>
        </p:sp>
        <p:sp>
          <p:nvSpPr>
            <p:cNvPr id="34864" name="Text Box 188"/>
            <p:cNvSpPr txBox="1">
              <a:spLocks noChangeArrowheads="1"/>
            </p:cNvSpPr>
            <p:nvPr/>
          </p:nvSpPr>
          <p:spPr bwMode="auto">
            <a:xfrm>
              <a:off x="3032" y="3510"/>
              <a:ext cx="1142" cy="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es-ES_tradnl" sz="1200" b="1">
                  <a:latin typeface="Calibri" pitchFamily="34" charset="0"/>
                </a:rPr>
                <a:t>Centro asistencial</a:t>
              </a:r>
            </a:p>
            <a:p>
              <a:pPr algn="ctr" eaLnBrk="1" hangingPunct="1"/>
              <a:r>
                <a:rPr lang="es-ES_tradnl" sz="1200" b="1">
                  <a:latin typeface="Calibri" pitchFamily="34" charset="0"/>
                </a:rPr>
                <a:t>(sanitario/no sanitario)</a:t>
              </a:r>
            </a:p>
          </p:txBody>
        </p:sp>
        <p:sp>
          <p:nvSpPr>
            <p:cNvPr id="34865" name="AutoShape 170"/>
            <p:cNvSpPr>
              <a:spLocks noChangeArrowheads="1"/>
            </p:cNvSpPr>
            <p:nvPr/>
          </p:nvSpPr>
          <p:spPr bwMode="auto">
            <a:xfrm rot="5368781">
              <a:off x="3231" y="2169"/>
              <a:ext cx="102" cy="96"/>
            </a:xfrm>
            <a:prstGeom prst="triangle">
              <a:avLst>
                <a:gd name="adj" fmla="val 50000"/>
              </a:avLst>
            </a:prstGeom>
            <a:solidFill>
              <a:srgbClr val="FFBA55"/>
            </a:solidFill>
            <a:ln w="9525">
              <a:solidFill>
                <a:srgbClr val="FFBA55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es-ES">
                <a:latin typeface="Calibri" pitchFamily="34" charset="0"/>
              </a:endParaRPr>
            </a:p>
          </p:txBody>
        </p:sp>
        <p:sp>
          <p:nvSpPr>
            <p:cNvPr id="34866" name="106 Triángulo isósceles"/>
            <p:cNvSpPr>
              <a:spLocks noChangeArrowheads="1"/>
            </p:cNvSpPr>
            <p:nvPr/>
          </p:nvSpPr>
          <p:spPr bwMode="auto">
            <a:xfrm>
              <a:off x="1797" y="1631"/>
              <a:ext cx="97" cy="88"/>
            </a:xfrm>
            <a:prstGeom prst="triangle">
              <a:avLst>
                <a:gd name="adj" fmla="val 50000"/>
              </a:avLst>
            </a:prstGeom>
            <a:solidFill>
              <a:srgbClr val="FFBA55"/>
            </a:solidFill>
            <a:ln w="9525">
              <a:solidFill>
                <a:srgbClr val="FFBA5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>
                <a:latin typeface="Calibri" pitchFamily="34" charset="0"/>
              </a:endParaRPr>
            </a:p>
          </p:txBody>
        </p:sp>
        <p:sp>
          <p:nvSpPr>
            <p:cNvPr id="34867" name="108 Triángulo isósceles"/>
            <p:cNvSpPr>
              <a:spLocks noChangeArrowheads="1"/>
            </p:cNvSpPr>
            <p:nvPr/>
          </p:nvSpPr>
          <p:spPr bwMode="auto">
            <a:xfrm rot="-5400000">
              <a:off x="2031" y="2764"/>
              <a:ext cx="97" cy="88"/>
            </a:xfrm>
            <a:prstGeom prst="triangle">
              <a:avLst>
                <a:gd name="adj" fmla="val 50000"/>
              </a:avLst>
            </a:prstGeom>
            <a:solidFill>
              <a:srgbClr val="FFBA55"/>
            </a:solidFill>
            <a:ln w="9525">
              <a:solidFill>
                <a:srgbClr val="FFBA55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es-ES">
                <a:latin typeface="Calibri" pitchFamily="34" charset="0"/>
              </a:endParaRPr>
            </a:p>
          </p:txBody>
        </p:sp>
        <p:sp>
          <p:nvSpPr>
            <p:cNvPr id="44" name="43 Elipse"/>
            <p:cNvSpPr/>
            <p:nvPr/>
          </p:nvSpPr>
          <p:spPr>
            <a:xfrm>
              <a:off x="2921" y="673"/>
              <a:ext cx="1272" cy="950"/>
            </a:xfrm>
            <a:prstGeom prst="ellipse">
              <a:avLst/>
            </a:prstGeom>
            <a:noFill/>
            <a:ln w="3175">
              <a:solidFill>
                <a:schemeClr val="accent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45" name="44 Elipse"/>
            <p:cNvSpPr/>
            <p:nvPr/>
          </p:nvSpPr>
          <p:spPr>
            <a:xfrm>
              <a:off x="2948" y="2971"/>
              <a:ext cx="1272" cy="950"/>
            </a:xfrm>
            <a:prstGeom prst="ellipse">
              <a:avLst/>
            </a:prstGeom>
            <a:noFill/>
            <a:ln w="3175">
              <a:solidFill>
                <a:schemeClr val="accent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cxnSp>
          <p:nvCxnSpPr>
            <p:cNvPr id="46" name="45 Conector recto de flecha"/>
            <p:cNvCxnSpPr>
              <a:stCxn id="44" idx="3"/>
              <a:endCxn id="34833" idx="41"/>
            </p:cNvCxnSpPr>
            <p:nvPr/>
          </p:nvCxnSpPr>
          <p:spPr>
            <a:xfrm rot="5400000">
              <a:off x="2742" y="1593"/>
              <a:ext cx="476" cy="256"/>
            </a:xfrm>
            <a:prstGeom prst="straightConnector1">
              <a:avLst/>
            </a:prstGeom>
            <a:noFill/>
            <a:ln w="3175">
              <a:solidFill>
                <a:schemeClr val="accent6"/>
              </a:solidFill>
              <a:prstDash val="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7" name="46 Conector recto de flecha"/>
            <p:cNvCxnSpPr/>
            <p:nvPr/>
          </p:nvCxnSpPr>
          <p:spPr>
            <a:xfrm>
              <a:off x="4045" y="1469"/>
              <a:ext cx="401" cy="107"/>
            </a:xfrm>
            <a:prstGeom prst="straightConnector1">
              <a:avLst/>
            </a:prstGeom>
            <a:noFill/>
            <a:ln w="3175">
              <a:solidFill>
                <a:schemeClr val="accent6"/>
              </a:solidFill>
              <a:prstDash val="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8" name="47 Conector recto de flecha"/>
            <p:cNvCxnSpPr>
              <a:stCxn id="45" idx="1"/>
            </p:cNvCxnSpPr>
            <p:nvPr/>
          </p:nvCxnSpPr>
          <p:spPr>
            <a:xfrm rot="16200000" flipV="1">
              <a:off x="2687" y="2662"/>
              <a:ext cx="664" cy="232"/>
            </a:xfrm>
            <a:prstGeom prst="straightConnector1">
              <a:avLst/>
            </a:prstGeom>
            <a:noFill/>
            <a:ln w="3175">
              <a:solidFill>
                <a:schemeClr val="accent6"/>
              </a:solidFill>
              <a:prstDash val="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9" name="48 Conector recto de flecha"/>
            <p:cNvCxnSpPr>
              <a:stCxn id="45" idx="7"/>
            </p:cNvCxnSpPr>
            <p:nvPr/>
          </p:nvCxnSpPr>
          <p:spPr>
            <a:xfrm rot="5400000" flipH="1" flipV="1">
              <a:off x="4130" y="2778"/>
              <a:ext cx="235" cy="427"/>
            </a:xfrm>
            <a:prstGeom prst="straightConnector1">
              <a:avLst/>
            </a:prstGeom>
            <a:noFill/>
            <a:ln w="3175">
              <a:solidFill>
                <a:schemeClr val="accent6"/>
              </a:solidFill>
              <a:prstDash val="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4821" name="Group 101"/>
          <p:cNvGrpSpPr>
            <a:grpSpLocks/>
          </p:cNvGrpSpPr>
          <p:nvPr/>
        </p:nvGrpSpPr>
        <p:grpSpPr bwMode="auto">
          <a:xfrm>
            <a:off x="0" y="836613"/>
            <a:ext cx="960438" cy="892175"/>
            <a:chOff x="0" y="618"/>
            <a:chExt cx="605" cy="562"/>
          </a:xfrm>
        </p:grpSpPr>
        <p:pic>
          <p:nvPicPr>
            <p:cNvPr id="34830" name="Picture 102" descr="omron_m4i"/>
            <p:cNvPicPr>
              <a:picLocks noChangeAspect="1" noChangeArrowheads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" y="618"/>
              <a:ext cx="397" cy="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31" name="Text Box 103"/>
            <p:cNvSpPr txBox="1">
              <a:spLocks noChangeArrowheads="1"/>
            </p:cNvSpPr>
            <p:nvPr/>
          </p:nvSpPr>
          <p:spPr bwMode="auto">
            <a:xfrm>
              <a:off x="0" y="1026"/>
              <a:ext cx="605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s-ES" sz="1000" b="1">
                  <a:solidFill>
                    <a:srgbClr val="4D4D4D"/>
                  </a:solidFill>
                </a:rPr>
                <a:t>OMRON M4-I</a:t>
              </a:r>
            </a:p>
          </p:txBody>
        </p:sp>
      </p:grpSp>
      <p:pic>
        <p:nvPicPr>
          <p:cNvPr id="34822" name="Picture 104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773238"/>
            <a:ext cx="688975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3" name="Picture 105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2527300"/>
            <a:ext cx="787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4" name="Picture 106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3271838"/>
            <a:ext cx="708025" cy="81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5" name="Picture 107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35438"/>
            <a:ext cx="974725" cy="78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6" name="Picture 108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5018088"/>
            <a:ext cx="936625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7" name="Picture 109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805488"/>
            <a:ext cx="857250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828" name="Oval 110"/>
          <p:cNvSpPr>
            <a:spLocks noChangeArrowheads="1"/>
          </p:cNvSpPr>
          <p:nvPr/>
        </p:nvSpPr>
        <p:spPr bwMode="auto">
          <a:xfrm>
            <a:off x="5003800" y="2708275"/>
            <a:ext cx="1800225" cy="187325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4829" name="Line 111"/>
          <p:cNvSpPr>
            <a:spLocks noChangeShapeType="1"/>
          </p:cNvSpPr>
          <p:nvPr/>
        </p:nvSpPr>
        <p:spPr bwMode="auto">
          <a:xfrm>
            <a:off x="3419475" y="765175"/>
            <a:ext cx="1800225" cy="20875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grpSp>
        <p:nvGrpSpPr>
          <p:cNvPr id="111" name="110 Grupo"/>
          <p:cNvGrpSpPr/>
          <p:nvPr/>
        </p:nvGrpSpPr>
        <p:grpSpPr>
          <a:xfrm>
            <a:off x="39689" y="153223"/>
            <a:ext cx="6824557" cy="522729"/>
            <a:chOff x="0" y="245"/>
            <a:chExt cx="5235408" cy="522729"/>
          </a:xfrm>
          <a:scene3d>
            <a:camera prst="orthographicFront"/>
            <a:lightRig rig="flat" dir="t"/>
          </a:scene3d>
        </p:grpSpPr>
        <p:sp>
          <p:nvSpPr>
            <p:cNvPr id="112" name="111 Rectángulo redondeado"/>
            <p:cNvSpPr/>
            <p:nvPr/>
          </p:nvSpPr>
          <p:spPr>
            <a:xfrm>
              <a:off x="0" y="245"/>
              <a:ext cx="5235408" cy="522729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3" name="112 Rectángulo"/>
            <p:cNvSpPr/>
            <p:nvPr/>
          </p:nvSpPr>
          <p:spPr>
            <a:xfrm>
              <a:off x="25518" y="25763"/>
              <a:ext cx="5184372" cy="47169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r>
                <a:rPr lang="es-ES_tradnl" sz="2600" b="1" dirty="0" smtClean="0">
                  <a:solidFill>
                    <a:schemeClr val="bg1"/>
                  </a:solidFill>
                </a:rPr>
                <a:t>Plataforma de Servicios de </a:t>
              </a:r>
              <a:r>
                <a:rPr lang="es-ES_tradnl" sz="2600" b="1" dirty="0" err="1" smtClean="0">
                  <a:solidFill>
                    <a:schemeClr val="bg1"/>
                  </a:solidFill>
                </a:rPr>
                <a:t>Telemonitorización</a:t>
              </a:r>
              <a:endParaRPr lang="es-ES" sz="2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1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128621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914525"/>
            <a:ext cx="6188075" cy="4035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179513" y="1811338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GB" sz="2400">
              <a:ea typeface="ヒラギノ角ゴ Pro W3" pitchFamily="-12" charset="-128"/>
            </a:endParaRPr>
          </a:p>
        </p:txBody>
      </p:sp>
      <p:pic>
        <p:nvPicPr>
          <p:cNvPr id="519174" name="Picture 6" descr="IMG_165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388" y="1543050"/>
            <a:ext cx="2749550" cy="343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9175" name="Group 7"/>
          <p:cNvGrpSpPr>
            <a:grpSpLocks/>
          </p:cNvGrpSpPr>
          <p:nvPr/>
        </p:nvGrpSpPr>
        <p:grpSpPr bwMode="auto">
          <a:xfrm>
            <a:off x="357188" y="2457450"/>
            <a:ext cx="5562600" cy="3810000"/>
            <a:chOff x="144" y="1536"/>
            <a:chExt cx="3504" cy="2400"/>
          </a:xfrm>
        </p:grpSpPr>
        <p:sp>
          <p:nvSpPr>
            <p:cNvPr id="9224" name="Rectangle 8"/>
            <p:cNvSpPr>
              <a:spLocks noChangeArrowheads="1"/>
            </p:cNvSpPr>
            <p:nvPr/>
          </p:nvSpPr>
          <p:spPr bwMode="auto">
            <a:xfrm>
              <a:off x="144" y="3216"/>
              <a:ext cx="3504" cy="72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buFontTx/>
                <a:buChar char="•"/>
              </a:pPr>
              <a:r>
                <a:rPr lang="en-GB" sz="2400">
                  <a:solidFill>
                    <a:srgbClr val="000099"/>
                  </a:solidFill>
                  <a:ea typeface="ヒラギノ角ゴ Pro W3" pitchFamily="-12" charset="-128"/>
                </a:rPr>
                <a:t>Soporte técnico y comunicaciones</a:t>
              </a:r>
            </a:p>
            <a:p>
              <a:pPr eaLnBrk="0" hangingPunct="0">
                <a:buFontTx/>
                <a:buChar char="•"/>
              </a:pPr>
              <a:r>
                <a:rPr lang="en-GB" sz="2400">
                  <a:solidFill>
                    <a:srgbClr val="000099"/>
                  </a:solidFill>
                  <a:ea typeface="ヒラギノ角ゴ Pro W3" pitchFamily="-12" charset="-128"/>
                </a:rPr>
                <a:t>Automático, sin operadores (24/7)</a:t>
              </a:r>
            </a:p>
            <a:p>
              <a:pPr eaLnBrk="0" hangingPunct="0">
                <a:buFontTx/>
                <a:buChar char="•"/>
              </a:pPr>
              <a:r>
                <a:rPr lang="en-GB" sz="2400">
                  <a:solidFill>
                    <a:srgbClr val="000099"/>
                  </a:solidFill>
                  <a:ea typeface="ヒラギノ角ゴ Pro W3" pitchFamily="-12" charset="-128"/>
                </a:rPr>
                <a:t>Aplicaciones web configurables</a:t>
              </a:r>
            </a:p>
          </p:txBody>
        </p:sp>
        <p:sp>
          <p:nvSpPr>
            <p:cNvPr id="9225" name="Line 9"/>
            <p:cNvSpPr>
              <a:spLocks noChangeShapeType="1"/>
            </p:cNvSpPr>
            <p:nvPr/>
          </p:nvSpPr>
          <p:spPr bwMode="auto">
            <a:xfrm flipV="1">
              <a:off x="1632" y="2400"/>
              <a:ext cx="816" cy="81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9226" name="Oval 10"/>
            <p:cNvSpPr>
              <a:spLocks noChangeArrowheads="1"/>
            </p:cNvSpPr>
            <p:nvPr/>
          </p:nvSpPr>
          <p:spPr bwMode="auto">
            <a:xfrm>
              <a:off x="2160" y="1536"/>
              <a:ext cx="1296" cy="96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</p:grpSp>
      <p:grpSp>
        <p:nvGrpSpPr>
          <p:cNvPr id="11" name="10 Grupo"/>
          <p:cNvGrpSpPr/>
          <p:nvPr/>
        </p:nvGrpSpPr>
        <p:grpSpPr>
          <a:xfrm>
            <a:off x="156681" y="260648"/>
            <a:ext cx="5235408" cy="522729"/>
            <a:chOff x="0" y="245"/>
            <a:chExt cx="5235408" cy="522729"/>
          </a:xfrm>
          <a:scene3d>
            <a:camera prst="orthographicFront"/>
            <a:lightRig rig="flat" dir="t"/>
          </a:scene3d>
        </p:grpSpPr>
        <p:sp>
          <p:nvSpPr>
            <p:cNvPr id="12" name="11 Rectángulo redondeado"/>
            <p:cNvSpPr/>
            <p:nvPr/>
          </p:nvSpPr>
          <p:spPr>
            <a:xfrm>
              <a:off x="0" y="245"/>
              <a:ext cx="5235408" cy="522729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12 Rectángulo"/>
            <p:cNvSpPr/>
            <p:nvPr/>
          </p:nvSpPr>
          <p:spPr>
            <a:xfrm>
              <a:off x="25518" y="25763"/>
              <a:ext cx="5184372" cy="47169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r>
                <a:rPr lang="es-ES_tradnl" sz="2800" b="1" dirty="0">
                  <a:solidFill>
                    <a:schemeClr val="bg1"/>
                  </a:solidFill>
                </a:rPr>
                <a:t>Plataforma  (1)</a:t>
              </a:r>
              <a:endParaRPr lang="es-ES" sz="2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1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314541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19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19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9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9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914525"/>
            <a:ext cx="6188075" cy="403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1108075" y="1811338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GB" sz="2400">
              <a:ea typeface="ヒラギノ角ゴ Pro W3" pitchFamily="-12" charset="-128"/>
            </a:endParaRPr>
          </a:p>
        </p:txBody>
      </p:sp>
      <p:grpSp>
        <p:nvGrpSpPr>
          <p:cNvPr id="521222" name="Group 6"/>
          <p:cNvGrpSpPr>
            <a:grpSpLocks/>
          </p:cNvGrpSpPr>
          <p:nvPr/>
        </p:nvGrpSpPr>
        <p:grpSpPr bwMode="auto">
          <a:xfrm>
            <a:off x="285750" y="1009650"/>
            <a:ext cx="5299075" cy="3514725"/>
            <a:chOff x="96" y="864"/>
            <a:chExt cx="3338" cy="2214"/>
          </a:xfrm>
        </p:grpSpPr>
        <p:pic>
          <p:nvPicPr>
            <p:cNvPr id="10251" name="Picture 7" descr="omron_m4i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4" y="2304"/>
              <a:ext cx="860" cy="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52" name="Picture 8" descr="coagucha"/>
            <p:cNvPicPr>
              <a:picLocks noChangeAspect="1" noChangeArrowheads="1"/>
            </p:cNvPicPr>
            <p:nvPr/>
          </p:nvPicPr>
          <p:blipFill>
            <a:blip r:embed="rId5">
              <a:lum brigh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0" t="2777" r="2777" b="4630"/>
            <a:stretch>
              <a:fillRect/>
            </a:stretch>
          </p:blipFill>
          <p:spPr bwMode="auto">
            <a:xfrm>
              <a:off x="2640" y="1296"/>
              <a:ext cx="794" cy="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53" name="Picture 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960"/>
              <a:ext cx="441" cy="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54" name="Picture 1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" y="2208"/>
              <a:ext cx="422" cy="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55" name="Picture 11" descr="am1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6" y="864"/>
              <a:ext cx="650" cy="7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56" name="Picture 12" descr="cardiocheck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68"/>
              <a:ext cx="604" cy="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57" name="Picture 13" descr="pulsiox"/>
            <p:cNvPicPr>
              <a:picLocks noChangeAspect="1" noChangeArrowheads="1"/>
            </p:cNvPicPr>
            <p:nvPr/>
          </p:nvPicPr>
          <p:blipFill>
            <a:blip r:embed="rId10">
              <a:lum brigh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864"/>
              <a:ext cx="628" cy="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21230" name="Group 14"/>
          <p:cNvGrpSpPr>
            <a:grpSpLocks/>
          </p:cNvGrpSpPr>
          <p:nvPr/>
        </p:nvGrpSpPr>
        <p:grpSpPr bwMode="auto">
          <a:xfrm>
            <a:off x="285750" y="1924050"/>
            <a:ext cx="5562600" cy="4343400"/>
            <a:chOff x="144" y="1200"/>
            <a:chExt cx="3504" cy="2736"/>
          </a:xfrm>
        </p:grpSpPr>
        <p:sp>
          <p:nvSpPr>
            <p:cNvPr id="10248" name="Rectangle 15"/>
            <p:cNvSpPr>
              <a:spLocks noChangeArrowheads="1"/>
            </p:cNvSpPr>
            <p:nvPr/>
          </p:nvSpPr>
          <p:spPr bwMode="auto">
            <a:xfrm>
              <a:off x="144" y="3216"/>
              <a:ext cx="3504" cy="72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buFontTx/>
                <a:buChar char="•"/>
              </a:pPr>
              <a:r>
                <a:rPr lang="en-GB" sz="2400" dirty="0" err="1">
                  <a:solidFill>
                    <a:srgbClr val="000099"/>
                  </a:solidFill>
                  <a:ea typeface="ヒラギノ角ゴ Pro W3" pitchFamily="-12" charset="-128"/>
                </a:rPr>
                <a:t>Usa</a:t>
              </a:r>
              <a:r>
                <a:rPr lang="en-GB" sz="2400" dirty="0">
                  <a:solidFill>
                    <a:srgbClr val="000099"/>
                  </a:solidFill>
                  <a:ea typeface="ヒラギノ角ゴ Pro W3" pitchFamily="-12" charset="-128"/>
                </a:rPr>
                <a:t> </a:t>
              </a:r>
              <a:r>
                <a:rPr lang="en-GB" sz="2400" dirty="0" err="1">
                  <a:solidFill>
                    <a:srgbClr val="000099"/>
                  </a:solidFill>
                  <a:ea typeface="ヒラギノ角ゴ Pro W3" pitchFamily="-12" charset="-128"/>
                </a:rPr>
                <a:t>dispositivos</a:t>
              </a:r>
              <a:r>
                <a:rPr lang="en-GB" sz="2400" dirty="0">
                  <a:solidFill>
                    <a:srgbClr val="000099"/>
                  </a:solidFill>
                  <a:ea typeface="ヒラギノ角ゴ Pro W3" pitchFamily="-12" charset="-128"/>
                </a:rPr>
                <a:t> </a:t>
              </a:r>
              <a:r>
                <a:rPr lang="en-GB" sz="2400" dirty="0" err="1">
                  <a:solidFill>
                    <a:srgbClr val="000099"/>
                  </a:solidFill>
                  <a:ea typeface="ヒラギノ角ゴ Pro W3" pitchFamily="-12" charset="-128"/>
                </a:rPr>
                <a:t>para</a:t>
              </a:r>
              <a:r>
                <a:rPr lang="en-GB" sz="2400" dirty="0">
                  <a:solidFill>
                    <a:srgbClr val="000099"/>
                  </a:solidFill>
                  <a:ea typeface="ヒラギノ角ゴ Pro W3" pitchFamily="-12" charset="-128"/>
                </a:rPr>
                <a:t> </a:t>
              </a:r>
              <a:r>
                <a:rPr lang="en-GB" sz="2400" dirty="0" err="1">
                  <a:solidFill>
                    <a:srgbClr val="000099"/>
                  </a:solidFill>
                  <a:ea typeface="ヒラギノ角ゴ Pro W3" pitchFamily="-12" charset="-128"/>
                </a:rPr>
                <a:t>monitorizar</a:t>
              </a:r>
              <a:endParaRPr lang="en-GB" sz="2400" dirty="0">
                <a:solidFill>
                  <a:srgbClr val="000099"/>
                </a:solidFill>
                <a:ea typeface="ヒラギノ角ゴ Pro W3" pitchFamily="-12" charset="-128"/>
              </a:endParaRPr>
            </a:p>
            <a:p>
              <a:pPr eaLnBrk="0" hangingPunct="0">
                <a:buFontTx/>
                <a:buChar char="•"/>
              </a:pPr>
              <a:r>
                <a:rPr lang="en-GB" sz="2400" dirty="0" err="1">
                  <a:solidFill>
                    <a:srgbClr val="000099"/>
                  </a:solidFill>
                  <a:ea typeface="ヒラギノ角ゴ Pro W3" pitchFamily="-12" charset="-128"/>
                </a:rPr>
                <a:t>Responde</a:t>
              </a:r>
              <a:r>
                <a:rPr lang="en-GB" sz="2400" dirty="0">
                  <a:solidFill>
                    <a:srgbClr val="000099"/>
                  </a:solidFill>
                  <a:ea typeface="ヒラギノ角ゴ Pro W3" pitchFamily="-12" charset="-128"/>
                </a:rPr>
                <a:t> </a:t>
              </a:r>
              <a:r>
                <a:rPr lang="en-GB" sz="2400" dirty="0" err="1">
                  <a:solidFill>
                    <a:srgbClr val="000099"/>
                  </a:solidFill>
                  <a:ea typeface="ヒラギノ角ゴ Pro W3" pitchFamily="-12" charset="-128"/>
                </a:rPr>
                <a:t>cuestionarios</a:t>
              </a:r>
              <a:endParaRPr lang="en-GB" sz="2400" dirty="0">
                <a:solidFill>
                  <a:srgbClr val="000099"/>
                </a:solidFill>
                <a:ea typeface="ヒラギノ角ゴ Pro W3" pitchFamily="-12" charset="-128"/>
              </a:endParaRPr>
            </a:p>
            <a:p>
              <a:pPr eaLnBrk="0" hangingPunct="0">
                <a:buFontTx/>
                <a:buChar char="•"/>
              </a:pPr>
              <a:r>
                <a:rPr lang="en-GB" sz="2400" dirty="0" err="1">
                  <a:solidFill>
                    <a:srgbClr val="000099"/>
                  </a:solidFill>
                  <a:ea typeface="ヒラギノ角ゴ Pro W3" pitchFamily="-12" charset="-128"/>
                </a:rPr>
                <a:t>Recibe</a:t>
              </a:r>
              <a:r>
                <a:rPr lang="en-GB" sz="2400" dirty="0">
                  <a:solidFill>
                    <a:srgbClr val="000099"/>
                  </a:solidFill>
                  <a:ea typeface="ヒラギノ角ゴ Pro W3" pitchFamily="-12" charset="-128"/>
                </a:rPr>
                <a:t> </a:t>
              </a:r>
              <a:r>
                <a:rPr lang="en-GB" sz="2400" dirty="0" err="1">
                  <a:solidFill>
                    <a:srgbClr val="000099"/>
                  </a:solidFill>
                  <a:ea typeface="ヒラギノ角ゴ Pro W3" pitchFamily="-12" charset="-128"/>
                </a:rPr>
                <a:t>actualizaciones</a:t>
              </a:r>
              <a:r>
                <a:rPr lang="en-GB" sz="2400" dirty="0">
                  <a:solidFill>
                    <a:srgbClr val="000099"/>
                  </a:solidFill>
                  <a:ea typeface="ヒラギノ角ゴ Pro W3" pitchFamily="-12" charset="-128"/>
                </a:rPr>
                <a:t> de los </a:t>
              </a:r>
              <a:r>
                <a:rPr lang="en-GB" sz="2400" dirty="0" err="1">
                  <a:solidFill>
                    <a:srgbClr val="000099"/>
                  </a:solidFill>
                  <a:ea typeface="ヒラギノ角ゴ Pro W3" pitchFamily="-12" charset="-128"/>
                </a:rPr>
                <a:t>médicos</a:t>
              </a:r>
              <a:endParaRPr lang="en-GB" sz="2400" dirty="0">
                <a:solidFill>
                  <a:srgbClr val="000099"/>
                </a:solidFill>
                <a:ea typeface="ヒラギノ角ゴ Pro W3" pitchFamily="-12" charset="-128"/>
              </a:endParaRPr>
            </a:p>
          </p:txBody>
        </p:sp>
        <p:sp>
          <p:nvSpPr>
            <p:cNvPr id="10249" name="Line 16"/>
            <p:cNvSpPr>
              <a:spLocks noChangeShapeType="1"/>
            </p:cNvSpPr>
            <p:nvPr/>
          </p:nvSpPr>
          <p:spPr bwMode="auto">
            <a:xfrm flipH="1" flipV="1">
              <a:off x="1440" y="1968"/>
              <a:ext cx="192" cy="124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0250" name="Oval 17"/>
            <p:cNvSpPr>
              <a:spLocks noChangeArrowheads="1"/>
            </p:cNvSpPr>
            <p:nvPr/>
          </p:nvSpPr>
          <p:spPr bwMode="auto">
            <a:xfrm>
              <a:off x="864" y="1200"/>
              <a:ext cx="1104" cy="76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</p:grpSp>
      <p:grpSp>
        <p:nvGrpSpPr>
          <p:cNvPr id="18" name="17 Grupo"/>
          <p:cNvGrpSpPr/>
          <p:nvPr/>
        </p:nvGrpSpPr>
        <p:grpSpPr>
          <a:xfrm>
            <a:off x="156681" y="260648"/>
            <a:ext cx="5235408" cy="522729"/>
            <a:chOff x="0" y="245"/>
            <a:chExt cx="5235408" cy="522729"/>
          </a:xfrm>
          <a:scene3d>
            <a:camera prst="orthographicFront"/>
            <a:lightRig rig="flat" dir="t"/>
          </a:scene3d>
        </p:grpSpPr>
        <p:sp>
          <p:nvSpPr>
            <p:cNvPr id="19" name="18 Rectángulo redondeado"/>
            <p:cNvSpPr/>
            <p:nvPr/>
          </p:nvSpPr>
          <p:spPr>
            <a:xfrm>
              <a:off x="0" y="245"/>
              <a:ext cx="5235408" cy="522729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19 Rectángulo"/>
            <p:cNvSpPr/>
            <p:nvPr/>
          </p:nvSpPr>
          <p:spPr>
            <a:xfrm>
              <a:off x="25518" y="25763"/>
              <a:ext cx="5184372" cy="47169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r>
                <a:rPr lang="es-ES_tradnl" sz="2800" b="1" dirty="0">
                  <a:solidFill>
                    <a:schemeClr val="bg1"/>
                  </a:solidFill>
                </a:rPr>
                <a:t>Plataforma  </a:t>
              </a:r>
              <a:r>
                <a:rPr lang="es-ES_tradnl" sz="2800" b="1" dirty="0" smtClean="0">
                  <a:solidFill>
                    <a:schemeClr val="bg1"/>
                  </a:solidFill>
                </a:rPr>
                <a:t>(2)</a:t>
              </a:r>
              <a:endParaRPr lang="es-ES" sz="2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1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901139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21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21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1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1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388" y="1895475"/>
            <a:ext cx="6188075" cy="4035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1050925" y="1792288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GB" sz="2400">
              <a:ea typeface="ヒラギノ角ゴ Pro W3" pitchFamily="-12" charset="-128"/>
            </a:endParaRPr>
          </a:p>
        </p:txBody>
      </p:sp>
      <p:grpSp>
        <p:nvGrpSpPr>
          <p:cNvPr id="523270" name="Group 6"/>
          <p:cNvGrpSpPr>
            <a:grpSpLocks/>
          </p:cNvGrpSpPr>
          <p:nvPr/>
        </p:nvGrpSpPr>
        <p:grpSpPr bwMode="auto">
          <a:xfrm>
            <a:off x="685800" y="1828800"/>
            <a:ext cx="8305800" cy="3657600"/>
            <a:chOff x="432" y="1152"/>
            <a:chExt cx="5232" cy="2304"/>
          </a:xfrm>
        </p:grpSpPr>
        <p:grpSp>
          <p:nvGrpSpPr>
            <p:cNvPr id="11275" name="Group 7"/>
            <p:cNvGrpSpPr>
              <a:grpSpLocks/>
            </p:cNvGrpSpPr>
            <p:nvPr/>
          </p:nvGrpSpPr>
          <p:grpSpPr bwMode="auto">
            <a:xfrm>
              <a:off x="3984" y="2064"/>
              <a:ext cx="1680" cy="1392"/>
              <a:chOff x="108" y="1579"/>
              <a:chExt cx="2797" cy="1796"/>
            </a:xfrm>
          </p:grpSpPr>
          <p:pic>
            <p:nvPicPr>
              <p:cNvPr id="11277" name="Picture 8" descr="CarpetaPaciente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8" y="1579"/>
                <a:ext cx="2797" cy="14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278" name="Picture 9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7" y="2899"/>
                <a:ext cx="669" cy="4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1276" name="Picture 10" descr="africa_um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1152"/>
              <a:ext cx="2352" cy="1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23275" name="Group 11"/>
          <p:cNvGrpSpPr>
            <a:grpSpLocks/>
          </p:cNvGrpSpPr>
          <p:nvPr/>
        </p:nvGrpSpPr>
        <p:grpSpPr bwMode="auto">
          <a:xfrm>
            <a:off x="228600" y="1905000"/>
            <a:ext cx="7315200" cy="4343400"/>
            <a:chOff x="144" y="1200"/>
            <a:chExt cx="4608" cy="2736"/>
          </a:xfrm>
        </p:grpSpPr>
        <p:sp>
          <p:nvSpPr>
            <p:cNvPr id="11272" name="Rectangle 12"/>
            <p:cNvSpPr>
              <a:spLocks noChangeArrowheads="1"/>
            </p:cNvSpPr>
            <p:nvPr/>
          </p:nvSpPr>
          <p:spPr bwMode="auto">
            <a:xfrm>
              <a:off x="144" y="3183"/>
              <a:ext cx="3792" cy="7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buFontTx/>
                <a:buChar char="•"/>
              </a:pPr>
              <a:r>
                <a:rPr lang="en-GB" sz="2400">
                  <a:solidFill>
                    <a:srgbClr val="000099"/>
                  </a:solidFill>
                  <a:ea typeface="ヒラギノ角ゴ Pro W3" pitchFamily="-12" charset="-128"/>
                </a:rPr>
                <a:t>Controla pacientes a través de app web</a:t>
              </a:r>
            </a:p>
            <a:p>
              <a:pPr eaLnBrk="0" hangingPunct="0">
                <a:buFontTx/>
                <a:buChar char="•"/>
              </a:pPr>
              <a:r>
                <a:rPr lang="en-GB" sz="2400">
                  <a:solidFill>
                    <a:srgbClr val="000099"/>
                  </a:solidFill>
                  <a:ea typeface="ヒラギノ角ゴ Pro W3" pitchFamily="-12" charset="-128"/>
                </a:rPr>
                <a:t>Comunica a través de SMS, MMS, etc</a:t>
              </a:r>
            </a:p>
            <a:p>
              <a:pPr eaLnBrk="0" hangingPunct="0">
                <a:buFontTx/>
                <a:buChar char="•"/>
              </a:pPr>
              <a:endParaRPr lang="en-GB" sz="2400">
                <a:solidFill>
                  <a:srgbClr val="000099"/>
                </a:solidFill>
                <a:ea typeface="ヒラギノ角ゴ Pro W3" pitchFamily="-12" charset="-128"/>
              </a:endParaRPr>
            </a:p>
          </p:txBody>
        </p:sp>
        <p:sp>
          <p:nvSpPr>
            <p:cNvPr id="11273" name="Line 13"/>
            <p:cNvSpPr>
              <a:spLocks noChangeShapeType="1"/>
            </p:cNvSpPr>
            <p:nvPr/>
          </p:nvSpPr>
          <p:spPr bwMode="auto">
            <a:xfrm flipV="1">
              <a:off x="3360" y="1920"/>
              <a:ext cx="528" cy="129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1274" name="Oval 14"/>
            <p:cNvSpPr>
              <a:spLocks noChangeArrowheads="1"/>
            </p:cNvSpPr>
            <p:nvPr/>
          </p:nvSpPr>
          <p:spPr bwMode="auto">
            <a:xfrm>
              <a:off x="3648" y="1200"/>
              <a:ext cx="1104" cy="76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</p:grpSp>
      <p:grpSp>
        <p:nvGrpSpPr>
          <p:cNvPr id="15" name="14 Grupo"/>
          <p:cNvGrpSpPr/>
          <p:nvPr/>
        </p:nvGrpSpPr>
        <p:grpSpPr>
          <a:xfrm>
            <a:off x="156681" y="260648"/>
            <a:ext cx="5235408" cy="522729"/>
            <a:chOff x="0" y="245"/>
            <a:chExt cx="5235408" cy="522729"/>
          </a:xfrm>
          <a:scene3d>
            <a:camera prst="orthographicFront"/>
            <a:lightRig rig="flat" dir="t"/>
          </a:scene3d>
        </p:grpSpPr>
        <p:sp>
          <p:nvSpPr>
            <p:cNvPr id="16" name="15 Rectángulo redondeado"/>
            <p:cNvSpPr/>
            <p:nvPr/>
          </p:nvSpPr>
          <p:spPr>
            <a:xfrm>
              <a:off x="0" y="245"/>
              <a:ext cx="5235408" cy="522729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16 Rectángulo"/>
            <p:cNvSpPr/>
            <p:nvPr/>
          </p:nvSpPr>
          <p:spPr>
            <a:xfrm>
              <a:off x="25518" y="25763"/>
              <a:ext cx="5184372" cy="47169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r>
                <a:rPr lang="es-ES_tradnl" sz="2800" b="1" dirty="0">
                  <a:solidFill>
                    <a:schemeClr val="bg1"/>
                  </a:solidFill>
                </a:rPr>
                <a:t>Plataforma  </a:t>
              </a:r>
              <a:r>
                <a:rPr lang="es-ES_tradnl" sz="2800" b="1" dirty="0" smtClean="0">
                  <a:solidFill>
                    <a:schemeClr val="bg1"/>
                  </a:solidFill>
                </a:rPr>
                <a:t>(3)</a:t>
              </a:r>
              <a:endParaRPr lang="es-ES" sz="2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1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785627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23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23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3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3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854200"/>
            <a:ext cx="6188075" cy="4035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1069975" y="1792288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GB" sz="2400">
              <a:ea typeface="ヒラギノ角ゴ Pro W3" pitchFamily="-12" charset="-128"/>
            </a:endParaRPr>
          </a:p>
        </p:txBody>
      </p:sp>
      <p:grpSp>
        <p:nvGrpSpPr>
          <p:cNvPr id="525318" name="Group 6"/>
          <p:cNvGrpSpPr>
            <a:grpSpLocks/>
          </p:cNvGrpSpPr>
          <p:nvPr/>
        </p:nvGrpSpPr>
        <p:grpSpPr bwMode="auto">
          <a:xfrm>
            <a:off x="152400" y="1905000"/>
            <a:ext cx="7391400" cy="3733800"/>
            <a:chOff x="96" y="1200"/>
            <a:chExt cx="4656" cy="2352"/>
          </a:xfrm>
        </p:grpSpPr>
        <p:sp>
          <p:nvSpPr>
            <p:cNvPr id="12298" name="Rectangle 7"/>
            <p:cNvSpPr>
              <a:spLocks noChangeArrowheads="1"/>
            </p:cNvSpPr>
            <p:nvPr/>
          </p:nvSpPr>
          <p:spPr bwMode="auto">
            <a:xfrm>
              <a:off x="96" y="1200"/>
              <a:ext cx="3216" cy="235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buFontTx/>
                <a:buChar char="•"/>
              </a:pPr>
              <a:r>
                <a:rPr lang="en-GB" sz="2400">
                  <a:solidFill>
                    <a:srgbClr val="000099"/>
                  </a:solidFill>
                  <a:ea typeface="ヒラギノ角ゴ Pro W3" pitchFamily="-12" charset="-128"/>
                </a:rPr>
                <a:t>Gestiona los recursos</a:t>
              </a:r>
            </a:p>
            <a:p>
              <a:pPr eaLnBrk="0" hangingPunct="0">
                <a:buFontTx/>
                <a:buChar char="•"/>
              </a:pPr>
              <a:r>
                <a:rPr lang="en-GB" sz="2400">
                  <a:solidFill>
                    <a:srgbClr val="000099"/>
                  </a:solidFill>
                  <a:ea typeface="ヒラギノ角ゴ Pro W3" pitchFamily="-12" charset="-128"/>
                </a:rPr>
                <a:t>Controla la intervención</a:t>
              </a:r>
            </a:p>
            <a:p>
              <a:pPr eaLnBrk="0" hangingPunct="0">
                <a:buFontTx/>
                <a:buChar char="•"/>
              </a:pPr>
              <a:r>
                <a:rPr lang="en-GB" sz="2400">
                  <a:solidFill>
                    <a:srgbClr val="000099"/>
                  </a:solidFill>
                  <a:ea typeface="ヒラギノ角ゴ Pro W3" pitchFamily="-12" charset="-128"/>
                </a:rPr>
                <a:t>Entrena usuarios (pacientes, </a:t>
              </a:r>
            </a:p>
            <a:p>
              <a:pPr eaLnBrk="0" hangingPunct="0"/>
              <a:r>
                <a:rPr lang="en-GB" sz="2400">
                  <a:solidFill>
                    <a:srgbClr val="000099"/>
                  </a:solidFill>
                  <a:ea typeface="ヒラギノ角ゴ Pro W3" pitchFamily="-12" charset="-128"/>
                </a:rPr>
                <a:t> profesionales sanitarios)</a:t>
              </a:r>
            </a:p>
            <a:p>
              <a:pPr eaLnBrk="0" hangingPunct="0">
                <a:buFontTx/>
                <a:buChar char="•"/>
              </a:pPr>
              <a:r>
                <a:rPr lang="en-GB" sz="2400">
                  <a:solidFill>
                    <a:srgbClr val="000099"/>
                  </a:solidFill>
                  <a:ea typeface="ヒラギノ角ゴ Pro W3" pitchFamily="-12" charset="-128"/>
                </a:rPr>
                <a:t>Recoge resultados</a:t>
              </a:r>
            </a:p>
            <a:p>
              <a:pPr eaLnBrk="0" hangingPunct="0">
                <a:buFontTx/>
                <a:buChar char="•"/>
              </a:pPr>
              <a:r>
                <a:rPr lang="en-GB" sz="2400">
                  <a:solidFill>
                    <a:srgbClr val="000099"/>
                  </a:solidFill>
                  <a:ea typeface="ヒラギノ角ゴ Pro W3" pitchFamily="-12" charset="-128"/>
                </a:rPr>
                <a:t>Realiza análisis estadísticos</a:t>
              </a:r>
            </a:p>
            <a:p>
              <a:pPr eaLnBrk="0" hangingPunct="0">
                <a:buFontTx/>
                <a:buChar char="•"/>
              </a:pPr>
              <a:r>
                <a:rPr lang="en-GB" sz="2400">
                  <a:solidFill>
                    <a:srgbClr val="000099"/>
                  </a:solidFill>
                  <a:ea typeface="ヒラギノ角ゴ Pro W3" pitchFamily="-12" charset="-128"/>
                </a:rPr>
                <a:t>Genera reports</a:t>
              </a:r>
            </a:p>
            <a:p>
              <a:pPr eaLnBrk="0" hangingPunct="0"/>
              <a:endParaRPr lang="en-GB" sz="2400">
                <a:solidFill>
                  <a:srgbClr val="000099"/>
                </a:solidFill>
                <a:ea typeface="ヒラギノ角ゴ Pro W3" pitchFamily="-12" charset="-128"/>
              </a:endParaRPr>
            </a:p>
            <a:p>
              <a:pPr eaLnBrk="0" hangingPunct="0"/>
              <a:r>
                <a:rPr lang="en-GB" sz="2400">
                  <a:solidFill>
                    <a:srgbClr val="000099"/>
                  </a:solidFill>
                  <a:ea typeface="ヒラギノ角ゴ Pro W3" pitchFamily="-12" charset="-128"/>
                </a:rPr>
                <a:t>Objectivo : Relevar al SNS de las</a:t>
              </a:r>
            </a:p>
            <a:p>
              <a:pPr eaLnBrk="0" hangingPunct="0"/>
              <a:r>
                <a:rPr lang="en-GB" sz="2400">
                  <a:solidFill>
                    <a:srgbClr val="000099"/>
                  </a:solidFill>
                  <a:ea typeface="ヒラギノ角ゴ Pro W3" pitchFamily="-12" charset="-128"/>
                </a:rPr>
                <a:t>Tareas relacionadas </a:t>
              </a:r>
            </a:p>
          </p:txBody>
        </p:sp>
        <p:sp>
          <p:nvSpPr>
            <p:cNvPr id="12299" name="Line 8"/>
            <p:cNvSpPr>
              <a:spLocks noChangeShapeType="1"/>
            </p:cNvSpPr>
            <p:nvPr/>
          </p:nvSpPr>
          <p:spPr bwMode="auto">
            <a:xfrm>
              <a:off x="3312" y="2448"/>
              <a:ext cx="336" cy="4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2300" name="Oval 9"/>
            <p:cNvSpPr>
              <a:spLocks noChangeArrowheads="1"/>
            </p:cNvSpPr>
            <p:nvPr/>
          </p:nvSpPr>
          <p:spPr bwMode="auto">
            <a:xfrm>
              <a:off x="3648" y="2064"/>
              <a:ext cx="1104" cy="76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</p:grpSp>
      <p:grpSp>
        <p:nvGrpSpPr>
          <p:cNvPr id="525322" name="Group 10"/>
          <p:cNvGrpSpPr>
            <a:grpSpLocks/>
          </p:cNvGrpSpPr>
          <p:nvPr/>
        </p:nvGrpSpPr>
        <p:grpSpPr bwMode="auto">
          <a:xfrm>
            <a:off x="5797550" y="838200"/>
            <a:ext cx="3346450" cy="5618163"/>
            <a:chOff x="3652" y="528"/>
            <a:chExt cx="2108" cy="3539"/>
          </a:xfrm>
        </p:grpSpPr>
        <p:graphicFrame>
          <p:nvGraphicFramePr>
            <p:cNvPr id="12296" name="Object 11"/>
            <p:cNvGraphicFramePr>
              <a:graphicFrameLocks noChangeAspect="1"/>
            </p:cNvGraphicFramePr>
            <p:nvPr/>
          </p:nvGraphicFramePr>
          <p:xfrm>
            <a:off x="3840" y="2880"/>
            <a:ext cx="1772" cy="11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3" name="Fotografía de Photo Editor" r:id="rId5" imgW="3524742" imgH="2362530" progId="MSPhotoEd.3">
                    <p:embed/>
                  </p:oleObj>
                </mc:Choice>
                <mc:Fallback>
                  <p:oleObj name="Fotografía de Photo Editor" r:id="rId5" imgW="3524742" imgH="2362530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40" y="2880"/>
                          <a:ext cx="1772" cy="11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2297" name="Picture 1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2" y="528"/>
              <a:ext cx="2108" cy="1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" name="12 Grupo"/>
          <p:cNvGrpSpPr/>
          <p:nvPr/>
        </p:nvGrpSpPr>
        <p:grpSpPr>
          <a:xfrm>
            <a:off x="156681" y="260648"/>
            <a:ext cx="5235408" cy="522729"/>
            <a:chOff x="0" y="245"/>
            <a:chExt cx="5235408" cy="522729"/>
          </a:xfrm>
          <a:scene3d>
            <a:camera prst="orthographicFront"/>
            <a:lightRig rig="flat" dir="t"/>
          </a:scene3d>
        </p:grpSpPr>
        <p:sp>
          <p:nvSpPr>
            <p:cNvPr id="14" name="13 Rectángulo redondeado"/>
            <p:cNvSpPr/>
            <p:nvPr/>
          </p:nvSpPr>
          <p:spPr>
            <a:xfrm>
              <a:off x="0" y="245"/>
              <a:ext cx="5235408" cy="522729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14 Rectángulo"/>
            <p:cNvSpPr/>
            <p:nvPr/>
          </p:nvSpPr>
          <p:spPr>
            <a:xfrm>
              <a:off x="25518" y="25763"/>
              <a:ext cx="5184372" cy="47169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r>
                <a:rPr lang="es-ES_tradnl" sz="2800" b="1" dirty="0">
                  <a:solidFill>
                    <a:schemeClr val="bg1"/>
                  </a:solidFill>
                </a:rPr>
                <a:t>Plataforma  </a:t>
              </a:r>
              <a:r>
                <a:rPr lang="es-ES_tradnl" sz="2800" b="1" dirty="0" smtClean="0">
                  <a:solidFill>
                    <a:schemeClr val="bg1"/>
                  </a:solidFill>
                </a:rPr>
                <a:t>(4)</a:t>
              </a:r>
              <a:endParaRPr lang="es-ES" sz="2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1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3870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25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25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5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5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275" y="1835150"/>
            <a:ext cx="6188075" cy="4035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1069975" y="1792288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GB" sz="2400">
              <a:ea typeface="ヒラギノ角ゴ Pro W3" pitchFamily="-12" charset="-128"/>
            </a:endParaRPr>
          </a:p>
        </p:txBody>
      </p:sp>
      <p:grpSp>
        <p:nvGrpSpPr>
          <p:cNvPr id="527366" name="Group 6"/>
          <p:cNvGrpSpPr>
            <a:grpSpLocks/>
          </p:cNvGrpSpPr>
          <p:nvPr/>
        </p:nvGrpSpPr>
        <p:grpSpPr bwMode="auto">
          <a:xfrm>
            <a:off x="247650" y="2209800"/>
            <a:ext cx="5299075" cy="3514725"/>
            <a:chOff x="96" y="864"/>
            <a:chExt cx="3338" cy="2214"/>
          </a:xfrm>
        </p:grpSpPr>
        <p:pic>
          <p:nvPicPr>
            <p:cNvPr id="13323" name="Picture 7" descr="omron_m4i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4" y="2304"/>
              <a:ext cx="860" cy="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4" name="Picture 8" descr="coagucha"/>
            <p:cNvPicPr>
              <a:picLocks noChangeAspect="1" noChangeArrowheads="1"/>
            </p:cNvPicPr>
            <p:nvPr/>
          </p:nvPicPr>
          <p:blipFill>
            <a:blip r:embed="rId5">
              <a:lum brigh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0" t="2777" r="2777" b="4630"/>
            <a:stretch>
              <a:fillRect/>
            </a:stretch>
          </p:blipFill>
          <p:spPr bwMode="auto">
            <a:xfrm>
              <a:off x="2640" y="1296"/>
              <a:ext cx="794" cy="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5" name="Picture 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960"/>
              <a:ext cx="441" cy="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6" name="Picture 1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" y="2208"/>
              <a:ext cx="422" cy="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7" name="Picture 11" descr="am1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6" y="864"/>
              <a:ext cx="650" cy="7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8" name="Picture 12" descr="cardiocheck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68"/>
              <a:ext cx="604" cy="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9" name="Picture 13" descr="pulsiox"/>
            <p:cNvPicPr>
              <a:picLocks noChangeAspect="1" noChangeArrowheads="1"/>
            </p:cNvPicPr>
            <p:nvPr/>
          </p:nvPicPr>
          <p:blipFill>
            <a:blip r:embed="rId10">
              <a:lum brigh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864"/>
              <a:ext cx="628" cy="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27374" name="Group 14"/>
          <p:cNvGrpSpPr>
            <a:grpSpLocks/>
          </p:cNvGrpSpPr>
          <p:nvPr/>
        </p:nvGrpSpPr>
        <p:grpSpPr bwMode="auto">
          <a:xfrm>
            <a:off x="247650" y="3276600"/>
            <a:ext cx="5562600" cy="3429000"/>
            <a:chOff x="144" y="2064"/>
            <a:chExt cx="3504" cy="2160"/>
          </a:xfrm>
        </p:grpSpPr>
        <p:sp>
          <p:nvSpPr>
            <p:cNvPr id="13320" name="Rectangle 15"/>
            <p:cNvSpPr>
              <a:spLocks noChangeArrowheads="1"/>
            </p:cNvSpPr>
            <p:nvPr/>
          </p:nvSpPr>
          <p:spPr bwMode="auto">
            <a:xfrm>
              <a:off x="144" y="3504"/>
              <a:ext cx="3504" cy="72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buFontTx/>
                <a:buChar char="•"/>
              </a:pPr>
              <a:r>
                <a:rPr lang="en-GB" sz="2400">
                  <a:solidFill>
                    <a:srgbClr val="000099"/>
                  </a:solidFill>
                  <a:ea typeface="ヒラギノ角ゴ Pro W3" pitchFamily="-12" charset="-128"/>
                </a:rPr>
                <a:t>Agrupa pacientes y recursos</a:t>
              </a:r>
            </a:p>
            <a:p>
              <a:pPr eaLnBrk="0" hangingPunct="0"/>
              <a:r>
                <a:rPr lang="en-GB" sz="2400">
                  <a:solidFill>
                    <a:srgbClr val="000099"/>
                  </a:solidFill>
                  <a:ea typeface="ヒラギノ角ゴ Pro W3" pitchFamily="-12" charset="-128"/>
                </a:rPr>
                <a:t>(Ambientes asistidos, Residencias,…)</a:t>
              </a:r>
            </a:p>
          </p:txBody>
        </p:sp>
        <p:sp>
          <p:nvSpPr>
            <p:cNvPr id="13321" name="Line 16"/>
            <p:cNvSpPr>
              <a:spLocks noChangeShapeType="1"/>
            </p:cNvSpPr>
            <p:nvPr/>
          </p:nvSpPr>
          <p:spPr bwMode="auto">
            <a:xfrm flipH="1" flipV="1">
              <a:off x="1440" y="2784"/>
              <a:ext cx="240" cy="72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3322" name="Oval 17"/>
            <p:cNvSpPr>
              <a:spLocks noChangeArrowheads="1"/>
            </p:cNvSpPr>
            <p:nvPr/>
          </p:nvSpPr>
          <p:spPr bwMode="auto">
            <a:xfrm>
              <a:off x="864" y="2064"/>
              <a:ext cx="1104" cy="72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</p:grpSp>
      <p:grpSp>
        <p:nvGrpSpPr>
          <p:cNvPr id="18" name="17 Grupo"/>
          <p:cNvGrpSpPr/>
          <p:nvPr/>
        </p:nvGrpSpPr>
        <p:grpSpPr>
          <a:xfrm>
            <a:off x="156681" y="260648"/>
            <a:ext cx="5235408" cy="522729"/>
            <a:chOff x="0" y="245"/>
            <a:chExt cx="5235408" cy="522729"/>
          </a:xfrm>
          <a:scene3d>
            <a:camera prst="orthographicFront"/>
            <a:lightRig rig="flat" dir="t"/>
          </a:scene3d>
        </p:grpSpPr>
        <p:sp>
          <p:nvSpPr>
            <p:cNvPr id="19" name="18 Rectángulo redondeado"/>
            <p:cNvSpPr/>
            <p:nvPr/>
          </p:nvSpPr>
          <p:spPr>
            <a:xfrm>
              <a:off x="0" y="245"/>
              <a:ext cx="5235408" cy="522729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19 Rectángulo"/>
            <p:cNvSpPr/>
            <p:nvPr/>
          </p:nvSpPr>
          <p:spPr>
            <a:xfrm>
              <a:off x="25518" y="25763"/>
              <a:ext cx="5184372" cy="47169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r>
                <a:rPr lang="es-ES_tradnl" sz="2800" b="1" dirty="0">
                  <a:solidFill>
                    <a:schemeClr val="bg1"/>
                  </a:solidFill>
                </a:rPr>
                <a:t>Plataforma  </a:t>
              </a:r>
              <a:r>
                <a:rPr lang="es-ES_tradnl" sz="2800" b="1" dirty="0" smtClean="0">
                  <a:solidFill>
                    <a:schemeClr val="bg1"/>
                  </a:solidFill>
                </a:rPr>
                <a:t>(5)</a:t>
              </a:r>
              <a:endParaRPr lang="es-ES" sz="2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1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13527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27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27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7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7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075" y="1628775"/>
            <a:ext cx="6188075" cy="4035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1050925" y="1792288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GB" sz="2400">
              <a:ea typeface="ヒラギノ角ゴ Pro W3" pitchFamily="-12" charset="-128"/>
            </a:endParaRPr>
          </a:p>
        </p:txBody>
      </p:sp>
      <p:grpSp>
        <p:nvGrpSpPr>
          <p:cNvPr id="529414" name="Group 6"/>
          <p:cNvGrpSpPr>
            <a:grpSpLocks/>
          </p:cNvGrpSpPr>
          <p:nvPr/>
        </p:nvGrpSpPr>
        <p:grpSpPr bwMode="auto">
          <a:xfrm>
            <a:off x="228600" y="1676400"/>
            <a:ext cx="5562600" cy="3962400"/>
            <a:chOff x="144" y="1056"/>
            <a:chExt cx="3504" cy="2496"/>
          </a:xfrm>
        </p:grpSpPr>
        <p:grpSp>
          <p:nvGrpSpPr>
            <p:cNvPr id="14344" name="Group 7"/>
            <p:cNvGrpSpPr>
              <a:grpSpLocks/>
            </p:cNvGrpSpPr>
            <p:nvPr/>
          </p:nvGrpSpPr>
          <p:grpSpPr bwMode="auto">
            <a:xfrm>
              <a:off x="144" y="1056"/>
              <a:ext cx="3504" cy="1776"/>
              <a:chOff x="144" y="1056"/>
              <a:chExt cx="3504" cy="1776"/>
            </a:xfrm>
          </p:grpSpPr>
          <p:sp>
            <p:nvSpPr>
              <p:cNvPr id="14346" name="Rectangle 8"/>
              <p:cNvSpPr>
                <a:spLocks noChangeArrowheads="1"/>
              </p:cNvSpPr>
              <p:nvPr/>
            </p:nvSpPr>
            <p:spPr bwMode="auto">
              <a:xfrm>
                <a:off x="144" y="1056"/>
                <a:ext cx="3504" cy="72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hangingPunct="0">
                  <a:buFontTx/>
                  <a:buChar char="•"/>
                </a:pPr>
                <a:r>
                  <a:rPr lang="en-GB" sz="2400">
                    <a:solidFill>
                      <a:srgbClr val="000099"/>
                    </a:solidFill>
                    <a:ea typeface="ヒラギノ角ゴ Pro W3" pitchFamily="-12" charset="-128"/>
                  </a:rPr>
                  <a:t>Comunica con HCE del paciente</a:t>
                </a:r>
              </a:p>
              <a:p>
                <a:pPr eaLnBrk="0" hangingPunct="0">
                  <a:buFontTx/>
                  <a:buChar char="•"/>
                </a:pPr>
                <a:r>
                  <a:rPr lang="en-GB" sz="2400">
                    <a:solidFill>
                      <a:srgbClr val="000099"/>
                    </a:solidFill>
                    <a:ea typeface="ヒラギノ角ゴ Pro W3" pitchFamily="-12" charset="-128"/>
                  </a:rPr>
                  <a:t>Rompe aislamiento e-servicio</a:t>
                </a:r>
              </a:p>
              <a:p>
                <a:pPr eaLnBrk="0" hangingPunct="0">
                  <a:buFontTx/>
                  <a:buChar char="•"/>
                </a:pPr>
                <a:r>
                  <a:rPr lang="en-GB" sz="2400">
                    <a:solidFill>
                      <a:srgbClr val="000099"/>
                    </a:solidFill>
                    <a:ea typeface="ヒラギノ角ゴ Pro W3" pitchFamily="-12" charset="-128"/>
                  </a:rPr>
                  <a:t>Basado en normas (ISO-EN 13606)</a:t>
                </a:r>
              </a:p>
            </p:txBody>
          </p:sp>
          <p:sp>
            <p:nvSpPr>
              <p:cNvPr id="14347" name="Line 9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672" cy="110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4345" name="Oval 10"/>
            <p:cNvSpPr>
              <a:spLocks noChangeArrowheads="1"/>
            </p:cNvSpPr>
            <p:nvPr/>
          </p:nvSpPr>
          <p:spPr bwMode="auto">
            <a:xfrm>
              <a:off x="2208" y="2736"/>
              <a:ext cx="1152" cy="816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</p:grpSp>
      <p:pic>
        <p:nvPicPr>
          <p:cNvPr id="529419" name="Picture 11" descr="modulos servidor EN13606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895600"/>
            <a:ext cx="41148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11 Grupo"/>
          <p:cNvGrpSpPr/>
          <p:nvPr/>
        </p:nvGrpSpPr>
        <p:grpSpPr>
          <a:xfrm>
            <a:off x="156681" y="260648"/>
            <a:ext cx="5235408" cy="522729"/>
            <a:chOff x="0" y="245"/>
            <a:chExt cx="5235408" cy="522729"/>
          </a:xfrm>
          <a:scene3d>
            <a:camera prst="orthographicFront"/>
            <a:lightRig rig="flat" dir="t"/>
          </a:scene3d>
        </p:grpSpPr>
        <p:sp>
          <p:nvSpPr>
            <p:cNvPr id="13" name="12 Rectángulo redondeado"/>
            <p:cNvSpPr/>
            <p:nvPr/>
          </p:nvSpPr>
          <p:spPr>
            <a:xfrm>
              <a:off x="0" y="245"/>
              <a:ext cx="5235408" cy="522729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13 Rectángulo"/>
            <p:cNvSpPr/>
            <p:nvPr/>
          </p:nvSpPr>
          <p:spPr>
            <a:xfrm>
              <a:off x="25518" y="25763"/>
              <a:ext cx="5184372" cy="47169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r>
                <a:rPr lang="es-ES_tradnl" sz="2800" b="1" dirty="0">
                  <a:solidFill>
                    <a:schemeClr val="bg1"/>
                  </a:solidFill>
                </a:rPr>
                <a:t>Plataforma  </a:t>
              </a:r>
              <a:r>
                <a:rPr lang="es-ES_tradnl" sz="2800" b="1" dirty="0" smtClean="0">
                  <a:solidFill>
                    <a:schemeClr val="bg1"/>
                  </a:solidFill>
                </a:rPr>
                <a:t>(6)</a:t>
              </a:r>
              <a:endParaRPr lang="es-ES" sz="2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1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3312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29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29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9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9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8" descr="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811858"/>
            <a:ext cx="8785100" cy="560194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2" name="1 Elipse"/>
          <p:cNvSpPr/>
          <p:nvPr/>
        </p:nvSpPr>
        <p:spPr>
          <a:xfrm>
            <a:off x="3635896" y="980728"/>
            <a:ext cx="2520280" cy="56886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" name="4 Grupo"/>
          <p:cNvGrpSpPr/>
          <p:nvPr/>
        </p:nvGrpSpPr>
        <p:grpSpPr>
          <a:xfrm>
            <a:off x="182199" y="210248"/>
            <a:ext cx="5235408" cy="522729"/>
            <a:chOff x="0" y="245"/>
            <a:chExt cx="5235408" cy="522729"/>
          </a:xfrm>
          <a:scene3d>
            <a:camera prst="orthographicFront"/>
            <a:lightRig rig="flat" dir="t"/>
          </a:scene3d>
        </p:grpSpPr>
        <p:sp>
          <p:nvSpPr>
            <p:cNvPr id="6" name="5 Rectángulo redondeado"/>
            <p:cNvSpPr/>
            <p:nvPr/>
          </p:nvSpPr>
          <p:spPr>
            <a:xfrm>
              <a:off x="0" y="245"/>
              <a:ext cx="5235408" cy="522729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6 Rectángulo"/>
            <p:cNvSpPr/>
            <p:nvPr/>
          </p:nvSpPr>
          <p:spPr>
            <a:xfrm>
              <a:off x="25518" y="25763"/>
              <a:ext cx="5184372" cy="47169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r>
                <a:rPr lang="es-ES_tradnl" sz="2800" b="1" dirty="0">
                  <a:solidFill>
                    <a:schemeClr val="bg1"/>
                  </a:solidFill>
                </a:rPr>
                <a:t>Plataforma  </a:t>
              </a:r>
              <a:r>
                <a:rPr lang="es-ES_tradnl" sz="2800" b="1" dirty="0" smtClean="0">
                  <a:solidFill>
                    <a:schemeClr val="bg1"/>
                  </a:solidFill>
                </a:rPr>
                <a:t>PITES-ISCIII</a:t>
              </a:r>
              <a:endParaRPr lang="es-ES" sz="2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2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312324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10 Grupo"/>
          <p:cNvGrpSpPr/>
          <p:nvPr/>
        </p:nvGrpSpPr>
        <p:grpSpPr>
          <a:xfrm>
            <a:off x="182199" y="210248"/>
            <a:ext cx="5235408" cy="522729"/>
            <a:chOff x="0" y="245"/>
            <a:chExt cx="5235408" cy="522729"/>
          </a:xfrm>
          <a:scene3d>
            <a:camera prst="orthographicFront"/>
            <a:lightRig rig="flat" dir="t"/>
          </a:scene3d>
        </p:grpSpPr>
        <p:sp>
          <p:nvSpPr>
            <p:cNvPr id="13" name="12 Rectángulo redondeado"/>
            <p:cNvSpPr/>
            <p:nvPr/>
          </p:nvSpPr>
          <p:spPr>
            <a:xfrm>
              <a:off x="0" y="245"/>
              <a:ext cx="5235408" cy="522729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15 Rectángulo"/>
            <p:cNvSpPr/>
            <p:nvPr/>
          </p:nvSpPr>
          <p:spPr>
            <a:xfrm>
              <a:off x="25518" y="25763"/>
              <a:ext cx="5184372" cy="47169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r>
                <a:rPr lang="es-ES_tradnl" sz="2800" b="1" dirty="0" smtClean="0">
                  <a:solidFill>
                    <a:schemeClr val="bg1"/>
                  </a:solidFill>
                </a:rPr>
                <a:t>Proyecto  PITES</a:t>
              </a:r>
              <a:endParaRPr lang="es-ES" sz="28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9" name="Picture 2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66" y="906735"/>
            <a:ext cx="7918450" cy="57626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501000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1255583" y="5589588"/>
            <a:ext cx="763270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buFont typeface="Symbol" pitchFamily="18" charset="2"/>
              <a:buNone/>
            </a:pPr>
            <a:r>
              <a:rPr lang="en-US" sz="1400" i="1"/>
              <a:t>Pascual M, et al</a:t>
            </a:r>
            <a:r>
              <a:rPr lang="pt-BR" sz="1400" i="1"/>
              <a:t>.</a:t>
            </a:r>
            <a:r>
              <a:rPr lang="es-ES" sz="1400" i="1"/>
              <a:t> </a:t>
            </a:r>
            <a:r>
              <a:rPr lang="en-US" sz="1400" i="1"/>
              <a:t>Impact of patient-general practitioner interaction on the control of hypertension in a follow-up service for low-to-medium risk hypertensive patients</a:t>
            </a:r>
            <a:r>
              <a:rPr lang="es-ES" sz="1400" i="1"/>
              <a:t>. </a:t>
            </a:r>
            <a:r>
              <a:rPr lang="es-ES" sz="1400" b="1" i="1"/>
              <a:t>IEEE T Inf Technol B. 2008;12(6):780-91</a:t>
            </a:r>
            <a:r>
              <a:rPr lang="es-ES" sz="1400" i="1"/>
              <a:t>.    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611188" y="1700213"/>
            <a:ext cx="7958137" cy="377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s-ES" b="1"/>
              <a:t>Objetivo Principal: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s-ES"/>
              <a:t>Evaluar si un sistema de telemedicina en Atención Primaria mejora el control y seguimiento de la hipertensión arterial</a:t>
            </a:r>
          </a:p>
          <a:p>
            <a:pPr marL="742950" lvl="1" indent="-285750">
              <a:spcBef>
                <a:spcPct val="20000"/>
              </a:spcBef>
            </a:pPr>
            <a:endParaRPr lang="es-ES" sz="800"/>
          </a:p>
          <a:p>
            <a:pPr marL="342900" indent="-342900">
              <a:spcBef>
                <a:spcPct val="20000"/>
              </a:spcBef>
            </a:pPr>
            <a:r>
              <a:rPr lang="es-ES" b="1"/>
              <a:t>Objetivos Secundarios:</a:t>
            </a:r>
            <a:endParaRPr lang="es-ES" b="1" i="1"/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s-ES"/>
              <a:t>Su efecto sobre la salud percibida y la ansiedad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s-ES"/>
              <a:t>Los costes económicos</a:t>
            </a:r>
          </a:p>
          <a:p>
            <a:pPr marL="742950" lvl="1" indent="-285750">
              <a:spcBef>
                <a:spcPct val="20000"/>
              </a:spcBef>
            </a:pPr>
            <a:endParaRPr lang="es-ES" sz="800" b="1"/>
          </a:p>
          <a:p>
            <a:pPr marL="342900" indent="-342900">
              <a:spcBef>
                <a:spcPct val="20000"/>
              </a:spcBef>
            </a:pPr>
            <a:r>
              <a:rPr lang="es-ES" b="1"/>
              <a:t>Diseño</a:t>
            </a:r>
            <a:endParaRPr lang="es-ES" b="1" i="1"/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s-ES"/>
              <a:t>Ensayo clínico controlado 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s-ES"/>
              <a:t>Con distribución aleatoria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s-ES"/>
              <a:t>Multicéntrico</a:t>
            </a:r>
            <a:endParaRPr lang="en-US"/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229661608"/>
              </p:ext>
            </p:extLst>
          </p:nvPr>
        </p:nvGraphicFramePr>
        <p:xfrm>
          <a:off x="250825" y="116632"/>
          <a:ext cx="5977359" cy="667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09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440572"/>
              </p:ext>
            </p:extLst>
          </p:nvPr>
        </p:nvGraphicFramePr>
        <p:xfrm>
          <a:off x="4386388" y="3581632"/>
          <a:ext cx="2017713" cy="180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Imagen de mapa de bits" r:id="rId8" imgW="1857143" imgH="1666667" progId="Paint.Picture">
                  <p:embed/>
                </p:oleObj>
              </mc:Choice>
              <mc:Fallback>
                <p:oleObj name="Imagen de mapa de bits" r:id="rId8" imgW="1857143" imgH="1666667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6388" y="3581632"/>
                        <a:ext cx="2017713" cy="180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2" name="7 CuadroTexto"/>
          <p:cNvSpPr txBox="1">
            <a:spLocks noChangeArrowheads="1"/>
          </p:cNvSpPr>
          <p:nvPr/>
        </p:nvSpPr>
        <p:spPr bwMode="auto">
          <a:xfrm>
            <a:off x="395288" y="1125538"/>
            <a:ext cx="84978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s-ES" b="1">
                <a:solidFill>
                  <a:srgbClr val="003366"/>
                </a:solidFill>
              </a:rPr>
              <a:t>285 pacientes, 6 meses, Inicio: Nov 2003, Finalizado: Julio 2006</a:t>
            </a:r>
            <a:endParaRPr lang="es-ES"/>
          </a:p>
        </p:txBody>
      </p:sp>
      <p:pic>
        <p:nvPicPr>
          <p:cNvPr id="32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75" y="1204833"/>
            <a:ext cx="8569325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</p:pic>
      <p:grpSp>
        <p:nvGrpSpPr>
          <p:cNvPr id="2" name="27 Grupo"/>
          <p:cNvGrpSpPr>
            <a:grpSpLocks/>
          </p:cNvGrpSpPr>
          <p:nvPr/>
        </p:nvGrpSpPr>
        <p:grpSpPr bwMode="auto">
          <a:xfrm>
            <a:off x="-36513" y="2636838"/>
            <a:ext cx="8605838" cy="3024187"/>
            <a:chOff x="-36512" y="2636912"/>
            <a:chExt cx="8605464" cy="3024336"/>
          </a:xfrm>
        </p:grpSpPr>
        <p:sp>
          <p:nvSpPr>
            <p:cNvPr id="34" name="33 Elipse"/>
            <p:cNvSpPr/>
            <p:nvPr/>
          </p:nvSpPr>
          <p:spPr bwMode="auto">
            <a:xfrm>
              <a:off x="-1" y="2636912"/>
              <a:ext cx="8568953" cy="647732"/>
            </a:xfrm>
            <a:prstGeom prst="ellipse">
              <a:avLst/>
            </a:prstGeom>
            <a:noFill/>
            <a:ln>
              <a:headEnd type="none" w="med" len="med"/>
              <a:tailEnd type="triangl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35" name="34 Elipse"/>
            <p:cNvSpPr/>
            <p:nvPr/>
          </p:nvSpPr>
          <p:spPr bwMode="auto">
            <a:xfrm>
              <a:off x="-36512" y="5013516"/>
              <a:ext cx="8568954" cy="647732"/>
            </a:xfrm>
            <a:prstGeom prst="ellipse">
              <a:avLst/>
            </a:prstGeom>
            <a:noFill/>
            <a:ln>
              <a:headEnd type="none" w="med" len="med"/>
              <a:tailEnd type="triangl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es-ES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19 Grupo"/>
          <p:cNvGrpSpPr>
            <a:grpSpLocks/>
          </p:cNvGrpSpPr>
          <p:nvPr/>
        </p:nvGrpSpPr>
        <p:grpSpPr bwMode="auto">
          <a:xfrm>
            <a:off x="-180528" y="1098551"/>
            <a:ext cx="8569325" cy="5221287"/>
            <a:chOff x="250825" y="1052513"/>
            <a:chExt cx="8569325" cy="5221287"/>
          </a:xfrm>
        </p:grpSpPr>
        <p:sp>
          <p:nvSpPr>
            <p:cNvPr id="21" name="20 Rectángulo redondeado"/>
            <p:cNvSpPr/>
            <p:nvPr/>
          </p:nvSpPr>
          <p:spPr bwMode="auto">
            <a:xfrm>
              <a:off x="948788" y="1052513"/>
              <a:ext cx="7871362" cy="2246523"/>
            </a:xfrm>
            <a:prstGeom prst="roundRect">
              <a:avLst/>
            </a:prstGeom>
            <a:solidFill>
              <a:srgbClr val="ACD7DC"/>
            </a:solidFill>
            <a:ln>
              <a:headEnd type="none" w="med" len="med"/>
              <a:tailEnd type="triangle" w="med" len="med"/>
            </a:ln>
          </p:spPr>
          <p:style>
            <a:lnRef idx="0">
              <a:schemeClr val="accent3"/>
            </a:lnRef>
            <a:fillRef idx="1001">
              <a:schemeClr val="lt1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22" name="21 Rectángulo redondeado"/>
            <p:cNvSpPr/>
            <p:nvPr/>
          </p:nvSpPr>
          <p:spPr bwMode="auto">
            <a:xfrm>
              <a:off x="781313" y="4363179"/>
              <a:ext cx="7871362" cy="1891808"/>
            </a:xfrm>
            <a:prstGeom prst="roundRect">
              <a:avLst/>
            </a:prstGeom>
            <a:solidFill>
              <a:srgbClr val="ACD7DC"/>
            </a:solidFill>
            <a:ln>
              <a:headEnd type="none" w="med" len="med"/>
              <a:tailEnd type="triangle" w="med" len="med"/>
            </a:ln>
          </p:spPr>
          <p:style>
            <a:lnRef idx="0">
              <a:schemeClr val="accent3"/>
            </a:lnRef>
            <a:fillRef idx="1001">
              <a:schemeClr val="lt1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23" name="22 CuadroTexto"/>
            <p:cNvSpPr txBox="1"/>
            <p:nvPr/>
          </p:nvSpPr>
          <p:spPr bwMode="auto">
            <a:xfrm rot="19637407">
              <a:off x="250825" y="1748716"/>
              <a:ext cx="2878808" cy="606448"/>
            </a:xfrm>
            <a:prstGeom prst="rect">
              <a:avLst/>
            </a:prstGeom>
            <a:solidFill>
              <a:srgbClr val="FFE79B"/>
            </a:solidFill>
          </p:spPr>
          <p:txBody>
            <a:bodyPr vert="wordArtVert">
              <a:spAutoFit/>
            </a:bodyPr>
            <a:lstStyle/>
            <a:p>
              <a:pPr>
                <a:defRPr/>
              </a:pPr>
              <a:r>
                <a:rPr lang="es-ES" dirty="0"/>
                <a:t>ACIERTO</a:t>
              </a:r>
            </a:p>
          </p:txBody>
        </p:sp>
        <p:sp>
          <p:nvSpPr>
            <p:cNvPr id="24" name="23 CuadroTexto"/>
            <p:cNvSpPr txBox="1"/>
            <p:nvPr/>
          </p:nvSpPr>
          <p:spPr bwMode="auto">
            <a:xfrm rot="19557135">
              <a:off x="323389" y="4548569"/>
              <a:ext cx="2117530" cy="715247"/>
            </a:xfrm>
            <a:prstGeom prst="rect">
              <a:avLst/>
            </a:prstGeom>
            <a:solidFill>
              <a:srgbClr val="FFE79B"/>
            </a:solidFill>
          </p:spPr>
          <p:txBody>
            <a:bodyPr vert="wordArtVert">
              <a:spAutoFit/>
            </a:bodyPr>
            <a:lstStyle/>
            <a:p>
              <a:pPr>
                <a:defRPr/>
              </a:pPr>
              <a:r>
                <a:rPr lang="es-ES" dirty="0"/>
                <a:t>ERROR</a:t>
              </a:r>
            </a:p>
          </p:txBody>
        </p:sp>
        <p:sp>
          <p:nvSpPr>
            <p:cNvPr id="4114" name="43 CuadroTexto"/>
            <p:cNvSpPr txBox="1">
              <a:spLocks noChangeArrowheads="1"/>
            </p:cNvSpPr>
            <p:nvPr/>
          </p:nvSpPr>
          <p:spPr bwMode="auto">
            <a:xfrm>
              <a:off x="2483171" y="1988639"/>
              <a:ext cx="5688879" cy="8925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es-ES" sz="2600"/>
                <a:t>- Diseño del protocolo del Grupo Control</a:t>
              </a:r>
            </a:p>
          </p:txBody>
        </p:sp>
        <p:sp>
          <p:nvSpPr>
            <p:cNvPr id="4115" name="44 CuadroTexto"/>
            <p:cNvSpPr txBox="1">
              <a:spLocks noChangeArrowheads="1"/>
            </p:cNvSpPr>
            <p:nvPr/>
          </p:nvSpPr>
          <p:spPr bwMode="auto">
            <a:xfrm>
              <a:off x="2483171" y="4580989"/>
              <a:ext cx="5688879" cy="1692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r>
                <a:rPr lang="es-ES" sz="2600"/>
                <a:t>- Periodo de Intervención corto</a:t>
              </a:r>
            </a:p>
            <a:p>
              <a:pPr eaLnBrk="1" hangingPunct="1"/>
              <a:r>
                <a:rPr lang="es-ES" sz="2600"/>
                <a:t>- Tamaño de la muestra no alcanzado</a:t>
              </a:r>
            </a:p>
            <a:p>
              <a:pPr eaLnBrk="1" hangingPunct="1"/>
              <a:endParaRPr lang="es-ES" sz="2600"/>
            </a:p>
          </p:txBody>
        </p:sp>
      </p:grpSp>
      <p:sp>
        <p:nvSpPr>
          <p:cNvPr id="4" name="3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79190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3"/>
          <p:cNvSpPr txBox="1">
            <a:spLocks noChangeArrowheads="1"/>
          </p:cNvSpPr>
          <p:nvPr/>
        </p:nvSpPr>
        <p:spPr bwMode="auto">
          <a:xfrm>
            <a:off x="1871663" y="5661025"/>
            <a:ext cx="7272337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GB" sz="1400" i="1"/>
              <a:t>Salvador CH, et al</a:t>
            </a:r>
            <a:r>
              <a:rPr lang="es-ES" sz="1400" i="1"/>
              <a:t>. Evaluation of a telemedicine-based service for the follow-up and monitoring of patients treated with oral anticoagulant therapy. </a:t>
            </a:r>
            <a:r>
              <a:rPr lang="es-ES" sz="1400" b="1" i="1"/>
              <a:t>IEEE T Inf Technol B. 2008;12(6):696-706. </a:t>
            </a:r>
          </a:p>
        </p:txBody>
      </p:sp>
      <p:sp>
        <p:nvSpPr>
          <p:cNvPr id="66563" name="Rectangle 4"/>
          <p:cNvSpPr>
            <a:spLocks noChangeArrowheads="1"/>
          </p:cNvSpPr>
          <p:nvPr/>
        </p:nvSpPr>
        <p:spPr bwMode="auto">
          <a:xfrm>
            <a:off x="468313" y="1773238"/>
            <a:ext cx="8675687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s-ES" b="1" dirty="0"/>
              <a:t>Objetivo Principal:</a:t>
            </a:r>
          </a:p>
          <a:p>
            <a:pPr marL="742950" lvl="1" indent="-285750">
              <a:spcBef>
                <a:spcPct val="20000"/>
              </a:spcBef>
              <a:defRPr/>
            </a:pPr>
            <a:r>
              <a:rPr lang="en-GB" dirty="0" err="1"/>
              <a:t>Grado</a:t>
            </a:r>
            <a:r>
              <a:rPr lang="en-GB" dirty="0"/>
              <a:t> de control del TAO</a:t>
            </a:r>
            <a:endParaRPr lang="en-GB" sz="800" dirty="0"/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endParaRPr lang="es-ES" sz="500" dirty="0"/>
          </a:p>
          <a:p>
            <a:pPr marL="342900" indent="-342900">
              <a:spcBef>
                <a:spcPct val="20000"/>
              </a:spcBef>
              <a:defRPr/>
            </a:pPr>
            <a:r>
              <a:rPr lang="es-ES" b="1" dirty="0"/>
              <a:t>Objetivos Secundarios:</a:t>
            </a:r>
            <a:endParaRPr lang="es-ES" b="1" i="1" dirty="0"/>
          </a:p>
          <a:p>
            <a:pPr marL="342900" lvl="1" indent="-342900">
              <a:spcBef>
                <a:spcPct val="20000"/>
              </a:spcBef>
              <a:defRPr/>
            </a:pPr>
            <a:r>
              <a:rPr lang="en-GB" dirty="0"/>
              <a:t>	</a:t>
            </a:r>
            <a:r>
              <a:rPr lang="en-GB" dirty="0" err="1"/>
              <a:t>Aceptabilidad</a:t>
            </a:r>
            <a:r>
              <a:rPr lang="en-GB" dirty="0"/>
              <a:t> y </a:t>
            </a:r>
            <a:r>
              <a:rPr lang="en-GB" dirty="0" err="1"/>
              <a:t>satisfacción</a:t>
            </a:r>
            <a:r>
              <a:rPr lang="en-GB" dirty="0"/>
              <a:t> de </a:t>
            </a:r>
            <a:r>
              <a:rPr lang="en-GB" dirty="0" err="1"/>
              <a:t>los</a:t>
            </a:r>
            <a:r>
              <a:rPr lang="en-GB" dirty="0"/>
              <a:t> </a:t>
            </a:r>
            <a:r>
              <a:rPr lang="en-GB" dirty="0" err="1"/>
              <a:t>pacientes</a:t>
            </a:r>
            <a:endParaRPr lang="en-GB" dirty="0"/>
          </a:p>
          <a:p>
            <a:pPr marL="342900" indent="-342900">
              <a:spcBef>
                <a:spcPct val="20000"/>
              </a:spcBef>
              <a:defRPr/>
            </a:pPr>
            <a:r>
              <a:rPr lang="en-GB" dirty="0"/>
              <a:t>	- </a:t>
            </a:r>
            <a:r>
              <a:rPr lang="en-GB" dirty="0" err="1"/>
              <a:t>Factores</a:t>
            </a:r>
            <a:r>
              <a:rPr lang="en-GB" dirty="0"/>
              <a:t> </a:t>
            </a:r>
            <a:r>
              <a:rPr lang="en-GB" dirty="0" err="1"/>
              <a:t>que</a:t>
            </a:r>
            <a:r>
              <a:rPr lang="en-GB" dirty="0"/>
              <a:t> </a:t>
            </a:r>
            <a:r>
              <a:rPr lang="en-GB" dirty="0" err="1"/>
              <a:t>condicionan</a:t>
            </a:r>
            <a:r>
              <a:rPr lang="en-GB" dirty="0"/>
              <a:t> un mal control de la </a:t>
            </a:r>
            <a:r>
              <a:rPr lang="en-GB" dirty="0" err="1"/>
              <a:t>anticoagulación</a:t>
            </a:r>
            <a:r>
              <a:rPr lang="en-GB" dirty="0"/>
              <a:t> oral. 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GB" dirty="0"/>
              <a:t>	- </a:t>
            </a:r>
            <a:r>
              <a:rPr lang="en-GB" dirty="0" err="1"/>
              <a:t>Accidentes</a:t>
            </a:r>
            <a:r>
              <a:rPr lang="en-GB" dirty="0"/>
              <a:t> </a:t>
            </a:r>
            <a:r>
              <a:rPr lang="en-GB" dirty="0" err="1"/>
              <a:t>clínicamente</a:t>
            </a:r>
            <a:r>
              <a:rPr lang="en-GB" dirty="0"/>
              <a:t> </a:t>
            </a:r>
            <a:r>
              <a:rPr lang="en-GB" dirty="0" err="1"/>
              <a:t>relevantes</a:t>
            </a:r>
            <a:r>
              <a:rPr lang="en-GB" dirty="0"/>
              <a:t> (</a:t>
            </a:r>
            <a:r>
              <a:rPr lang="en-GB" dirty="0" err="1"/>
              <a:t>hemorragia</a:t>
            </a:r>
            <a:r>
              <a:rPr lang="en-GB" dirty="0"/>
              <a:t> y </a:t>
            </a:r>
            <a:r>
              <a:rPr lang="en-GB" dirty="0" err="1"/>
              <a:t>trombosis</a:t>
            </a:r>
            <a:r>
              <a:rPr lang="en-GB" dirty="0"/>
              <a:t>). 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s-ES" dirty="0"/>
              <a:t>	- El grado de correlación entre la dosis sugerida por el sistema y la decisión adoptada por el médico.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es-ES" sz="500" dirty="0"/>
          </a:p>
          <a:p>
            <a:pPr marL="342900" indent="-342900">
              <a:spcBef>
                <a:spcPct val="20000"/>
              </a:spcBef>
              <a:defRPr/>
            </a:pPr>
            <a:r>
              <a:rPr lang="es-ES" b="1" dirty="0"/>
              <a:t>Diseño</a:t>
            </a:r>
            <a:endParaRPr lang="es-ES" b="1" i="1" dirty="0"/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lang="es-ES" dirty="0"/>
              <a:t>Estudio cuasi-experimental</a:t>
            </a:r>
          </a:p>
        </p:txBody>
      </p:sp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3773583743"/>
              </p:ext>
            </p:extLst>
          </p:nvPr>
        </p:nvGraphicFramePr>
        <p:xfrm>
          <a:off x="250825" y="260648"/>
          <a:ext cx="5761335" cy="523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2469" name="6 CuadroTexto"/>
          <p:cNvSpPr txBox="1">
            <a:spLocks noChangeArrowheads="1"/>
          </p:cNvSpPr>
          <p:nvPr/>
        </p:nvSpPr>
        <p:spPr bwMode="auto">
          <a:xfrm>
            <a:off x="0" y="1052513"/>
            <a:ext cx="9144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s-ES" b="1">
                <a:solidFill>
                  <a:srgbClr val="003366"/>
                </a:solidFill>
              </a:rPr>
              <a:t>54 pacientes, 1 año , Inicio: Dic. 2004, Finalizado: Marzo 2006</a:t>
            </a:r>
            <a:endParaRPr lang="es-ES"/>
          </a:p>
        </p:txBody>
      </p:sp>
      <p:pic>
        <p:nvPicPr>
          <p:cNvPr id="62470" name="Picture 23" descr="01_coaguchek_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423428"/>
            <a:ext cx="1701800" cy="145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886289"/>
            <a:ext cx="9001125" cy="552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</p:pic>
      <p:sp>
        <p:nvSpPr>
          <p:cNvPr id="20" name="19 Elipse"/>
          <p:cNvSpPr/>
          <p:nvPr/>
        </p:nvSpPr>
        <p:spPr bwMode="auto">
          <a:xfrm>
            <a:off x="0" y="2736212"/>
            <a:ext cx="9144000" cy="863600"/>
          </a:xfrm>
          <a:prstGeom prst="ellipse">
            <a:avLst/>
          </a:prstGeom>
          <a:noFill/>
          <a:ln>
            <a:headEnd type="none" w="med" len="med"/>
            <a:tailEnd type="triangl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es-ES">
              <a:solidFill>
                <a:schemeClr val="tx1"/>
              </a:solidFill>
            </a:endParaRPr>
          </a:p>
        </p:txBody>
      </p:sp>
      <p:grpSp>
        <p:nvGrpSpPr>
          <p:cNvPr id="2" name="20 Grupo"/>
          <p:cNvGrpSpPr>
            <a:grpSpLocks/>
          </p:cNvGrpSpPr>
          <p:nvPr/>
        </p:nvGrpSpPr>
        <p:grpSpPr bwMode="auto">
          <a:xfrm>
            <a:off x="-99874" y="886289"/>
            <a:ext cx="9784442" cy="5327650"/>
            <a:chOff x="0" y="1124744"/>
            <a:chExt cx="9784442" cy="5111750"/>
          </a:xfrm>
        </p:grpSpPr>
        <p:sp>
          <p:nvSpPr>
            <p:cNvPr id="23" name="3 Rectángulo redondeado"/>
            <p:cNvSpPr/>
            <p:nvPr/>
          </p:nvSpPr>
          <p:spPr bwMode="auto">
            <a:xfrm>
              <a:off x="716754" y="1672432"/>
              <a:ext cx="8083277" cy="1734344"/>
            </a:xfrm>
            <a:prstGeom prst="roundRect">
              <a:avLst/>
            </a:prstGeom>
            <a:solidFill>
              <a:srgbClr val="ACD7DC"/>
            </a:solidFill>
            <a:ln>
              <a:headEnd type="none" w="med" len="med"/>
              <a:tailEnd type="triangle" w="med" len="med"/>
            </a:ln>
          </p:spPr>
          <p:style>
            <a:lnRef idx="0">
              <a:schemeClr val="accent3"/>
            </a:lnRef>
            <a:fillRef idx="1001">
              <a:schemeClr val="lt1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28" name="5 Rectángulo redondeado"/>
            <p:cNvSpPr/>
            <p:nvPr/>
          </p:nvSpPr>
          <p:spPr bwMode="auto">
            <a:xfrm>
              <a:off x="544769" y="4228307"/>
              <a:ext cx="8083277" cy="1460499"/>
            </a:xfrm>
            <a:prstGeom prst="roundRect">
              <a:avLst/>
            </a:prstGeom>
            <a:solidFill>
              <a:srgbClr val="ACD7DC"/>
            </a:solidFill>
            <a:ln>
              <a:headEnd type="none" w="med" len="med"/>
              <a:tailEnd type="triangle" w="med" len="med"/>
            </a:ln>
          </p:spPr>
          <p:style>
            <a:lnRef idx="0">
              <a:schemeClr val="accent3"/>
            </a:lnRef>
            <a:fillRef idx="1001">
              <a:schemeClr val="lt1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29" name="7 CuadroTexto"/>
            <p:cNvSpPr txBox="1"/>
            <p:nvPr/>
          </p:nvSpPr>
          <p:spPr bwMode="auto">
            <a:xfrm rot="19637407">
              <a:off x="0" y="2209910"/>
              <a:ext cx="2956313" cy="468185"/>
            </a:xfrm>
            <a:prstGeom prst="rect">
              <a:avLst/>
            </a:prstGeom>
            <a:solidFill>
              <a:srgbClr val="FFE79B"/>
            </a:solidFill>
          </p:spPr>
          <p:txBody>
            <a:bodyPr vert="wordArtVert">
              <a:spAutoFit/>
            </a:bodyPr>
            <a:lstStyle/>
            <a:p>
              <a:pPr>
                <a:defRPr/>
              </a:pPr>
              <a:r>
                <a:rPr lang="es-ES" dirty="0"/>
                <a:t>ACIERTO</a:t>
              </a:r>
            </a:p>
          </p:txBody>
        </p:sp>
        <p:sp>
          <p:nvSpPr>
            <p:cNvPr id="30" name="8 CuadroTexto"/>
            <p:cNvSpPr txBox="1"/>
            <p:nvPr/>
          </p:nvSpPr>
          <p:spPr bwMode="auto">
            <a:xfrm rot="19557135">
              <a:off x="74518" y="4371431"/>
              <a:ext cx="2174539" cy="552179"/>
            </a:xfrm>
            <a:prstGeom prst="rect">
              <a:avLst/>
            </a:prstGeom>
            <a:solidFill>
              <a:srgbClr val="FFE79B"/>
            </a:solidFill>
          </p:spPr>
          <p:txBody>
            <a:bodyPr vert="wordArtVert">
              <a:spAutoFit/>
            </a:bodyPr>
            <a:lstStyle/>
            <a:p>
              <a:pPr>
                <a:defRPr/>
              </a:pPr>
              <a:r>
                <a:rPr lang="es-ES" dirty="0"/>
                <a:t>ERROR</a:t>
              </a:r>
            </a:p>
          </p:txBody>
        </p:sp>
        <p:sp>
          <p:nvSpPr>
            <p:cNvPr id="62482" name="15 Rectángulo"/>
            <p:cNvSpPr>
              <a:spLocks noChangeArrowheads="1"/>
            </p:cNvSpPr>
            <p:nvPr/>
          </p:nvSpPr>
          <p:spPr bwMode="auto">
            <a:xfrm>
              <a:off x="114808" y="1124744"/>
              <a:ext cx="9029192" cy="5111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prstDash val="lgDashDotDot"/>
                  <a:round/>
                  <a:headEnd/>
                  <a:tailEnd type="triangle" w="med" len="med"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2483" name="Rectangle 7"/>
            <p:cNvSpPr>
              <a:spLocks noChangeArrowheads="1"/>
            </p:cNvSpPr>
            <p:nvPr/>
          </p:nvSpPr>
          <p:spPr bwMode="auto">
            <a:xfrm>
              <a:off x="2895461" y="1855470"/>
              <a:ext cx="6888981" cy="1872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r>
                <a:rPr lang="es-ES" sz="2400" dirty="0">
                  <a:solidFill>
                    <a:srgbClr val="000000"/>
                  </a:solidFill>
                </a:rPr>
                <a:t>Mejor adherencia al protocolo</a:t>
              </a:r>
            </a:p>
            <a:p>
              <a:r>
                <a:rPr lang="es-ES" sz="2400" dirty="0">
                  <a:solidFill>
                    <a:srgbClr val="000000"/>
                  </a:solidFill>
                </a:rPr>
                <a:t>Mejora satisfacción de los pacientes</a:t>
              </a:r>
            </a:p>
            <a:p>
              <a:r>
                <a:rPr lang="es-ES" sz="2400" dirty="0">
                  <a:solidFill>
                    <a:srgbClr val="000000"/>
                  </a:solidFill>
                </a:rPr>
                <a:t>Disminución en todo tipo de consultas</a:t>
              </a:r>
              <a:endParaRPr lang="es-ES" sz="2400" dirty="0"/>
            </a:p>
          </p:txBody>
        </p:sp>
        <p:sp>
          <p:nvSpPr>
            <p:cNvPr id="62484" name="Rectangle 12"/>
            <p:cNvSpPr>
              <a:spLocks noChangeArrowheads="1"/>
            </p:cNvSpPr>
            <p:nvPr/>
          </p:nvSpPr>
          <p:spPr bwMode="auto">
            <a:xfrm>
              <a:off x="1639367" y="4437112"/>
              <a:ext cx="7641019" cy="10630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r>
                <a:rPr lang="es-ES" sz="2400" dirty="0">
                  <a:solidFill>
                    <a:srgbClr val="000000"/>
                  </a:solidFill>
                </a:rPr>
                <a:t>Deficiente herramienta de ayuda a la (DTS)</a:t>
              </a:r>
            </a:p>
            <a:p>
              <a:r>
                <a:rPr lang="es-ES" sz="2400" dirty="0">
                  <a:solidFill>
                    <a:srgbClr val="000000"/>
                  </a:solidFill>
                </a:rPr>
                <a:t>La información estaba fuera del Sistema de Información </a:t>
              </a:r>
              <a:endParaRPr lang="es-ES" sz="2400" dirty="0" smtClean="0">
                <a:solidFill>
                  <a:srgbClr val="000000"/>
                </a:solidFill>
              </a:endParaRPr>
            </a:p>
            <a:p>
              <a:r>
                <a:rPr lang="es-ES" sz="2400" dirty="0" smtClean="0">
                  <a:solidFill>
                    <a:srgbClr val="000000"/>
                  </a:solidFill>
                </a:rPr>
                <a:t>de </a:t>
              </a:r>
              <a:r>
                <a:rPr lang="es-ES" sz="2400" dirty="0">
                  <a:solidFill>
                    <a:srgbClr val="000000"/>
                  </a:solidFill>
                </a:rPr>
                <a:t>los médicos</a:t>
              </a:r>
              <a:endParaRPr lang="es-ES" sz="2400" dirty="0"/>
            </a:p>
          </p:txBody>
        </p:sp>
      </p:grpSp>
      <p:sp>
        <p:nvSpPr>
          <p:cNvPr id="4" name="3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505456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1451737225"/>
              </p:ext>
            </p:extLst>
          </p:nvPr>
        </p:nvGraphicFramePr>
        <p:xfrm>
          <a:off x="287759" y="188913"/>
          <a:ext cx="5940425" cy="792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4515" name="Rectangle 5"/>
          <p:cNvSpPr>
            <a:spLocks noChangeArrowheads="1"/>
          </p:cNvSpPr>
          <p:nvPr/>
        </p:nvSpPr>
        <p:spPr bwMode="auto">
          <a:xfrm>
            <a:off x="581025" y="1704975"/>
            <a:ext cx="7958138" cy="395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s-ES" b="1"/>
              <a:t>Objetivo Principal</a:t>
            </a:r>
            <a:r>
              <a:rPr lang="es-ES" b="1">
                <a:solidFill>
                  <a:srgbClr val="000066"/>
                </a:solidFill>
              </a:rPr>
              <a:t>:</a:t>
            </a:r>
          </a:p>
          <a:p>
            <a:pPr marL="742950" lvl="1" indent="-285750">
              <a:spcBef>
                <a:spcPct val="20000"/>
              </a:spcBef>
              <a:buFontTx/>
              <a:buChar char="-"/>
            </a:pPr>
            <a:r>
              <a:rPr lang="es-ES"/>
              <a:t>Evaluar la eficacia del seguimiento extrahospitalario de pacientes con factores de riesgo cardiovascular.</a:t>
            </a:r>
          </a:p>
          <a:p>
            <a:pPr marL="742950" lvl="1" indent="-285750">
              <a:spcBef>
                <a:spcPct val="20000"/>
              </a:spcBef>
            </a:pPr>
            <a:endParaRPr lang="es-ES" sz="800"/>
          </a:p>
          <a:p>
            <a:pPr marL="342900" indent="-342900">
              <a:spcBef>
                <a:spcPct val="20000"/>
              </a:spcBef>
            </a:pPr>
            <a:r>
              <a:rPr lang="es-ES" b="1"/>
              <a:t>Objetivos Secundarios</a:t>
            </a:r>
            <a:r>
              <a:rPr lang="es-ES" b="1">
                <a:solidFill>
                  <a:srgbClr val="000066"/>
                </a:solidFill>
              </a:rPr>
              <a:t>:</a:t>
            </a:r>
            <a:endParaRPr lang="es-ES" b="1" i="1">
              <a:solidFill>
                <a:srgbClr val="000066"/>
              </a:solidFill>
            </a:endParaRPr>
          </a:p>
          <a:p>
            <a:pPr marL="742950" lvl="1" indent="-285750">
              <a:spcBef>
                <a:spcPct val="20000"/>
              </a:spcBef>
              <a:buFont typeface="Symbol" pitchFamily="18" charset="2"/>
              <a:buNone/>
            </a:pPr>
            <a:r>
              <a:rPr lang="es-ES">
                <a:sym typeface="Symbol" pitchFamily="18" charset="2"/>
              </a:rPr>
              <a:t>-</a:t>
            </a:r>
            <a:r>
              <a:rPr lang="es-ES"/>
              <a:t> Modelado y diseño del e-servicio</a:t>
            </a:r>
          </a:p>
          <a:p>
            <a:pPr marL="742950" lvl="1" indent="-285750">
              <a:spcBef>
                <a:spcPct val="20000"/>
              </a:spcBef>
              <a:buFontTx/>
              <a:buChar char="-"/>
            </a:pPr>
            <a:r>
              <a:rPr lang="es-ES"/>
              <a:t>Adhesión de los pacientes a los planes de autocuidado</a:t>
            </a:r>
          </a:p>
          <a:p>
            <a:pPr marL="742950" lvl="1" indent="-285750">
              <a:spcBef>
                <a:spcPct val="20000"/>
              </a:spcBef>
            </a:pPr>
            <a:endParaRPr lang="es-ES" sz="800" b="1">
              <a:solidFill>
                <a:srgbClr val="000066"/>
              </a:solidFill>
            </a:endParaRPr>
          </a:p>
          <a:p>
            <a:pPr marL="342900" indent="-342900">
              <a:spcBef>
                <a:spcPct val="20000"/>
              </a:spcBef>
            </a:pPr>
            <a:r>
              <a:rPr lang="es-ES" b="1"/>
              <a:t>Diseño</a:t>
            </a:r>
          </a:p>
          <a:p>
            <a:pPr marL="742950" lvl="1" indent="-285750">
              <a:spcBef>
                <a:spcPct val="20000"/>
              </a:spcBef>
              <a:buFont typeface="Symbol" pitchFamily="18" charset="2"/>
              <a:buNone/>
            </a:pPr>
            <a:r>
              <a:rPr lang="es-ES"/>
              <a:t>- Ensayo clínico controlado</a:t>
            </a:r>
          </a:p>
          <a:p>
            <a:pPr marL="742950" lvl="1" indent="-285750">
              <a:spcBef>
                <a:spcPct val="20000"/>
              </a:spcBef>
              <a:buFont typeface="Symbol" pitchFamily="18" charset="2"/>
              <a:buNone/>
            </a:pPr>
            <a:r>
              <a:rPr lang="es-ES"/>
              <a:t>- Distribución aleatoria en dos grupos: GTm, GC.</a:t>
            </a:r>
          </a:p>
        </p:txBody>
      </p:sp>
      <p:sp>
        <p:nvSpPr>
          <p:cNvPr id="64516" name="Text Box 6"/>
          <p:cNvSpPr txBox="1">
            <a:spLocks noChangeArrowheads="1"/>
          </p:cNvSpPr>
          <p:nvPr/>
        </p:nvSpPr>
        <p:spPr bwMode="auto">
          <a:xfrm>
            <a:off x="3556000" y="3352800"/>
            <a:ext cx="522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s-ES" sz="2400">
              <a:latin typeface="Times New Roman" pitchFamily="18" charset="0"/>
            </a:endParaRPr>
          </a:p>
        </p:txBody>
      </p:sp>
      <p:sp>
        <p:nvSpPr>
          <p:cNvPr id="64517" name="Text Box 7"/>
          <p:cNvSpPr txBox="1">
            <a:spLocks noChangeArrowheads="1"/>
          </p:cNvSpPr>
          <p:nvPr/>
        </p:nvSpPr>
        <p:spPr bwMode="auto">
          <a:xfrm>
            <a:off x="1835150" y="5589588"/>
            <a:ext cx="67691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sz="1400" i="1"/>
              <a:t>Blasco A, et al. Evaluation of a telemedicine service for the secondary prevention of coronary artery disease. </a:t>
            </a:r>
          </a:p>
          <a:p>
            <a:pPr eaLnBrk="1" hangingPunct="1"/>
            <a:r>
              <a:rPr lang="es-ES" sz="1400" i="1"/>
              <a:t>(Aceptado en </a:t>
            </a:r>
            <a:r>
              <a:rPr lang="es-ES" sz="1400" b="1" i="1"/>
              <a:t>Journal of Cardiopulmonary Rehabilitation and Prevention</a:t>
            </a:r>
            <a:r>
              <a:rPr lang="es-ES" sz="1400" i="1"/>
              <a:t>)</a:t>
            </a:r>
          </a:p>
        </p:txBody>
      </p:sp>
      <p:pic>
        <p:nvPicPr>
          <p:cNvPr id="6451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3" y="5013325"/>
            <a:ext cx="1779587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9" name="Picture 10" descr="\\Cauce\comun_i\FOTOS\corazon_cigarro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4508500"/>
            <a:ext cx="1200150" cy="113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20" name="9 CuadroTexto"/>
          <p:cNvSpPr txBox="1">
            <a:spLocks noChangeArrowheads="1"/>
          </p:cNvSpPr>
          <p:nvPr/>
        </p:nvSpPr>
        <p:spPr bwMode="auto">
          <a:xfrm>
            <a:off x="0" y="1125538"/>
            <a:ext cx="9144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s-ES" b="1">
                <a:solidFill>
                  <a:srgbClr val="003366"/>
                </a:solidFill>
              </a:rPr>
              <a:t>196 pacientes, 1 año, Inicio: Marzo 2007, Final: (Febrero 2010)</a:t>
            </a:r>
          </a:p>
          <a:p>
            <a:pPr eaLnBrk="1" hangingPunct="1"/>
            <a:endParaRPr lang="es-ES"/>
          </a:p>
        </p:txBody>
      </p:sp>
      <p:pic>
        <p:nvPicPr>
          <p:cNvPr id="124931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196975"/>
            <a:ext cx="8713788" cy="519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</p:pic>
      <p:sp>
        <p:nvSpPr>
          <p:cNvPr id="23" name="22 Elipse"/>
          <p:cNvSpPr/>
          <p:nvPr/>
        </p:nvSpPr>
        <p:spPr bwMode="auto">
          <a:xfrm>
            <a:off x="0" y="3573463"/>
            <a:ext cx="8964613" cy="2735262"/>
          </a:xfrm>
          <a:prstGeom prst="ellipse">
            <a:avLst/>
          </a:prstGeom>
          <a:noFill/>
          <a:ln>
            <a:headEnd type="none" w="med" len="med"/>
            <a:tailEnd type="triangl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es-ES">
              <a:solidFill>
                <a:schemeClr val="tx1"/>
              </a:solidFill>
            </a:endParaRPr>
          </a:p>
        </p:txBody>
      </p:sp>
      <p:pic>
        <p:nvPicPr>
          <p:cNvPr id="124932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981075"/>
            <a:ext cx="8791575" cy="558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prstDash val="lgDashDotDot"/>
                <a:miter lim="800000"/>
                <a:headEnd/>
                <a:tailEnd/>
              </a14:hiddenLine>
            </a:ext>
          </a:extLst>
        </p:spPr>
      </p:pic>
      <p:sp>
        <p:nvSpPr>
          <p:cNvPr id="2" name="1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804987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ext Box 7"/>
          <p:cNvSpPr txBox="1">
            <a:spLocks noChangeArrowheads="1"/>
          </p:cNvSpPr>
          <p:nvPr/>
        </p:nvSpPr>
        <p:spPr bwMode="auto">
          <a:xfrm>
            <a:off x="107504" y="1891728"/>
            <a:ext cx="4824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s-ES" b="1" dirty="0"/>
              <a:t> </a:t>
            </a:r>
            <a:r>
              <a:rPr lang="es-ES" b="1" dirty="0" smtClean="0"/>
              <a:t>17 </a:t>
            </a:r>
            <a:r>
              <a:rPr lang="es-ES" b="1" dirty="0"/>
              <a:t>Proyectos </a:t>
            </a:r>
            <a:r>
              <a:rPr lang="es-ES" b="1" dirty="0" smtClean="0"/>
              <a:t>(9 </a:t>
            </a:r>
            <a:r>
              <a:rPr lang="es-ES" b="1" dirty="0" err="1" smtClean="0"/>
              <a:t>Pilot</a:t>
            </a:r>
            <a:r>
              <a:rPr lang="es-ES" b="1" dirty="0" smtClean="0"/>
              <a:t>, 2EE, 6 </a:t>
            </a:r>
            <a:r>
              <a:rPr lang="es-ES" b="1" dirty="0"/>
              <a:t>EAC)</a:t>
            </a:r>
          </a:p>
          <a:p>
            <a:pPr eaLnBrk="1" hangingPunct="1">
              <a:buFontTx/>
              <a:buChar char="•"/>
            </a:pPr>
            <a:r>
              <a:rPr lang="es-ES" b="1" dirty="0"/>
              <a:t> </a:t>
            </a:r>
            <a:r>
              <a:rPr lang="es-ES" b="1" dirty="0" smtClean="0"/>
              <a:t>&gt; 2.500 </a:t>
            </a:r>
            <a:r>
              <a:rPr lang="es-ES" b="1" dirty="0"/>
              <a:t>pacientes</a:t>
            </a:r>
          </a:p>
          <a:p>
            <a:pPr eaLnBrk="1" hangingPunct="1">
              <a:buFontTx/>
              <a:buChar char="•"/>
            </a:pPr>
            <a:r>
              <a:rPr lang="es-ES" b="1" dirty="0"/>
              <a:t> </a:t>
            </a:r>
            <a:r>
              <a:rPr lang="es-ES" b="1" dirty="0" smtClean="0"/>
              <a:t>&gt; 100 médicos AP, AE</a:t>
            </a:r>
          </a:p>
          <a:p>
            <a:pPr eaLnBrk="1" hangingPunct="1">
              <a:buFontTx/>
              <a:buChar char="•"/>
            </a:pPr>
            <a:r>
              <a:rPr lang="es-ES" b="1" dirty="0"/>
              <a:t> </a:t>
            </a:r>
            <a:r>
              <a:rPr lang="es-ES" b="1" dirty="0" smtClean="0"/>
              <a:t>&gt; 150 enfermería</a:t>
            </a:r>
            <a:endParaRPr lang="es-ES" b="1" dirty="0"/>
          </a:p>
          <a:p>
            <a:pPr eaLnBrk="1" hangingPunct="1">
              <a:buFontTx/>
              <a:buChar char="•"/>
            </a:pPr>
            <a:r>
              <a:rPr lang="es-ES" b="1" dirty="0"/>
              <a:t> 6 </a:t>
            </a:r>
            <a:r>
              <a:rPr lang="es-ES" b="1" dirty="0" smtClean="0"/>
              <a:t>Hospitales, 5 </a:t>
            </a:r>
            <a:r>
              <a:rPr lang="es-ES" b="1" dirty="0"/>
              <a:t>Áreas de salud</a:t>
            </a:r>
          </a:p>
        </p:txBody>
      </p:sp>
      <p:sp>
        <p:nvSpPr>
          <p:cNvPr id="27653" name="Text Box 8"/>
          <p:cNvSpPr txBox="1">
            <a:spLocks noChangeArrowheads="1"/>
          </p:cNvSpPr>
          <p:nvPr/>
        </p:nvSpPr>
        <p:spPr bwMode="auto">
          <a:xfrm>
            <a:off x="137801" y="980728"/>
            <a:ext cx="42227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s-ES" sz="2400" b="1" dirty="0">
                <a:cs typeface="Arial" pitchFamily="34" charset="0"/>
              </a:rPr>
              <a:t>(</a:t>
            </a:r>
            <a:r>
              <a:rPr lang="es-ES" sz="2400" b="1" dirty="0" smtClean="0">
                <a:cs typeface="Arial" pitchFamily="34" charset="0"/>
              </a:rPr>
              <a:t>1998–2012) </a:t>
            </a:r>
          </a:p>
          <a:p>
            <a:r>
              <a:rPr lang="es-ES" sz="2400" b="1" dirty="0" smtClean="0">
                <a:cs typeface="Arial" pitchFamily="34" charset="0"/>
              </a:rPr>
              <a:t>Cronicidad </a:t>
            </a:r>
            <a:r>
              <a:rPr lang="es-ES" sz="2400" b="1" dirty="0">
                <a:cs typeface="Arial" pitchFamily="34" charset="0"/>
              </a:rPr>
              <a:t>y dependencia</a:t>
            </a:r>
            <a:endParaRPr lang="es-ES_tradnl" sz="2400" b="1" dirty="0">
              <a:cs typeface="Arial" pitchFamily="34" charset="0"/>
            </a:endParaRPr>
          </a:p>
        </p:txBody>
      </p:sp>
      <p:pic>
        <p:nvPicPr>
          <p:cNvPr id="27654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980728"/>
            <a:ext cx="4603750" cy="2880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466630" y="3933056"/>
            <a:ext cx="8219008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>
              <a:spcBef>
                <a:spcPct val="50000"/>
              </a:spcBef>
              <a:buFont typeface="Symbol" pitchFamily="18" charset="2"/>
              <a:buChar char="·"/>
            </a:pPr>
            <a:r>
              <a:rPr lang="es-ES" sz="1200" dirty="0" smtClean="0">
                <a:solidFill>
                  <a:srgbClr val="000066"/>
                </a:solidFill>
                <a:cs typeface="Times New Roman" pitchFamily="18" charset="0"/>
              </a:rPr>
              <a:t>Monteagudo JL, et al. </a:t>
            </a:r>
            <a:r>
              <a:rPr lang="es-ES" sz="1200" b="1" i="1" dirty="0" err="1" smtClean="0">
                <a:solidFill>
                  <a:srgbClr val="000066"/>
                </a:solidFill>
                <a:cs typeface="Times New Roman" pitchFamily="18" charset="0"/>
              </a:rPr>
              <a:t>Rev</a:t>
            </a:r>
            <a:r>
              <a:rPr lang="es-ES" sz="1200" b="1" i="1" dirty="0" smtClean="0">
                <a:solidFill>
                  <a:srgbClr val="000066"/>
                </a:solidFill>
                <a:cs typeface="Times New Roman" pitchFamily="18" charset="0"/>
              </a:rPr>
              <a:t> </a:t>
            </a:r>
            <a:r>
              <a:rPr lang="es-ES" sz="1200" b="1" i="1" dirty="0" err="1">
                <a:solidFill>
                  <a:srgbClr val="000066"/>
                </a:solidFill>
                <a:cs typeface="Times New Roman" pitchFamily="18" charset="0"/>
              </a:rPr>
              <a:t>Esp</a:t>
            </a:r>
            <a:r>
              <a:rPr lang="es-ES" sz="1200" b="1" i="1" dirty="0">
                <a:solidFill>
                  <a:srgbClr val="000066"/>
                </a:solidFill>
                <a:cs typeface="Times New Roman" pitchFamily="18" charset="0"/>
              </a:rPr>
              <a:t> Salud Pública 2004;78(5):571-81</a:t>
            </a:r>
          </a:p>
          <a:p>
            <a:pPr eaLnBrk="1" hangingPunct="1">
              <a:spcBef>
                <a:spcPct val="50000"/>
              </a:spcBef>
              <a:buFont typeface="Symbol" pitchFamily="18" charset="2"/>
              <a:buChar char="·"/>
            </a:pPr>
            <a:r>
              <a:rPr lang="es-ES" sz="1200" dirty="0" smtClean="0">
                <a:solidFill>
                  <a:srgbClr val="000066"/>
                </a:solidFill>
                <a:cs typeface="Times New Roman" pitchFamily="18" charset="0"/>
              </a:rPr>
              <a:t>Salvador CH, et al. </a:t>
            </a:r>
            <a:r>
              <a:rPr lang="es-ES" sz="1200" b="1" i="1" dirty="0" smtClean="0">
                <a:solidFill>
                  <a:srgbClr val="000066"/>
                </a:solidFill>
                <a:cs typeface="Times New Roman" pitchFamily="18" charset="0"/>
              </a:rPr>
              <a:t>IEEE </a:t>
            </a:r>
            <a:r>
              <a:rPr lang="es-ES" sz="1200" b="1" i="1" dirty="0" err="1">
                <a:solidFill>
                  <a:srgbClr val="000066"/>
                </a:solidFill>
                <a:cs typeface="Times New Roman" pitchFamily="18" charset="0"/>
              </a:rPr>
              <a:t>Trans</a:t>
            </a:r>
            <a:r>
              <a:rPr lang="es-ES" sz="1200" b="1" i="1" dirty="0">
                <a:solidFill>
                  <a:srgbClr val="000066"/>
                </a:solidFill>
                <a:cs typeface="Times New Roman" pitchFamily="18" charset="0"/>
              </a:rPr>
              <a:t> </a:t>
            </a:r>
            <a:r>
              <a:rPr lang="es-ES" sz="1200" b="1" i="1" dirty="0" err="1">
                <a:solidFill>
                  <a:srgbClr val="000066"/>
                </a:solidFill>
                <a:cs typeface="Times New Roman" pitchFamily="18" charset="0"/>
              </a:rPr>
              <a:t>Inf</a:t>
            </a:r>
            <a:r>
              <a:rPr lang="es-ES" sz="1200" b="1" i="1" dirty="0">
                <a:solidFill>
                  <a:srgbClr val="000066"/>
                </a:solidFill>
                <a:cs typeface="Times New Roman" pitchFamily="18" charset="0"/>
              </a:rPr>
              <a:t> </a:t>
            </a:r>
            <a:r>
              <a:rPr lang="es-ES" sz="1200" b="1" i="1" dirty="0" err="1">
                <a:solidFill>
                  <a:srgbClr val="000066"/>
                </a:solidFill>
                <a:cs typeface="Times New Roman" pitchFamily="18" charset="0"/>
              </a:rPr>
              <a:t>Technol</a:t>
            </a:r>
            <a:r>
              <a:rPr lang="es-ES" sz="1200" b="1" i="1" dirty="0">
                <a:solidFill>
                  <a:srgbClr val="000066"/>
                </a:solidFill>
                <a:cs typeface="Times New Roman" pitchFamily="18" charset="0"/>
              </a:rPr>
              <a:t> </a:t>
            </a:r>
            <a:r>
              <a:rPr lang="es-ES" sz="1200" b="1" i="1" dirty="0" err="1">
                <a:solidFill>
                  <a:srgbClr val="000066"/>
                </a:solidFill>
                <a:cs typeface="Times New Roman" pitchFamily="18" charset="0"/>
              </a:rPr>
              <a:t>Biomed</a:t>
            </a:r>
            <a:r>
              <a:rPr lang="es-ES" sz="1200" b="1" i="1" dirty="0">
                <a:solidFill>
                  <a:srgbClr val="000066"/>
                </a:solidFill>
                <a:cs typeface="Times New Roman" pitchFamily="18" charset="0"/>
              </a:rPr>
              <a:t>. 2005;9(1): 73-85</a:t>
            </a:r>
          </a:p>
          <a:p>
            <a:pPr eaLnBrk="1" hangingPunct="1">
              <a:spcBef>
                <a:spcPct val="50000"/>
              </a:spcBef>
              <a:buFont typeface="Symbol" pitchFamily="18" charset="2"/>
              <a:buChar char="·"/>
            </a:pPr>
            <a:r>
              <a:rPr lang="en-GB" sz="1200" dirty="0" smtClean="0">
                <a:solidFill>
                  <a:srgbClr val="000066"/>
                </a:solidFill>
                <a:cs typeface="Times New Roman" pitchFamily="18" charset="0"/>
              </a:rPr>
              <a:t>Muñoz A, et al. </a:t>
            </a:r>
            <a:r>
              <a:rPr lang="en-GB" sz="1200" b="1" i="1" dirty="0" smtClean="0">
                <a:solidFill>
                  <a:srgbClr val="000066"/>
                </a:solidFill>
                <a:cs typeface="Times New Roman" pitchFamily="18" charset="0"/>
              </a:rPr>
              <a:t>J </a:t>
            </a:r>
            <a:r>
              <a:rPr lang="en-GB" sz="1200" b="1" i="1" dirty="0">
                <a:solidFill>
                  <a:srgbClr val="000066"/>
                </a:solidFill>
                <a:cs typeface="Times New Roman" pitchFamily="18" charset="0"/>
              </a:rPr>
              <a:t>Am Med Inform Ass </a:t>
            </a:r>
            <a:r>
              <a:rPr lang="es-ES" sz="1200" b="1" i="1" dirty="0">
                <a:solidFill>
                  <a:srgbClr val="000066"/>
                </a:solidFill>
                <a:cs typeface="Times New Roman" pitchFamily="18" charset="0"/>
              </a:rPr>
              <a:t>2007; 14(1): 118-129 </a:t>
            </a:r>
          </a:p>
          <a:p>
            <a:pPr eaLnBrk="1" hangingPunct="1">
              <a:spcBef>
                <a:spcPct val="50000"/>
              </a:spcBef>
              <a:buFont typeface="Symbol" pitchFamily="18" charset="2"/>
              <a:buChar char="·"/>
            </a:pPr>
            <a:r>
              <a:rPr lang="es-ES" sz="1200" dirty="0" smtClean="0">
                <a:solidFill>
                  <a:srgbClr val="000066"/>
                </a:solidFill>
                <a:cs typeface="Times New Roman" pitchFamily="18" charset="0"/>
              </a:rPr>
              <a:t>Salvador CH, et al. </a:t>
            </a:r>
            <a:r>
              <a:rPr lang="es-ES" sz="1200" b="1" i="1" dirty="0" smtClean="0">
                <a:solidFill>
                  <a:srgbClr val="000066"/>
                </a:solidFill>
                <a:cs typeface="Times New Roman" pitchFamily="18" charset="0"/>
              </a:rPr>
              <a:t>IEEE </a:t>
            </a:r>
            <a:r>
              <a:rPr lang="es-ES" sz="1200" b="1" i="1" dirty="0" err="1">
                <a:solidFill>
                  <a:srgbClr val="000066"/>
                </a:solidFill>
                <a:cs typeface="Times New Roman" pitchFamily="18" charset="0"/>
              </a:rPr>
              <a:t>Trans</a:t>
            </a:r>
            <a:r>
              <a:rPr lang="es-ES" sz="1200" b="1" i="1" dirty="0">
                <a:solidFill>
                  <a:srgbClr val="000066"/>
                </a:solidFill>
                <a:cs typeface="Times New Roman" pitchFamily="18" charset="0"/>
              </a:rPr>
              <a:t> </a:t>
            </a:r>
            <a:r>
              <a:rPr lang="es-ES" sz="1200" b="1" i="1" dirty="0" err="1">
                <a:solidFill>
                  <a:srgbClr val="000066"/>
                </a:solidFill>
                <a:cs typeface="Times New Roman" pitchFamily="18" charset="0"/>
              </a:rPr>
              <a:t>Inf</a:t>
            </a:r>
            <a:r>
              <a:rPr lang="es-ES" sz="1200" b="1" i="1" dirty="0">
                <a:solidFill>
                  <a:srgbClr val="000066"/>
                </a:solidFill>
                <a:cs typeface="Times New Roman" pitchFamily="18" charset="0"/>
              </a:rPr>
              <a:t> </a:t>
            </a:r>
            <a:r>
              <a:rPr lang="es-ES" sz="1200" b="1" i="1" dirty="0" err="1">
                <a:solidFill>
                  <a:srgbClr val="000066"/>
                </a:solidFill>
                <a:cs typeface="Times New Roman" pitchFamily="18" charset="0"/>
              </a:rPr>
              <a:t>Technol</a:t>
            </a:r>
            <a:r>
              <a:rPr lang="es-ES" sz="1200" b="1" i="1" dirty="0">
                <a:solidFill>
                  <a:srgbClr val="000066"/>
                </a:solidFill>
                <a:cs typeface="Times New Roman" pitchFamily="18" charset="0"/>
              </a:rPr>
              <a:t> </a:t>
            </a:r>
            <a:r>
              <a:rPr lang="es-ES" sz="1200" b="1" i="1" dirty="0" err="1">
                <a:solidFill>
                  <a:srgbClr val="000066"/>
                </a:solidFill>
                <a:cs typeface="Times New Roman" pitchFamily="18" charset="0"/>
              </a:rPr>
              <a:t>Biomed</a:t>
            </a:r>
            <a:r>
              <a:rPr lang="es-ES" sz="1200" b="1" i="1" dirty="0">
                <a:solidFill>
                  <a:srgbClr val="000066"/>
                </a:solidFill>
                <a:cs typeface="Times New Roman" pitchFamily="18" charset="0"/>
              </a:rPr>
              <a:t>. 2008;12(6):696-706</a:t>
            </a:r>
          </a:p>
          <a:p>
            <a:pPr eaLnBrk="1" hangingPunct="1">
              <a:spcBef>
                <a:spcPct val="50000"/>
              </a:spcBef>
              <a:buFont typeface="Symbol" pitchFamily="18" charset="2"/>
              <a:buChar char="·"/>
            </a:pPr>
            <a:r>
              <a:rPr lang="en-GB" sz="1200" dirty="0" err="1" smtClean="0">
                <a:solidFill>
                  <a:srgbClr val="000066"/>
                </a:solidFill>
                <a:cs typeface="Times New Roman" pitchFamily="18" charset="0"/>
              </a:rPr>
              <a:t>Pascual</a:t>
            </a:r>
            <a:r>
              <a:rPr lang="en-GB" sz="1200" dirty="0" smtClean="0">
                <a:solidFill>
                  <a:srgbClr val="000066"/>
                </a:solidFill>
                <a:cs typeface="Times New Roman" pitchFamily="18" charset="0"/>
              </a:rPr>
              <a:t> M, et al. </a:t>
            </a:r>
            <a:r>
              <a:rPr lang="en-GB" sz="1200" b="1" i="1" dirty="0" smtClean="0">
                <a:solidFill>
                  <a:srgbClr val="000066"/>
                </a:solidFill>
                <a:cs typeface="Times New Roman" pitchFamily="18" charset="0"/>
              </a:rPr>
              <a:t>IEEE </a:t>
            </a:r>
            <a:r>
              <a:rPr lang="en-GB" sz="1200" b="1" i="1" dirty="0">
                <a:solidFill>
                  <a:srgbClr val="000066"/>
                </a:solidFill>
                <a:cs typeface="Times New Roman" pitchFamily="18" charset="0"/>
              </a:rPr>
              <a:t>Trans </a:t>
            </a:r>
            <a:r>
              <a:rPr lang="en-GB" sz="1200" b="1" i="1" dirty="0" err="1">
                <a:solidFill>
                  <a:srgbClr val="000066"/>
                </a:solidFill>
                <a:cs typeface="Times New Roman" pitchFamily="18" charset="0"/>
              </a:rPr>
              <a:t>Inf</a:t>
            </a:r>
            <a:r>
              <a:rPr lang="en-GB" sz="1200" b="1" i="1" dirty="0">
                <a:solidFill>
                  <a:srgbClr val="000066"/>
                </a:solidFill>
                <a:cs typeface="Times New Roman" pitchFamily="18" charset="0"/>
              </a:rPr>
              <a:t> </a:t>
            </a:r>
            <a:r>
              <a:rPr lang="en-GB" sz="1200" b="1" i="1" dirty="0" err="1">
                <a:solidFill>
                  <a:srgbClr val="000066"/>
                </a:solidFill>
                <a:cs typeface="Times New Roman" pitchFamily="18" charset="0"/>
              </a:rPr>
              <a:t>Technol</a:t>
            </a:r>
            <a:r>
              <a:rPr lang="en-GB" sz="1200" b="1" i="1" dirty="0">
                <a:solidFill>
                  <a:srgbClr val="000066"/>
                </a:solidFill>
                <a:cs typeface="Times New Roman" pitchFamily="18" charset="0"/>
              </a:rPr>
              <a:t> Biomed. </a:t>
            </a:r>
            <a:r>
              <a:rPr lang="es-ES" sz="1200" b="1" i="1" dirty="0">
                <a:solidFill>
                  <a:srgbClr val="000066"/>
                </a:solidFill>
                <a:cs typeface="Times New Roman" pitchFamily="18" charset="0"/>
              </a:rPr>
              <a:t>2008;12(6):780-91</a:t>
            </a:r>
          </a:p>
          <a:p>
            <a:pPr eaLnBrk="1" hangingPunct="1">
              <a:spcBef>
                <a:spcPct val="50000"/>
              </a:spcBef>
              <a:buFont typeface="Symbol" pitchFamily="18" charset="2"/>
              <a:buChar char="·"/>
            </a:pPr>
            <a:r>
              <a:rPr lang="en-GB" sz="1200" dirty="0" smtClean="0">
                <a:solidFill>
                  <a:srgbClr val="000066"/>
                </a:solidFill>
                <a:cs typeface="Times New Roman" pitchFamily="18" charset="0"/>
              </a:rPr>
              <a:t>Carmona M, et al. </a:t>
            </a:r>
            <a:r>
              <a:rPr lang="en-GB" sz="1200" b="1" i="1" dirty="0" smtClean="0">
                <a:solidFill>
                  <a:srgbClr val="000066"/>
                </a:solidFill>
                <a:cs typeface="Times New Roman" pitchFamily="18" charset="0"/>
              </a:rPr>
              <a:t>Family </a:t>
            </a:r>
            <a:r>
              <a:rPr lang="en-GB" sz="1200" b="1" i="1" dirty="0">
                <a:solidFill>
                  <a:srgbClr val="000066"/>
                </a:solidFill>
                <a:cs typeface="Times New Roman" pitchFamily="18" charset="0"/>
              </a:rPr>
              <a:t>Practice 2011;28:128-133</a:t>
            </a:r>
          </a:p>
          <a:p>
            <a:pPr eaLnBrk="1" hangingPunct="1">
              <a:spcBef>
                <a:spcPct val="50000"/>
              </a:spcBef>
              <a:buFont typeface="Symbol" pitchFamily="18" charset="2"/>
              <a:buChar char="·"/>
            </a:pPr>
            <a:r>
              <a:rPr lang="en-GB" sz="1200" dirty="0" smtClean="0">
                <a:solidFill>
                  <a:srgbClr val="000066"/>
                </a:solidFill>
                <a:cs typeface="Times New Roman" pitchFamily="18" charset="0"/>
              </a:rPr>
              <a:t>De Pedro J, et al. </a:t>
            </a:r>
            <a:r>
              <a:rPr lang="en-GB" sz="1200" b="1" i="1" dirty="0" err="1" smtClean="0">
                <a:solidFill>
                  <a:srgbClr val="000066"/>
                </a:solidFill>
                <a:cs typeface="Times New Roman" pitchFamily="18" charset="0"/>
              </a:rPr>
              <a:t>Gac</a:t>
            </a:r>
            <a:r>
              <a:rPr lang="en-GB" sz="1200" b="1" i="1" dirty="0">
                <a:solidFill>
                  <a:srgbClr val="000066"/>
                </a:solidFill>
                <a:cs typeface="Times New Roman" pitchFamily="18" charset="0"/>
              </a:rPr>
              <a:t>. Sanit. 2011;</a:t>
            </a:r>
            <a:r>
              <a:rPr lang="es-ES" sz="1200" b="1" i="1" dirty="0">
                <a:solidFill>
                  <a:srgbClr val="000066"/>
                </a:solidFill>
                <a:cs typeface="Times New Roman" pitchFamily="18" charset="0"/>
              </a:rPr>
              <a:t> 25(S):21-28</a:t>
            </a:r>
          </a:p>
          <a:p>
            <a:pPr eaLnBrk="1" hangingPunct="1">
              <a:spcBef>
                <a:spcPct val="50000"/>
              </a:spcBef>
              <a:buFont typeface="Symbol" pitchFamily="18" charset="2"/>
              <a:buChar char="·"/>
            </a:pPr>
            <a:r>
              <a:rPr lang="en-GB" sz="1200" dirty="0" err="1" smtClean="0">
                <a:solidFill>
                  <a:srgbClr val="000066"/>
                </a:solidFill>
                <a:cs typeface="Times New Roman" pitchFamily="18" charset="0"/>
              </a:rPr>
              <a:t>Blasco</a:t>
            </a:r>
            <a:r>
              <a:rPr lang="en-GB" sz="1200" dirty="0" smtClean="0">
                <a:solidFill>
                  <a:srgbClr val="000066"/>
                </a:solidFill>
                <a:cs typeface="Times New Roman" pitchFamily="18" charset="0"/>
              </a:rPr>
              <a:t> A, et al. </a:t>
            </a:r>
            <a:r>
              <a:rPr lang="en-GB" sz="1200" b="1" i="1" dirty="0" smtClean="0">
                <a:solidFill>
                  <a:srgbClr val="000066"/>
                </a:solidFill>
                <a:cs typeface="Times New Roman" pitchFamily="18" charset="0"/>
              </a:rPr>
              <a:t>J </a:t>
            </a:r>
            <a:r>
              <a:rPr lang="en-GB" sz="1200" b="1" i="1" dirty="0" err="1">
                <a:solidFill>
                  <a:srgbClr val="000066"/>
                </a:solidFill>
                <a:cs typeface="Times New Roman" pitchFamily="18" charset="0"/>
              </a:rPr>
              <a:t>Cardiopulm</a:t>
            </a:r>
            <a:r>
              <a:rPr lang="en-GB" sz="1200" b="1" i="1" dirty="0">
                <a:solidFill>
                  <a:srgbClr val="000066"/>
                </a:solidFill>
                <a:cs typeface="Times New Roman" pitchFamily="18" charset="0"/>
              </a:rPr>
              <a:t> </a:t>
            </a:r>
            <a:r>
              <a:rPr lang="en-GB" sz="1200" b="1" i="1" dirty="0" err="1">
                <a:solidFill>
                  <a:srgbClr val="000066"/>
                </a:solidFill>
                <a:cs typeface="Times New Roman" pitchFamily="18" charset="0"/>
              </a:rPr>
              <a:t>Rehabil</a:t>
            </a:r>
            <a:r>
              <a:rPr lang="en-GB" sz="1200" b="1" i="1" dirty="0">
                <a:solidFill>
                  <a:srgbClr val="000066"/>
                </a:solidFill>
                <a:cs typeface="Times New Roman" pitchFamily="18" charset="0"/>
              </a:rPr>
              <a:t>. </a:t>
            </a:r>
            <a:r>
              <a:rPr lang="en-US" sz="1200" b="1" i="1" dirty="0">
                <a:solidFill>
                  <a:srgbClr val="000066"/>
                </a:solidFill>
                <a:cs typeface="Times New Roman" pitchFamily="18" charset="0"/>
              </a:rPr>
              <a:t>2012;32(1):25-31</a:t>
            </a:r>
          </a:p>
          <a:p>
            <a:pPr>
              <a:spcBef>
                <a:spcPct val="50000"/>
              </a:spcBef>
              <a:buFont typeface="Symbol" pitchFamily="18" charset="2"/>
              <a:buChar char="·"/>
            </a:pPr>
            <a:r>
              <a:rPr lang="en-US" sz="1200" dirty="0" err="1" smtClean="0">
                <a:solidFill>
                  <a:srgbClr val="000066"/>
                </a:solidFill>
                <a:cs typeface="Times New Roman" pitchFamily="18" charset="0"/>
              </a:rPr>
              <a:t>García</a:t>
            </a:r>
            <a:r>
              <a:rPr lang="en-US" sz="1200" dirty="0" smtClean="0">
                <a:solidFill>
                  <a:srgbClr val="000066"/>
                </a:solidFill>
                <a:cs typeface="Times New Roman" pitchFamily="18" charset="0"/>
              </a:rPr>
              <a:t> Olmos L, et al. </a:t>
            </a:r>
            <a:r>
              <a:rPr lang="en-US" sz="1200" b="1" i="1" dirty="0" err="1" smtClean="0">
                <a:solidFill>
                  <a:srgbClr val="000066"/>
                </a:solidFill>
                <a:cs typeface="Times New Roman" pitchFamily="18" charset="0"/>
              </a:rPr>
              <a:t>Plos</a:t>
            </a:r>
            <a:r>
              <a:rPr lang="en-US" sz="1200" b="1" i="1" dirty="0" smtClean="0">
                <a:solidFill>
                  <a:srgbClr val="000066"/>
                </a:solidFill>
                <a:cs typeface="Times New Roman" pitchFamily="18" charset="0"/>
              </a:rPr>
              <a:t> </a:t>
            </a:r>
            <a:r>
              <a:rPr lang="en-US" sz="1200" b="1" i="1" dirty="0">
                <a:solidFill>
                  <a:srgbClr val="000066"/>
                </a:solidFill>
                <a:cs typeface="Times New Roman" pitchFamily="18" charset="0"/>
              </a:rPr>
              <a:t>ONE 2012;7(2): e32141. doi:10.1371/journal.pone.0032141</a:t>
            </a:r>
          </a:p>
          <a:p>
            <a:pPr>
              <a:spcBef>
                <a:spcPct val="50000"/>
              </a:spcBef>
              <a:buFont typeface="Symbol" pitchFamily="18" charset="2"/>
              <a:buChar char="·"/>
            </a:pPr>
            <a:r>
              <a:rPr lang="en-GB" sz="1200" dirty="0" smtClean="0">
                <a:solidFill>
                  <a:srgbClr val="000066"/>
                </a:solidFill>
                <a:cs typeface="Times New Roman" pitchFamily="18" charset="0"/>
              </a:rPr>
              <a:t>Sánchez de </a:t>
            </a:r>
            <a:r>
              <a:rPr lang="en-GB" sz="1200" dirty="0" err="1" smtClean="0">
                <a:solidFill>
                  <a:srgbClr val="000066"/>
                </a:solidFill>
                <a:cs typeface="Times New Roman" pitchFamily="18" charset="0"/>
              </a:rPr>
              <a:t>Madariaga</a:t>
            </a:r>
            <a:r>
              <a:rPr lang="en-GB" sz="1200" dirty="0" smtClean="0">
                <a:solidFill>
                  <a:srgbClr val="000066"/>
                </a:solidFill>
                <a:cs typeface="Times New Roman" pitchFamily="18" charset="0"/>
              </a:rPr>
              <a:t> R, et al. </a:t>
            </a:r>
            <a:r>
              <a:rPr lang="en-GB" sz="1200" b="1" i="1" dirty="0" smtClean="0">
                <a:solidFill>
                  <a:srgbClr val="000066"/>
                </a:solidFill>
                <a:cs typeface="Times New Roman" pitchFamily="18" charset="0"/>
              </a:rPr>
              <a:t>J </a:t>
            </a:r>
            <a:r>
              <a:rPr lang="en-GB" sz="1200" b="1" i="1" dirty="0">
                <a:solidFill>
                  <a:srgbClr val="000066"/>
                </a:solidFill>
                <a:cs typeface="Times New Roman" pitchFamily="18" charset="0"/>
              </a:rPr>
              <a:t>Am Med Inform Ass </a:t>
            </a:r>
            <a:r>
              <a:rPr lang="es-ES" sz="1200" b="1" i="1" dirty="0" smtClean="0">
                <a:solidFill>
                  <a:srgbClr val="000066"/>
                </a:solidFill>
                <a:cs typeface="Times New Roman" pitchFamily="18" charset="0"/>
              </a:rPr>
              <a:t>2012;00:1–7</a:t>
            </a:r>
            <a:r>
              <a:rPr lang="es-ES" sz="1200" b="1" i="1" dirty="0">
                <a:solidFill>
                  <a:srgbClr val="000066"/>
                </a:solidFill>
                <a:cs typeface="Times New Roman" pitchFamily="18" charset="0"/>
              </a:rPr>
              <a:t>. doi:10.1136/amiajnl-2011-000722. </a:t>
            </a:r>
            <a:endParaRPr lang="en-US" sz="1200" b="1" i="1" dirty="0">
              <a:solidFill>
                <a:srgbClr val="000066"/>
              </a:solidFill>
              <a:cs typeface="Times New Roman" pitchFamily="18" charset="0"/>
            </a:endParaRPr>
          </a:p>
        </p:txBody>
      </p:sp>
      <p:grpSp>
        <p:nvGrpSpPr>
          <p:cNvPr id="8" name="7 Grupo"/>
          <p:cNvGrpSpPr/>
          <p:nvPr/>
        </p:nvGrpSpPr>
        <p:grpSpPr>
          <a:xfrm>
            <a:off x="156681" y="260648"/>
            <a:ext cx="5235408" cy="522729"/>
            <a:chOff x="0" y="245"/>
            <a:chExt cx="5235408" cy="522729"/>
          </a:xfrm>
          <a:scene3d>
            <a:camera prst="orthographicFront"/>
            <a:lightRig rig="flat" dir="t"/>
          </a:scene3d>
        </p:grpSpPr>
        <p:sp>
          <p:nvSpPr>
            <p:cNvPr id="9" name="8 Rectángulo redondeado"/>
            <p:cNvSpPr/>
            <p:nvPr/>
          </p:nvSpPr>
          <p:spPr>
            <a:xfrm>
              <a:off x="0" y="245"/>
              <a:ext cx="5235408" cy="522729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9 Rectángulo"/>
            <p:cNvSpPr/>
            <p:nvPr/>
          </p:nvSpPr>
          <p:spPr>
            <a:xfrm>
              <a:off x="25518" y="25763"/>
              <a:ext cx="5184372" cy="47169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endParaRPr lang="es-ES" sz="2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179512" y="271245"/>
            <a:ext cx="45801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s-ES_tradnl" sz="2800" b="1" dirty="0" err="1" smtClean="0">
                <a:solidFill>
                  <a:schemeClr val="bg1"/>
                </a:solidFill>
              </a:rPr>
              <a:t>UITm</a:t>
            </a:r>
            <a:r>
              <a:rPr lang="es-ES_tradnl" sz="2800" b="1" dirty="0" smtClean="0">
                <a:solidFill>
                  <a:schemeClr val="bg1"/>
                </a:solidFill>
              </a:rPr>
              <a:t>: Resumen actividad</a:t>
            </a:r>
            <a:endParaRPr lang="es-ES" sz="2800" b="1" dirty="0">
              <a:solidFill>
                <a:schemeClr val="bg1"/>
              </a:solidFill>
            </a:endParaRPr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93651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260350"/>
            <a:ext cx="6732588" cy="531813"/>
          </a:xfrm>
          <a:prstGeom prst="rect">
            <a:avLst/>
          </a:prstGeom>
          <a:gradFill rotWithShape="0">
            <a:gsLst>
              <a:gs pos="0">
                <a:srgbClr val="C0C0C0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s-ES_tradnl" sz="2900" b="1">
                <a:solidFill>
                  <a:srgbClr val="003366"/>
                </a:solidFill>
                <a:latin typeface="Verdana" pitchFamily="34" charset="0"/>
              </a:rPr>
              <a:t>   </a:t>
            </a:r>
            <a:r>
              <a:rPr lang="es-ES_tradnl" sz="2900" b="1">
                <a:solidFill>
                  <a:srgbClr val="000066"/>
                </a:solidFill>
                <a:latin typeface="Verdana" pitchFamily="34" charset="0"/>
              </a:rPr>
              <a:t>Proyecto AmIVital</a:t>
            </a:r>
            <a:endParaRPr lang="es-ES" sz="2900" b="1">
              <a:solidFill>
                <a:srgbClr val="000066"/>
              </a:solidFill>
              <a:latin typeface="Verdana" pitchFamily="34" charset="0"/>
            </a:endParaRPr>
          </a:p>
        </p:txBody>
      </p:sp>
      <p:pic>
        <p:nvPicPr>
          <p:cNvPr id="22531" name="Picture 3" descr="AmIVital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836613"/>
            <a:ext cx="1835150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3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8" y="942975"/>
            <a:ext cx="5580062" cy="435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3" name="Picture 3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916113"/>
            <a:ext cx="2251075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34" name="Text Box 36"/>
          <p:cNvSpPr txBox="1">
            <a:spLocks noChangeArrowheads="1"/>
          </p:cNvSpPr>
          <p:nvPr/>
        </p:nvSpPr>
        <p:spPr bwMode="auto">
          <a:xfrm>
            <a:off x="395288" y="3644900"/>
            <a:ext cx="2376487" cy="160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s-ES" sz="1100" b="1"/>
              <a:t>Asociación Itaca (Valencia)</a:t>
            </a:r>
            <a:endParaRPr lang="es-ES" sz="1100" b="1">
              <a:solidFill>
                <a:schemeClr val="tx2"/>
              </a:solidFill>
            </a:endParaRPr>
          </a:p>
          <a:p>
            <a:pPr eaLnBrk="1" hangingPunct="1"/>
            <a:r>
              <a:rPr lang="es-ES" sz="1100" b="1"/>
              <a:t>Hospital Univ. Puerta de Hierro</a:t>
            </a:r>
            <a:endParaRPr lang="es-ES" sz="1100" b="1">
              <a:solidFill>
                <a:schemeClr val="tx2"/>
              </a:solidFill>
            </a:endParaRPr>
          </a:p>
          <a:p>
            <a:pPr eaLnBrk="1" hangingPunct="1"/>
            <a:r>
              <a:rPr lang="es-ES" sz="1100" b="1"/>
              <a:t>Instituto de Salud Carlos III	</a:t>
            </a:r>
            <a:endParaRPr lang="es-ES" sz="1100" b="1">
              <a:solidFill>
                <a:schemeClr val="tx2"/>
              </a:solidFill>
            </a:endParaRPr>
          </a:p>
          <a:p>
            <a:pPr eaLnBrk="1" hangingPunct="1"/>
            <a:r>
              <a:rPr lang="es-ES" sz="1100" b="1"/>
              <a:t>Fundación Rioja Salud (La Rioja)</a:t>
            </a:r>
            <a:endParaRPr lang="es-ES" sz="1100" b="1">
              <a:solidFill>
                <a:schemeClr val="tx2"/>
              </a:solidFill>
            </a:endParaRPr>
          </a:p>
          <a:p>
            <a:pPr eaLnBrk="1" hangingPunct="1"/>
            <a:r>
              <a:rPr lang="es-ES" sz="1100" b="1"/>
              <a:t>Fundación CARTIF (Valladolid)</a:t>
            </a:r>
          </a:p>
          <a:p>
            <a:pPr eaLnBrk="1" hangingPunct="1"/>
            <a:r>
              <a:rPr lang="es-ES" sz="1100" b="1"/>
              <a:t>Universidad de Granada	</a:t>
            </a:r>
          </a:p>
          <a:p>
            <a:pPr eaLnBrk="1" hangingPunct="1"/>
            <a:r>
              <a:rPr lang="es-ES" sz="1100" b="1"/>
              <a:t>Universidad de Málaga	</a:t>
            </a:r>
          </a:p>
          <a:p>
            <a:pPr eaLnBrk="1" hangingPunct="1"/>
            <a:r>
              <a:rPr lang="es-ES" sz="1100" b="1"/>
              <a:t>Universidad Politécn.de Madrid </a:t>
            </a:r>
          </a:p>
          <a:p>
            <a:pPr eaLnBrk="1" hangingPunct="1"/>
            <a:r>
              <a:rPr lang="es-ES" sz="1100" b="1"/>
              <a:t>Universidad de Zaragoza</a:t>
            </a:r>
          </a:p>
        </p:txBody>
      </p:sp>
      <p:sp>
        <p:nvSpPr>
          <p:cNvPr id="22535" name="1 CuadroTexto"/>
          <p:cNvSpPr txBox="1">
            <a:spLocks noChangeArrowheads="1"/>
          </p:cNvSpPr>
          <p:nvPr/>
        </p:nvSpPr>
        <p:spPr bwMode="auto">
          <a:xfrm>
            <a:off x="1036638" y="5445125"/>
            <a:ext cx="7058025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s-ES_tradnl" sz="1400" i="1" dirty="0">
                <a:latin typeface="Verdana" pitchFamily="34" charset="0"/>
              </a:rPr>
              <a:t>Carmona M, et al. </a:t>
            </a:r>
            <a:r>
              <a:rPr lang="en-US" sz="1400" i="1" dirty="0">
                <a:latin typeface="Verdana" pitchFamily="34" charset="0"/>
              </a:rPr>
              <a:t>Heart failure in the family practice: a study of the prevalence and co-morbidity. </a:t>
            </a:r>
            <a:r>
              <a:rPr lang="es-ES_tradnl" sz="1400" b="1" i="1" dirty="0" err="1">
                <a:latin typeface="Verdana" pitchFamily="34" charset="0"/>
              </a:rPr>
              <a:t>Fam</a:t>
            </a:r>
            <a:r>
              <a:rPr lang="es-ES_tradnl" sz="1400" b="1" i="1" dirty="0">
                <a:latin typeface="Verdana" pitchFamily="34" charset="0"/>
              </a:rPr>
              <a:t> </a:t>
            </a:r>
            <a:r>
              <a:rPr lang="es-ES_tradnl" sz="1400" b="1" i="1" dirty="0" err="1">
                <a:latin typeface="Verdana" pitchFamily="34" charset="0"/>
              </a:rPr>
              <a:t>Pract</a:t>
            </a:r>
            <a:r>
              <a:rPr lang="es-ES_tradnl" sz="1400" b="1" i="1" dirty="0">
                <a:latin typeface="Verdana" pitchFamily="34" charset="0"/>
              </a:rPr>
              <a:t>. 2011;28(2):128-33</a:t>
            </a:r>
          </a:p>
          <a:p>
            <a:pPr eaLnBrk="1" hangingPunct="1"/>
            <a:endParaRPr lang="es-ES_tradnl" sz="1400" b="1" i="1" dirty="0">
              <a:latin typeface="Verdana" pitchFamily="34" charset="0"/>
            </a:endParaRPr>
          </a:p>
          <a:p>
            <a:pPr eaLnBrk="1" hangingPunct="1"/>
            <a:r>
              <a:rPr lang="es-ES" sz="1400" i="1" dirty="0">
                <a:latin typeface="Verdana" pitchFamily="34" charset="0"/>
              </a:rPr>
              <a:t>García-Olmos L, et al. </a:t>
            </a:r>
            <a:r>
              <a:rPr lang="en-US" sz="1400" i="1" dirty="0">
                <a:latin typeface="Verdana" pitchFamily="34" charset="0"/>
              </a:rPr>
              <a:t>Comorbidity patterns in patients with chronic diseases in General Practice.  </a:t>
            </a:r>
            <a:r>
              <a:rPr lang="en-US" sz="1400" b="1" i="1" dirty="0" err="1" smtClean="0">
                <a:latin typeface="Verdana" pitchFamily="34" charset="0"/>
              </a:rPr>
              <a:t>Plos</a:t>
            </a:r>
            <a:r>
              <a:rPr lang="en-US" sz="1400" b="1" i="1" dirty="0" smtClean="0">
                <a:latin typeface="Verdana" pitchFamily="34" charset="0"/>
              </a:rPr>
              <a:t> </a:t>
            </a:r>
            <a:r>
              <a:rPr lang="en-US" sz="1400" b="1" i="1" dirty="0">
                <a:latin typeface="Verdana" pitchFamily="34" charset="0"/>
              </a:rPr>
              <a:t>ONE </a:t>
            </a:r>
            <a:r>
              <a:rPr lang="en-US" sz="1400" b="1" i="1" dirty="0" smtClean="0">
                <a:latin typeface="Verdana" pitchFamily="34" charset="0"/>
              </a:rPr>
              <a:t>2012;7(2</a:t>
            </a:r>
            <a:r>
              <a:rPr lang="en-US" sz="1400" b="1" i="1" dirty="0">
                <a:latin typeface="Verdana" pitchFamily="34" charset="0"/>
              </a:rPr>
              <a:t>): e32141</a:t>
            </a:r>
            <a:endParaRPr lang="es-ES" sz="1400" b="1" i="1" dirty="0">
              <a:latin typeface="Verdana" pitchFamily="34" charset="0"/>
            </a:endParaRP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01117" y="6492875"/>
            <a:ext cx="2782888" cy="365125"/>
          </a:xfrm>
        </p:spPr>
        <p:txBody>
          <a:bodyPr/>
          <a:lstStyle/>
          <a:p>
            <a:r>
              <a:rPr lang="es-ES" smtClean="0">
                <a:solidFill>
                  <a:schemeClr val="accent1"/>
                </a:solidFill>
              </a:rPr>
              <a:t>XVI Jornadas EBA. 15-Noviembre-2012</a:t>
            </a:r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323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107950" y="260350"/>
            <a:ext cx="6480175" cy="531813"/>
          </a:xfrm>
          <a:prstGeom prst="rect">
            <a:avLst/>
          </a:prstGeom>
          <a:gradFill rotWithShape="0">
            <a:gsLst>
              <a:gs pos="0">
                <a:srgbClr val="C0C0C0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_tradnl" sz="3400" b="1" dirty="0" smtClean="0">
                <a:solidFill>
                  <a:srgbClr val="000066"/>
                </a:solidFill>
                <a:latin typeface="Arial" pitchFamily="34" charset="0"/>
              </a:rPr>
              <a:t>¿Qué ocurre?</a:t>
            </a:r>
            <a:endParaRPr lang="es-ES" sz="3400" b="1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2535238" y="6256338"/>
            <a:ext cx="47005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prstClr val="black"/>
              </a:solidFill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125538"/>
            <a:ext cx="7362825" cy="539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 descr="AmIVital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6021388"/>
            <a:ext cx="14065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500563" y="6237288"/>
            <a:ext cx="2159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s-ES">
                <a:solidFill>
                  <a:prstClr val="black"/>
                </a:solidFill>
                <a:latin typeface="Verdana" pitchFamily="34" charset="0"/>
              </a:rPr>
              <a:t>Con permiso  </a:t>
            </a:r>
            <a:r>
              <a:rPr lang="es-ES" sz="2400" b="1">
                <a:solidFill>
                  <a:prstClr val="black"/>
                </a:solidFill>
                <a:sym typeface="Symbol" pitchFamily="18" charset="2"/>
              </a:rPr>
              <a:t></a:t>
            </a:r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 rot="-1607666">
            <a:off x="1042988" y="1196975"/>
            <a:ext cx="2376487" cy="1368425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" name="Oval 8"/>
          <p:cNvSpPr>
            <a:spLocks noChangeArrowheads="1"/>
          </p:cNvSpPr>
          <p:nvPr/>
        </p:nvSpPr>
        <p:spPr bwMode="auto">
          <a:xfrm>
            <a:off x="3924300" y="981075"/>
            <a:ext cx="1511300" cy="2232025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" name="Oval 9"/>
          <p:cNvSpPr>
            <a:spLocks noChangeArrowheads="1"/>
          </p:cNvSpPr>
          <p:nvPr/>
        </p:nvSpPr>
        <p:spPr bwMode="auto">
          <a:xfrm rot="1742152">
            <a:off x="5795963" y="981075"/>
            <a:ext cx="1512887" cy="2232025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" name="Oval 10"/>
          <p:cNvSpPr>
            <a:spLocks noChangeArrowheads="1"/>
          </p:cNvSpPr>
          <p:nvPr/>
        </p:nvSpPr>
        <p:spPr bwMode="auto">
          <a:xfrm>
            <a:off x="827088" y="2492375"/>
            <a:ext cx="3097212" cy="865188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" name="Oval 11"/>
          <p:cNvSpPr>
            <a:spLocks noChangeArrowheads="1"/>
          </p:cNvSpPr>
          <p:nvPr/>
        </p:nvSpPr>
        <p:spPr bwMode="auto">
          <a:xfrm>
            <a:off x="755650" y="3213100"/>
            <a:ext cx="7416800" cy="935038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" name="Oval 12"/>
          <p:cNvSpPr>
            <a:spLocks noChangeArrowheads="1"/>
          </p:cNvSpPr>
          <p:nvPr/>
        </p:nvSpPr>
        <p:spPr bwMode="auto">
          <a:xfrm>
            <a:off x="755650" y="4005263"/>
            <a:ext cx="7056438" cy="936625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428281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770" name="Text Box 2"/>
          <p:cNvSpPr txBox="1">
            <a:spLocks noChangeArrowheads="1"/>
          </p:cNvSpPr>
          <p:nvPr/>
        </p:nvSpPr>
        <p:spPr bwMode="auto">
          <a:xfrm>
            <a:off x="-50800" y="1531938"/>
            <a:ext cx="15097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200" b="1">
                <a:solidFill>
                  <a:schemeClr val="bg1"/>
                </a:solidFill>
              </a:rPr>
              <a:t>REAL ACADEMIA DE INGENIERÍA</a:t>
            </a:r>
          </a:p>
        </p:txBody>
      </p:sp>
      <p:pic>
        <p:nvPicPr>
          <p:cNvPr id="1312771" name="Picture 3" descr="portal_fundacion_línea blanc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" y="4308128"/>
            <a:ext cx="790575" cy="111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2772" name="Text Box 4"/>
          <p:cNvSpPr txBox="1">
            <a:spLocks noChangeArrowheads="1"/>
          </p:cNvSpPr>
          <p:nvPr/>
        </p:nvSpPr>
        <p:spPr bwMode="auto">
          <a:xfrm>
            <a:off x="47625" y="6113463"/>
            <a:ext cx="1179513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200" b="1">
                <a:solidFill>
                  <a:schemeClr val="bg1"/>
                </a:solidFill>
              </a:rPr>
              <a:t>FUNDACIÓN PRO REBUS ACADEMIAE</a:t>
            </a:r>
          </a:p>
        </p:txBody>
      </p:sp>
      <p:sp>
        <p:nvSpPr>
          <p:cNvPr id="1312774" name="Rectangle 6"/>
          <p:cNvSpPr>
            <a:spLocks noChangeArrowheads="1"/>
          </p:cNvSpPr>
          <p:nvPr/>
        </p:nvSpPr>
        <p:spPr bwMode="auto">
          <a:xfrm>
            <a:off x="157903" y="200818"/>
            <a:ext cx="6377835" cy="635894"/>
          </a:xfrm>
          <a:prstGeom prst="rect">
            <a:avLst/>
          </a:prstGeom>
          <a:gradFill rotWithShape="0">
            <a:gsLst>
              <a:gs pos="0">
                <a:srgbClr val="C0C0C0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s-ES_tradnl" sz="3300" b="1">
                <a:solidFill>
                  <a:srgbClr val="003366"/>
                </a:solidFill>
                <a:latin typeface="Verdana" pitchFamily="34" charset="0"/>
              </a:rPr>
              <a:t>   </a:t>
            </a:r>
            <a:endParaRPr lang="es-ES" sz="3300" b="1">
              <a:solidFill>
                <a:srgbClr val="003366"/>
              </a:solidFill>
              <a:latin typeface="Verdana" pitchFamily="34" charset="0"/>
            </a:endParaRPr>
          </a:p>
        </p:txBody>
      </p:sp>
      <p:sp>
        <p:nvSpPr>
          <p:cNvPr id="1312776" name="Text Box 8"/>
          <p:cNvSpPr txBox="1">
            <a:spLocks noChangeArrowheads="1"/>
          </p:cNvSpPr>
          <p:nvPr/>
        </p:nvSpPr>
        <p:spPr bwMode="auto">
          <a:xfrm>
            <a:off x="157903" y="213541"/>
            <a:ext cx="6790361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s-ES" sz="2700" b="1" dirty="0" smtClean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(I) Morbilidad </a:t>
            </a:r>
            <a:r>
              <a:rPr lang="es-ES" sz="2700" b="1" dirty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crónica y uso de </a:t>
            </a:r>
            <a:r>
              <a:rPr lang="es-ES" sz="2700" b="1" dirty="0" smtClean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recursos</a:t>
            </a:r>
            <a:endParaRPr lang="es-ES" sz="2700" b="1" dirty="0">
              <a:solidFill>
                <a:srgbClr val="000066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12777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876" y="2085174"/>
            <a:ext cx="3040944" cy="307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2780" name="Text Box 12"/>
          <p:cNvSpPr txBox="1">
            <a:spLocks noChangeArrowheads="1"/>
          </p:cNvSpPr>
          <p:nvPr/>
        </p:nvSpPr>
        <p:spPr bwMode="auto">
          <a:xfrm>
            <a:off x="234950" y="5094726"/>
            <a:ext cx="3024187" cy="105105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15000"/>
              </a:spcBef>
            </a:pPr>
            <a:r>
              <a:rPr lang="es-ES" sz="1400" dirty="0">
                <a:solidFill>
                  <a:srgbClr val="000066"/>
                </a:solidFill>
                <a:latin typeface="Verdana" pitchFamily="34" charset="0"/>
              </a:rPr>
              <a:t>887.134 Habitantes</a:t>
            </a:r>
          </a:p>
          <a:p>
            <a:pPr eaLnBrk="0" hangingPunct="0">
              <a:spcBef>
                <a:spcPct val="15000"/>
              </a:spcBef>
            </a:pPr>
            <a:r>
              <a:rPr lang="es-ES" sz="1400" dirty="0" smtClean="0">
                <a:solidFill>
                  <a:srgbClr val="000066"/>
                </a:solidFill>
                <a:latin typeface="Verdana" pitchFamily="34" charset="0"/>
              </a:rPr>
              <a:t>39 </a:t>
            </a:r>
            <a:r>
              <a:rPr lang="es-ES" sz="1400" dirty="0">
                <a:solidFill>
                  <a:srgbClr val="000066"/>
                </a:solidFill>
                <a:latin typeface="Verdana" pitchFamily="34" charset="0"/>
              </a:rPr>
              <a:t>Zonas Básicas de Salud</a:t>
            </a:r>
          </a:p>
          <a:p>
            <a:pPr eaLnBrk="0" hangingPunct="0">
              <a:spcBef>
                <a:spcPct val="15000"/>
              </a:spcBef>
            </a:pPr>
            <a:r>
              <a:rPr lang="es-ES" sz="1400" dirty="0">
                <a:solidFill>
                  <a:srgbClr val="000066"/>
                </a:solidFill>
                <a:latin typeface="Verdana" pitchFamily="34" charset="0"/>
              </a:rPr>
              <a:t>42 E.A.P.</a:t>
            </a:r>
          </a:p>
          <a:p>
            <a:pPr eaLnBrk="0" hangingPunct="0">
              <a:spcBef>
                <a:spcPct val="15000"/>
              </a:spcBef>
            </a:pPr>
            <a:r>
              <a:rPr lang="es-ES" sz="1400" dirty="0">
                <a:solidFill>
                  <a:srgbClr val="000066"/>
                </a:solidFill>
                <a:latin typeface="Verdana" pitchFamily="34" charset="0"/>
              </a:rPr>
              <a:t>521 Médicos de Familia</a:t>
            </a:r>
          </a:p>
        </p:txBody>
      </p:sp>
      <p:sp>
        <p:nvSpPr>
          <p:cNvPr id="1312781" name="Text Box 13"/>
          <p:cNvSpPr txBox="1">
            <a:spLocks noChangeArrowheads="1"/>
          </p:cNvSpPr>
          <p:nvPr/>
        </p:nvSpPr>
        <p:spPr bwMode="auto">
          <a:xfrm>
            <a:off x="3832225" y="1254026"/>
            <a:ext cx="5311775" cy="3481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15000"/>
              </a:lnSpc>
              <a:spcAft>
                <a:spcPts val="600"/>
              </a:spcAft>
            </a:pPr>
            <a:r>
              <a:rPr lang="es-ES" sz="2200" dirty="0">
                <a:latin typeface="Arial" pitchFamily="34" charset="0"/>
                <a:cs typeface="Arial" pitchFamily="34" charset="0"/>
                <a:sym typeface="Symbol" pitchFamily="18" charset="2"/>
              </a:rPr>
              <a:t> </a:t>
            </a:r>
            <a:r>
              <a:rPr lang="es-ES" sz="2200" dirty="0">
                <a:latin typeface="Arial" pitchFamily="34" charset="0"/>
                <a:cs typeface="Arial" pitchFamily="34" charset="0"/>
              </a:rPr>
              <a:t>Uso de HCE ≥ p 75 (≥ 63,7% visitas)</a:t>
            </a:r>
          </a:p>
          <a:p>
            <a:pPr eaLnBrk="0" hangingPunct="0">
              <a:lnSpc>
                <a:spcPct val="115000"/>
              </a:lnSpc>
              <a:spcAft>
                <a:spcPts val="600"/>
              </a:spcAft>
              <a:buFont typeface="Symbol" pitchFamily="18" charset="2"/>
              <a:buChar char="·"/>
            </a:pPr>
            <a:r>
              <a:rPr lang="es-ES" sz="2200" dirty="0">
                <a:latin typeface="Arial" pitchFamily="34" charset="0"/>
                <a:cs typeface="Arial" pitchFamily="34" charset="0"/>
              </a:rPr>
              <a:t> 129 Médicos de Familia </a:t>
            </a:r>
          </a:p>
          <a:p>
            <a:pPr eaLnBrk="0" hangingPunct="0">
              <a:lnSpc>
                <a:spcPct val="115000"/>
              </a:lnSpc>
              <a:spcAft>
                <a:spcPts val="600"/>
              </a:spcAft>
              <a:buFont typeface="Symbol" pitchFamily="18" charset="2"/>
              <a:buChar char="·"/>
            </a:pPr>
            <a:r>
              <a:rPr lang="es-ES" sz="22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s-ES" sz="2200" dirty="0">
                <a:latin typeface="Arial" pitchFamily="34" charset="0"/>
                <a:cs typeface="Arial" pitchFamily="34" charset="0"/>
              </a:rPr>
              <a:t>Todos los centros de salud excepto dos uno rural y otro urbano</a:t>
            </a:r>
          </a:p>
          <a:p>
            <a:pPr eaLnBrk="0" hangingPunct="0">
              <a:lnSpc>
                <a:spcPct val="115000"/>
              </a:lnSpc>
              <a:spcAft>
                <a:spcPts val="600"/>
              </a:spcAft>
            </a:pPr>
            <a:r>
              <a:rPr lang="es-ES" sz="2200" dirty="0">
                <a:latin typeface="Arial" pitchFamily="34" charset="0"/>
                <a:cs typeface="Arial" pitchFamily="34" charset="0"/>
                <a:sym typeface="Symbol" pitchFamily="18" charset="2"/>
              </a:rPr>
              <a:t> </a:t>
            </a:r>
            <a:r>
              <a:rPr lang="es-ES" sz="2200" dirty="0">
                <a:latin typeface="Arial" pitchFamily="34" charset="0"/>
                <a:cs typeface="Arial" pitchFamily="34" charset="0"/>
              </a:rPr>
              <a:t>POBLACIÓN ADSCRITA: 198.670 habitantes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s-ES" sz="2200" dirty="0">
                <a:latin typeface="Arial" pitchFamily="34" charset="0"/>
                <a:cs typeface="Arial" pitchFamily="34" charset="0"/>
                <a:sym typeface="Symbol" pitchFamily="18" charset="2"/>
              </a:rPr>
              <a:t></a:t>
            </a:r>
            <a:r>
              <a:rPr lang="es-ES" sz="2200" dirty="0">
                <a:latin typeface="Arial" pitchFamily="34" charset="0"/>
                <a:cs typeface="Arial" pitchFamily="34" charset="0"/>
              </a:rPr>
              <a:t> POBLACIÓN ATENDIDA: 149.417 pacientes (75,21%).</a:t>
            </a:r>
          </a:p>
        </p:txBody>
      </p:sp>
      <p:sp>
        <p:nvSpPr>
          <p:cNvPr id="1312782" name="Text Box 14"/>
          <p:cNvSpPr txBox="1">
            <a:spLocks noChangeArrowheads="1"/>
          </p:cNvSpPr>
          <p:nvPr/>
        </p:nvSpPr>
        <p:spPr bwMode="auto">
          <a:xfrm>
            <a:off x="193243" y="6497638"/>
            <a:ext cx="3816350" cy="29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300" i="1" dirty="0"/>
              <a:t>Tesis Doctoral, Monserrat Carmona Rodríguez</a:t>
            </a:r>
          </a:p>
        </p:txBody>
      </p:sp>
      <p:pic>
        <p:nvPicPr>
          <p:cNvPr id="1312783" name="Picture 3" descr="AmIVital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72" y="1215168"/>
            <a:ext cx="1633105" cy="870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4009593" y="5193953"/>
            <a:ext cx="33137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ACG de Case-</a:t>
            </a:r>
            <a:r>
              <a:rPr lang="es-ES" b="1" dirty="0" err="1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Mix</a:t>
            </a:r>
            <a:r>
              <a:rPr lang="es-ES" b="1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b="1" dirty="0" err="1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System</a:t>
            </a:r>
            <a:r>
              <a:rPr lang="es-ES" b="1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 v7</a:t>
            </a: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88469" y="5548565"/>
            <a:ext cx="3210879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000" b="1" dirty="0">
                <a:solidFill>
                  <a:srgbClr val="003366"/>
                </a:solidFill>
              </a:rPr>
              <a:t>"</a:t>
            </a:r>
            <a:r>
              <a:rPr lang="en-US" sz="2000" b="1" i="1" dirty="0" err="1">
                <a:solidFill>
                  <a:srgbClr val="003366"/>
                </a:solidFill>
              </a:rPr>
              <a:t>Grupos</a:t>
            </a:r>
            <a:r>
              <a:rPr lang="en-US" sz="2000" b="1" i="1" dirty="0">
                <a:solidFill>
                  <a:srgbClr val="003366"/>
                </a:solidFill>
              </a:rPr>
              <a:t> </a:t>
            </a:r>
            <a:r>
              <a:rPr lang="en-US" sz="2000" b="1" i="1" dirty="0" err="1">
                <a:solidFill>
                  <a:srgbClr val="003366"/>
                </a:solidFill>
              </a:rPr>
              <a:t>Clínicos</a:t>
            </a:r>
            <a:r>
              <a:rPr lang="en-US" sz="2000" b="1" i="1" dirty="0">
                <a:solidFill>
                  <a:srgbClr val="003366"/>
                </a:solidFill>
              </a:rPr>
              <a:t> </a:t>
            </a:r>
            <a:r>
              <a:rPr lang="en-US" sz="2000" b="1" i="1" dirty="0" err="1">
                <a:solidFill>
                  <a:srgbClr val="003366"/>
                </a:solidFill>
              </a:rPr>
              <a:t>Ajustados</a:t>
            </a:r>
            <a:r>
              <a:rPr lang="en-US" sz="2000" b="1" dirty="0">
                <a:solidFill>
                  <a:srgbClr val="003366"/>
                </a:solidFill>
              </a:rPr>
              <a:t>” </a:t>
            </a:r>
            <a:endParaRPr lang="es-ES" sz="2000" b="1" dirty="0">
              <a:solidFill>
                <a:srgbClr val="000066"/>
              </a:solidFill>
            </a:endParaRPr>
          </a:p>
          <a:p>
            <a:pPr eaLnBrk="0" hangingPunct="0">
              <a:spcBef>
                <a:spcPts val="1200"/>
              </a:spcBef>
            </a:pPr>
            <a:r>
              <a:rPr lang="en-US" sz="2000" b="1" dirty="0" smtClean="0">
                <a:solidFill>
                  <a:srgbClr val="003366"/>
                </a:solidFill>
              </a:rPr>
              <a:t>ADG, ACG, EDC, BUR</a:t>
            </a:r>
            <a:endParaRPr lang="en-US" sz="2000" b="1" dirty="0">
              <a:solidFill>
                <a:srgbClr val="003366"/>
              </a:solidFill>
            </a:endParaRPr>
          </a:p>
        </p:txBody>
      </p:sp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5136068"/>
            <a:ext cx="93345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7202705" y="5175597"/>
            <a:ext cx="18716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ES" sz="1000" i="1" dirty="0" err="1">
                <a:latin typeface="Verdana" pitchFamily="34" charset="0"/>
              </a:rPr>
              <a:t>School</a:t>
            </a:r>
            <a:r>
              <a:rPr lang="es-ES" sz="1000" i="1" dirty="0">
                <a:latin typeface="Verdana" pitchFamily="34" charset="0"/>
              </a:rPr>
              <a:t> of </a:t>
            </a:r>
            <a:r>
              <a:rPr lang="es-ES" sz="1000" i="1" dirty="0" err="1">
                <a:latin typeface="Verdana" pitchFamily="34" charset="0"/>
              </a:rPr>
              <a:t>Public</a:t>
            </a:r>
            <a:r>
              <a:rPr lang="es-ES" sz="1000" i="1" dirty="0">
                <a:latin typeface="Verdana" pitchFamily="34" charset="0"/>
              </a:rPr>
              <a:t> </a:t>
            </a:r>
            <a:r>
              <a:rPr lang="es-ES" sz="1000" i="1" dirty="0" err="1">
                <a:latin typeface="Verdana" pitchFamily="34" charset="0"/>
              </a:rPr>
              <a:t>Health</a:t>
            </a:r>
            <a:endParaRPr lang="es-ES" sz="1000" i="1" dirty="0">
              <a:latin typeface="Verdana" pitchFamily="34" charset="0"/>
            </a:endParaRPr>
          </a:p>
          <a:p>
            <a:pPr algn="r">
              <a:spcBef>
                <a:spcPct val="50000"/>
              </a:spcBef>
            </a:pPr>
            <a:r>
              <a:rPr lang="es-ES" sz="1000" i="1" dirty="0">
                <a:latin typeface="Verdana" pitchFamily="34" charset="0"/>
              </a:rPr>
              <a:t>Johns Hopkins </a:t>
            </a:r>
            <a:r>
              <a:rPr lang="es-ES" sz="1000" i="1" dirty="0" err="1">
                <a:latin typeface="Verdana" pitchFamily="34" charset="0"/>
              </a:rPr>
              <a:t>University</a:t>
            </a:r>
            <a:endParaRPr lang="es-ES" sz="1000" i="1" dirty="0">
              <a:latin typeface="Verdana" pitchFamily="34" charset="0"/>
            </a:endParaRPr>
          </a:p>
          <a:p>
            <a:pPr algn="r">
              <a:spcBef>
                <a:spcPct val="50000"/>
              </a:spcBef>
            </a:pPr>
            <a:r>
              <a:rPr lang="es-ES" sz="1000" i="1" dirty="0">
                <a:latin typeface="Verdana" pitchFamily="34" charset="0"/>
              </a:rPr>
              <a:t>Baltimore</a:t>
            </a:r>
          </a:p>
        </p:txBody>
      </p:sp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688" y="5950277"/>
            <a:ext cx="552848" cy="552850"/>
          </a:xfrm>
          <a:prstGeom prst="rect">
            <a:avLst/>
          </a:prstGeom>
          <a:noFill/>
          <a:ln w="38100">
            <a:solidFill>
              <a:srgbClr val="0000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5950827"/>
            <a:ext cx="492856" cy="550080"/>
          </a:xfrm>
          <a:prstGeom prst="rect">
            <a:avLst/>
          </a:prstGeom>
          <a:noFill/>
          <a:ln w="38100">
            <a:solidFill>
              <a:srgbClr val="0000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 Box 196"/>
          <p:cNvSpPr txBox="1">
            <a:spLocks noChangeArrowheads="1"/>
          </p:cNvSpPr>
          <p:nvPr/>
        </p:nvSpPr>
        <p:spPr bwMode="auto">
          <a:xfrm>
            <a:off x="157903" y="946249"/>
            <a:ext cx="182250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s-ES" sz="1400" dirty="0">
                <a:solidFill>
                  <a:prstClr val="black"/>
                </a:solidFill>
                <a:latin typeface="Verdana" pitchFamily="34" charset="0"/>
              </a:rPr>
              <a:t>Con permiso </a:t>
            </a:r>
            <a:r>
              <a:rPr lang="es-ES" sz="1400" b="1" dirty="0">
                <a:solidFill>
                  <a:prstClr val="black"/>
                </a:solidFill>
                <a:sym typeface="Symbol" pitchFamily="18" charset="2"/>
              </a:rPr>
              <a:t>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2828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866" name="Rectangle 2"/>
          <p:cNvSpPr>
            <a:spLocks noChangeArrowheads="1"/>
          </p:cNvSpPr>
          <p:nvPr/>
        </p:nvSpPr>
        <p:spPr bwMode="auto">
          <a:xfrm>
            <a:off x="9525" y="306388"/>
            <a:ext cx="6650038" cy="531812"/>
          </a:xfrm>
          <a:prstGeom prst="rect">
            <a:avLst/>
          </a:prstGeom>
          <a:gradFill rotWithShape="0">
            <a:gsLst>
              <a:gs pos="0">
                <a:srgbClr val="C0C0C0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s-ES_tradnl" sz="3300" b="1">
                <a:solidFill>
                  <a:srgbClr val="003366"/>
                </a:solidFill>
                <a:latin typeface="Verdana" pitchFamily="34" charset="0"/>
              </a:rPr>
              <a:t>   </a:t>
            </a:r>
            <a:endParaRPr lang="es-ES" sz="3300" b="1">
              <a:solidFill>
                <a:srgbClr val="003366"/>
              </a:solidFill>
              <a:latin typeface="Verdana" pitchFamily="34" charset="0"/>
            </a:endParaRPr>
          </a:p>
        </p:txBody>
      </p:sp>
      <p:sp>
        <p:nvSpPr>
          <p:cNvPr id="1316867" name="Rectangle 3"/>
          <p:cNvSpPr>
            <a:spLocks noChangeArrowheads="1"/>
          </p:cNvSpPr>
          <p:nvPr/>
        </p:nvSpPr>
        <p:spPr bwMode="auto">
          <a:xfrm>
            <a:off x="251520" y="306388"/>
            <a:ext cx="63559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s-ES" sz="3400" b="1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Alta Prevalencia /Alto Impacto</a:t>
            </a:r>
            <a:r>
              <a:rPr lang="es-ES" sz="2900" b="1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s-ES" sz="2900" b="1" dirty="0">
              <a:solidFill>
                <a:srgbClr val="0033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16868" name="Text Box 4"/>
          <p:cNvSpPr txBox="1">
            <a:spLocks noChangeArrowheads="1"/>
          </p:cNvSpPr>
          <p:nvPr/>
        </p:nvSpPr>
        <p:spPr bwMode="auto">
          <a:xfrm>
            <a:off x="5327650" y="6510338"/>
            <a:ext cx="3816350" cy="29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300" i="1"/>
              <a:t>Tesis Doctoral, Monserrat Carmona Rodríguez</a:t>
            </a:r>
          </a:p>
        </p:txBody>
      </p:sp>
      <p:pic>
        <p:nvPicPr>
          <p:cNvPr id="131686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36613"/>
            <a:ext cx="8715375" cy="555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16870" name="AutoShape 6"/>
          <p:cNvSpPr>
            <a:spLocks noChangeArrowheads="1"/>
          </p:cNvSpPr>
          <p:nvPr/>
        </p:nvSpPr>
        <p:spPr bwMode="auto">
          <a:xfrm rot="-2008440">
            <a:off x="6372225" y="3933825"/>
            <a:ext cx="649288" cy="215900"/>
          </a:xfrm>
          <a:prstGeom prst="leftArrow">
            <a:avLst>
              <a:gd name="adj1" fmla="val 50000"/>
              <a:gd name="adj2" fmla="val 751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316871" name="AutoShape 7"/>
          <p:cNvSpPr>
            <a:spLocks noChangeArrowheads="1"/>
          </p:cNvSpPr>
          <p:nvPr/>
        </p:nvSpPr>
        <p:spPr bwMode="auto">
          <a:xfrm rot="-2008440">
            <a:off x="7019925" y="4292600"/>
            <a:ext cx="649288" cy="215900"/>
          </a:xfrm>
          <a:prstGeom prst="leftArrow">
            <a:avLst>
              <a:gd name="adj1" fmla="val 50000"/>
              <a:gd name="adj2" fmla="val 751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316872" name="AutoShape 8"/>
          <p:cNvSpPr>
            <a:spLocks noChangeArrowheads="1"/>
          </p:cNvSpPr>
          <p:nvPr/>
        </p:nvSpPr>
        <p:spPr bwMode="auto">
          <a:xfrm rot="-2008440">
            <a:off x="8172450" y="4149725"/>
            <a:ext cx="649288" cy="215900"/>
          </a:xfrm>
          <a:prstGeom prst="leftArrow">
            <a:avLst>
              <a:gd name="adj1" fmla="val 50000"/>
              <a:gd name="adj2" fmla="val 751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316873" name="Oval 9"/>
          <p:cNvSpPr>
            <a:spLocks noChangeArrowheads="1"/>
          </p:cNvSpPr>
          <p:nvPr/>
        </p:nvSpPr>
        <p:spPr bwMode="auto">
          <a:xfrm rot="-1867715">
            <a:off x="5867400" y="4365625"/>
            <a:ext cx="504825" cy="1444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316874" name="Oval 10"/>
          <p:cNvSpPr>
            <a:spLocks noChangeArrowheads="1"/>
          </p:cNvSpPr>
          <p:nvPr/>
        </p:nvSpPr>
        <p:spPr bwMode="auto">
          <a:xfrm rot="-1867715">
            <a:off x="6588125" y="4624388"/>
            <a:ext cx="504825" cy="14446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316875" name="Oval 11"/>
          <p:cNvSpPr>
            <a:spLocks noChangeArrowheads="1"/>
          </p:cNvSpPr>
          <p:nvPr/>
        </p:nvSpPr>
        <p:spPr bwMode="auto">
          <a:xfrm rot="-1113663">
            <a:off x="7740650" y="4437063"/>
            <a:ext cx="503238" cy="2159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968674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9525" y="306388"/>
            <a:ext cx="6650038" cy="531812"/>
          </a:xfrm>
          <a:prstGeom prst="rect">
            <a:avLst/>
          </a:prstGeom>
          <a:gradFill rotWithShape="0">
            <a:gsLst>
              <a:gs pos="0">
                <a:srgbClr val="C0C0C0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_tradnl" sz="3300" b="1">
                <a:solidFill>
                  <a:srgbClr val="003366"/>
                </a:solidFill>
                <a:latin typeface="Verdana" pitchFamily="34" charset="0"/>
              </a:rPr>
              <a:t>   </a:t>
            </a:r>
            <a:endParaRPr lang="es-ES" sz="3300" b="1">
              <a:solidFill>
                <a:srgbClr val="003366"/>
              </a:solidFill>
              <a:latin typeface="Verdana" pitchFamily="34" charset="0"/>
            </a:endParaRP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323850" y="304800"/>
            <a:ext cx="56938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sz="3400" b="1" dirty="0">
                <a:solidFill>
                  <a:srgbClr val="003366"/>
                </a:solidFill>
                <a:latin typeface="Arial" pitchFamily="34" charset="0"/>
              </a:rPr>
              <a:t>Complejidad: Comorbilidad</a:t>
            </a:r>
            <a:endParaRPr lang="es-ES" sz="2900" b="1" dirty="0">
              <a:solidFill>
                <a:srgbClr val="003366"/>
              </a:solidFill>
              <a:latin typeface="Verdana" pitchFamily="34" charset="0"/>
            </a:endParaRPr>
          </a:p>
        </p:txBody>
      </p:sp>
      <p:pic>
        <p:nvPicPr>
          <p:cNvPr id="3891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3" y="1844675"/>
            <a:ext cx="7921625" cy="474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Text Box 193"/>
          <p:cNvSpPr txBox="1">
            <a:spLocks noChangeArrowheads="1"/>
          </p:cNvSpPr>
          <p:nvPr/>
        </p:nvSpPr>
        <p:spPr bwMode="auto">
          <a:xfrm>
            <a:off x="1403350" y="1125538"/>
            <a:ext cx="58324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s-ES" sz="2000">
                <a:solidFill>
                  <a:srgbClr val="000066"/>
                </a:solidFill>
              </a:rPr>
              <a:t>Clasificación en EDCs (ACG</a:t>
            </a:r>
            <a:r>
              <a:rPr lang="es-ES" sz="2000" baseline="30000">
                <a:solidFill>
                  <a:srgbClr val="000066"/>
                </a:solidFill>
                <a:cs typeface="Arial" pitchFamily="34" charset="0"/>
              </a:rPr>
              <a:t>® </a:t>
            </a:r>
            <a:r>
              <a:rPr lang="es-ES" sz="2000">
                <a:solidFill>
                  <a:srgbClr val="000066"/>
                </a:solidFill>
                <a:cs typeface="Arial" pitchFamily="34" charset="0"/>
              </a:rPr>
              <a:t>Case-Mix System)</a:t>
            </a:r>
          </a:p>
        </p:txBody>
      </p:sp>
      <p:pic>
        <p:nvPicPr>
          <p:cNvPr id="38918" name="Picture 3" descr="AmIVital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4113"/>
            <a:ext cx="96837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9" name="Text Box 196"/>
          <p:cNvSpPr txBox="1">
            <a:spLocks noChangeArrowheads="1"/>
          </p:cNvSpPr>
          <p:nvPr/>
        </p:nvSpPr>
        <p:spPr bwMode="auto">
          <a:xfrm>
            <a:off x="0" y="903288"/>
            <a:ext cx="14033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s-ES" sz="1100">
                <a:solidFill>
                  <a:prstClr val="black"/>
                </a:solidFill>
                <a:latin typeface="Verdana" pitchFamily="34" charset="0"/>
              </a:rPr>
              <a:t>Con permiso </a:t>
            </a:r>
            <a:r>
              <a:rPr lang="es-ES" sz="1100" b="1">
                <a:solidFill>
                  <a:prstClr val="black"/>
                </a:solidFill>
                <a:sym typeface="Symbol" pitchFamily="18" charset="2"/>
              </a:rPr>
              <a:t></a:t>
            </a:r>
          </a:p>
        </p:txBody>
      </p:sp>
      <p:grpSp>
        <p:nvGrpSpPr>
          <p:cNvPr id="2" name="18 Grupo"/>
          <p:cNvGrpSpPr>
            <a:grpSpLocks/>
          </p:cNvGrpSpPr>
          <p:nvPr/>
        </p:nvGrpSpPr>
        <p:grpSpPr bwMode="auto">
          <a:xfrm>
            <a:off x="3635375" y="2205038"/>
            <a:ext cx="649288" cy="3671887"/>
            <a:chOff x="3635896" y="2204864"/>
            <a:chExt cx="648072" cy="3672408"/>
          </a:xfrm>
        </p:grpSpPr>
        <p:sp>
          <p:nvSpPr>
            <p:cNvPr id="15" name="14 Elipse"/>
            <p:cNvSpPr/>
            <p:nvPr/>
          </p:nvSpPr>
          <p:spPr>
            <a:xfrm>
              <a:off x="3635896" y="2204864"/>
              <a:ext cx="648072" cy="215931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>
                <a:solidFill>
                  <a:prstClr val="white"/>
                </a:solidFill>
              </a:endParaRPr>
            </a:p>
          </p:txBody>
        </p:sp>
        <p:sp>
          <p:nvSpPr>
            <p:cNvPr id="16" name="15 Elipse"/>
            <p:cNvSpPr/>
            <p:nvPr/>
          </p:nvSpPr>
          <p:spPr>
            <a:xfrm>
              <a:off x="3635896" y="2708172"/>
              <a:ext cx="648072" cy="217519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>
                <a:solidFill>
                  <a:prstClr val="white"/>
                </a:solidFill>
              </a:endParaRPr>
            </a:p>
          </p:txBody>
        </p:sp>
        <p:sp>
          <p:nvSpPr>
            <p:cNvPr id="17" name="16 Elipse"/>
            <p:cNvSpPr/>
            <p:nvPr/>
          </p:nvSpPr>
          <p:spPr>
            <a:xfrm>
              <a:off x="3635896" y="3068587"/>
              <a:ext cx="648072" cy="215931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>
                <a:solidFill>
                  <a:prstClr val="white"/>
                </a:solidFill>
              </a:endParaRPr>
            </a:p>
          </p:txBody>
        </p:sp>
        <p:sp>
          <p:nvSpPr>
            <p:cNvPr id="18" name="17 Elipse"/>
            <p:cNvSpPr/>
            <p:nvPr/>
          </p:nvSpPr>
          <p:spPr>
            <a:xfrm>
              <a:off x="3635896" y="5661341"/>
              <a:ext cx="648072" cy="215931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>
                <a:solidFill>
                  <a:prstClr val="white"/>
                </a:solidFill>
              </a:endParaRPr>
            </a:p>
          </p:txBody>
        </p:sp>
      </p:grpSp>
      <p:sp>
        <p:nvSpPr>
          <p:cNvPr id="3" name="2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094982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9525" y="306388"/>
            <a:ext cx="6650038" cy="531812"/>
          </a:xfrm>
          <a:prstGeom prst="rect">
            <a:avLst/>
          </a:prstGeom>
          <a:gradFill rotWithShape="0">
            <a:gsLst>
              <a:gs pos="0">
                <a:srgbClr val="C0C0C0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_tradnl" sz="3300" b="1">
                <a:solidFill>
                  <a:srgbClr val="003366"/>
                </a:solidFill>
                <a:latin typeface="Verdana" pitchFamily="34" charset="0"/>
              </a:rPr>
              <a:t>   </a:t>
            </a:r>
            <a:endParaRPr lang="es-ES" sz="3300" b="1">
              <a:solidFill>
                <a:srgbClr val="003366"/>
              </a:solidFill>
              <a:latin typeface="Verdana" pitchFamily="34" charset="0"/>
            </a:endParaRP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179512" y="304800"/>
            <a:ext cx="624049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sz="3300" b="1" dirty="0">
                <a:solidFill>
                  <a:srgbClr val="003366"/>
                </a:solidFill>
                <a:latin typeface="Arial" pitchFamily="34" charset="0"/>
              </a:rPr>
              <a:t>Complejidad: </a:t>
            </a:r>
            <a:r>
              <a:rPr lang="es-ES" sz="3300" b="1" dirty="0" smtClean="0">
                <a:solidFill>
                  <a:srgbClr val="003366"/>
                </a:solidFill>
                <a:latin typeface="Arial" pitchFamily="34" charset="0"/>
              </a:rPr>
              <a:t>Comorbilidad  </a:t>
            </a:r>
            <a:r>
              <a:rPr lang="es-ES" sz="1600" b="1" dirty="0" smtClean="0">
                <a:solidFill>
                  <a:srgbClr val="003366"/>
                </a:solidFill>
                <a:latin typeface="Arial" pitchFamily="34" charset="0"/>
              </a:rPr>
              <a:t>(2)</a:t>
            </a:r>
            <a:r>
              <a:rPr lang="es-ES" sz="3300" b="1" dirty="0" smtClean="0">
                <a:solidFill>
                  <a:srgbClr val="003366"/>
                </a:solidFill>
                <a:latin typeface="Arial" pitchFamily="34" charset="0"/>
              </a:rPr>
              <a:t>  </a:t>
            </a:r>
            <a:endParaRPr lang="es-ES" sz="3300" b="1" dirty="0">
              <a:solidFill>
                <a:srgbClr val="003366"/>
              </a:solidFill>
              <a:latin typeface="Verdana" pitchFamily="34" charset="0"/>
            </a:endParaRPr>
          </a:p>
        </p:txBody>
      </p:sp>
      <p:sp>
        <p:nvSpPr>
          <p:cNvPr id="38917" name="Text Box 193"/>
          <p:cNvSpPr txBox="1">
            <a:spLocks noChangeArrowheads="1"/>
          </p:cNvSpPr>
          <p:nvPr/>
        </p:nvSpPr>
        <p:spPr bwMode="auto">
          <a:xfrm>
            <a:off x="1403350" y="1125538"/>
            <a:ext cx="58324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s-ES" sz="2000">
                <a:solidFill>
                  <a:srgbClr val="000066"/>
                </a:solidFill>
              </a:rPr>
              <a:t>Clasificación en EDCs (ACG</a:t>
            </a:r>
            <a:r>
              <a:rPr lang="es-ES" sz="2000" baseline="30000">
                <a:solidFill>
                  <a:srgbClr val="000066"/>
                </a:solidFill>
                <a:cs typeface="Arial" pitchFamily="34" charset="0"/>
              </a:rPr>
              <a:t>® </a:t>
            </a:r>
            <a:r>
              <a:rPr lang="es-ES" sz="2000">
                <a:solidFill>
                  <a:srgbClr val="000066"/>
                </a:solidFill>
                <a:cs typeface="Arial" pitchFamily="34" charset="0"/>
              </a:rPr>
              <a:t>Case-Mix System)</a:t>
            </a:r>
          </a:p>
        </p:txBody>
      </p:sp>
      <p:pic>
        <p:nvPicPr>
          <p:cNvPr id="38918" name="Picture 3" descr="AmIVital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4113"/>
            <a:ext cx="96837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9" name="Text Box 196"/>
          <p:cNvSpPr txBox="1">
            <a:spLocks noChangeArrowheads="1"/>
          </p:cNvSpPr>
          <p:nvPr/>
        </p:nvSpPr>
        <p:spPr bwMode="auto">
          <a:xfrm>
            <a:off x="0" y="903288"/>
            <a:ext cx="14033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s-ES" sz="1100">
                <a:solidFill>
                  <a:prstClr val="black"/>
                </a:solidFill>
                <a:latin typeface="Verdana" pitchFamily="34" charset="0"/>
              </a:rPr>
              <a:t>Con permiso </a:t>
            </a:r>
            <a:r>
              <a:rPr lang="es-ES" sz="1100" b="1">
                <a:solidFill>
                  <a:prstClr val="black"/>
                </a:solidFill>
                <a:sym typeface="Symbol" pitchFamily="18" charset="2"/>
              </a:rPr>
              <a:t></a:t>
            </a:r>
          </a:p>
        </p:txBody>
      </p:sp>
      <p:graphicFrame>
        <p:nvGraphicFramePr>
          <p:cNvPr id="20" name="Group 75"/>
          <p:cNvGraphicFramePr>
            <a:graphicFrameLocks noGrp="1"/>
          </p:cNvGraphicFramePr>
          <p:nvPr/>
        </p:nvGraphicFramePr>
        <p:xfrm>
          <a:off x="395288" y="1989138"/>
          <a:ext cx="8208962" cy="769937"/>
        </p:xfrm>
        <a:graphic>
          <a:graphicData uri="http://schemas.openxmlformats.org/drawingml/2006/table">
            <a:tbl>
              <a:tblPr/>
              <a:tblGrid>
                <a:gridCol w="1025525"/>
                <a:gridCol w="1027112"/>
                <a:gridCol w="1025525"/>
                <a:gridCol w="1027113"/>
                <a:gridCol w="1025525"/>
                <a:gridCol w="1025525"/>
                <a:gridCol w="968375"/>
                <a:gridCol w="1084262"/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EDC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Nº casos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Solo P.I.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P.I.+1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P.I.+2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P.I.+3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P.I.+4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P.I.+5 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651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EPOC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3.183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9,80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17,34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18,69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18,78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14,29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21,08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Group 104"/>
          <p:cNvGraphicFramePr>
            <a:graphicFrameLocks noGrp="1"/>
          </p:cNvGraphicFramePr>
          <p:nvPr/>
        </p:nvGraphicFramePr>
        <p:xfrm>
          <a:off x="390525" y="3165475"/>
          <a:ext cx="8208963" cy="769938"/>
        </p:xfrm>
        <a:graphic>
          <a:graphicData uri="http://schemas.openxmlformats.org/drawingml/2006/table">
            <a:tbl>
              <a:tblPr/>
              <a:tblGrid>
                <a:gridCol w="1025525"/>
                <a:gridCol w="1157288"/>
                <a:gridCol w="895350"/>
                <a:gridCol w="1027112"/>
                <a:gridCol w="1025525"/>
                <a:gridCol w="1025525"/>
                <a:gridCol w="968375"/>
                <a:gridCol w="1084263"/>
              </a:tblGrid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EDC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Nº casos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Solo P.I.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P.I.+1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P.I.+2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P.I.+3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P.I.+4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P.I.+5 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65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Diab.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10.058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9,67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15,77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20,44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20,24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15,00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18,86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Group 133"/>
          <p:cNvGraphicFramePr>
            <a:graphicFrameLocks noGrp="1"/>
          </p:cNvGraphicFramePr>
          <p:nvPr/>
        </p:nvGraphicFramePr>
        <p:xfrm>
          <a:off x="385763" y="4389438"/>
          <a:ext cx="8208962" cy="769937"/>
        </p:xfrm>
        <a:graphic>
          <a:graphicData uri="http://schemas.openxmlformats.org/drawingml/2006/table">
            <a:tbl>
              <a:tblPr/>
              <a:tblGrid>
                <a:gridCol w="1025525"/>
                <a:gridCol w="1027112"/>
                <a:gridCol w="1025525"/>
                <a:gridCol w="1027113"/>
                <a:gridCol w="1025525"/>
                <a:gridCol w="1025525"/>
                <a:gridCol w="968375"/>
                <a:gridCol w="1084262"/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EDC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Nº casos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Solo P.I.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P.I.+1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P.I.+2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P.I.+3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P.I.+4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P.I.+5 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651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Ictus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2.658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5,90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11,02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16,47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20,12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18,13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12,41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Group 164"/>
          <p:cNvGraphicFramePr>
            <a:graphicFrameLocks noGrp="1"/>
          </p:cNvGraphicFramePr>
          <p:nvPr/>
        </p:nvGraphicFramePr>
        <p:xfrm>
          <a:off x="395288" y="5607050"/>
          <a:ext cx="8208962" cy="769938"/>
        </p:xfrm>
        <a:graphic>
          <a:graphicData uri="http://schemas.openxmlformats.org/drawingml/2006/table">
            <a:tbl>
              <a:tblPr/>
              <a:tblGrid>
                <a:gridCol w="1025525"/>
                <a:gridCol w="1027112"/>
                <a:gridCol w="1025525"/>
                <a:gridCol w="1027113"/>
                <a:gridCol w="1025525"/>
                <a:gridCol w="1025525"/>
                <a:gridCol w="968375"/>
                <a:gridCol w="1084262"/>
              </a:tblGrid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EDC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Nº casos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Solo P.I.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P.I.+1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P.I.+2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P.I.+3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P.I.+4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P.I.+5 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65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ICC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1.377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3,05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6,83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11,84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16,63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19,46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42,19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1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24991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268413"/>
            <a:ext cx="5473700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Rectangle 2"/>
          <p:cNvSpPr>
            <a:spLocks noChangeArrowheads="1"/>
          </p:cNvSpPr>
          <p:nvPr/>
        </p:nvSpPr>
        <p:spPr bwMode="auto">
          <a:xfrm>
            <a:off x="0" y="222250"/>
            <a:ext cx="6876256" cy="531813"/>
          </a:xfrm>
          <a:prstGeom prst="rect">
            <a:avLst/>
          </a:prstGeom>
          <a:gradFill rotWithShape="0">
            <a:gsLst>
              <a:gs pos="0">
                <a:srgbClr val="C0C0C0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_tradnl" sz="3600" b="1" dirty="0">
                <a:solidFill>
                  <a:srgbClr val="003366"/>
                </a:solidFill>
                <a:latin typeface="Arial" pitchFamily="34" charset="0"/>
              </a:rPr>
              <a:t> Complejidad: </a:t>
            </a:r>
            <a:r>
              <a:rPr lang="es-ES_tradnl" sz="3400" b="1" dirty="0" err="1">
                <a:solidFill>
                  <a:srgbClr val="000066"/>
                </a:solidFill>
                <a:latin typeface="Arial" pitchFamily="34" charset="0"/>
              </a:rPr>
              <a:t>Codiscapacidad</a:t>
            </a:r>
            <a:endParaRPr lang="es-ES" sz="3400" b="1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6418263" y="3800475"/>
            <a:ext cx="25114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endParaRPr lang="es-ES" sz="2000">
              <a:solidFill>
                <a:prstClr val="black"/>
              </a:solidFill>
            </a:endParaRPr>
          </a:p>
        </p:txBody>
      </p:sp>
      <p:pic>
        <p:nvPicPr>
          <p:cNvPr id="39941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3284538"/>
            <a:ext cx="3014663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Text Box 10"/>
          <p:cNvSpPr txBox="1">
            <a:spLocks noChangeArrowheads="1"/>
          </p:cNvSpPr>
          <p:nvPr/>
        </p:nvSpPr>
        <p:spPr bwMode="auto">
          <a:xfrm>
            <a:off x="6227763" y="2349500"/>
            <a:ext cx="23034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sz="2000" b="1">
                <a:solidFill>
                  <a:srgbClr val="000066"/>
                </a:solidFill>
              </a:rPr>
              <a:t>Codiscapacidad y severidad:</a:t>
            </a:r>
          </a:p>
        </p:txBody>
      </p:sp>
      <p:sp>
        <p:nvSpPr>
          <p:cNvPr id="39943" name="Text Box 11"/>
          <p:cNvSpPr txBox="1">
            <a:spLocks noChangeArrowheads="1"/>
          </p:cNvSpPr>
          <p:nvPr/>
        </p:nvSpPr>
        <p:spPr bwMode="auto">
          <a:xfrm>
            <a:off x="611188" y="836613"/>
            <a:ext cx="21605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s-ES" sz="2000" b="1">
                <a:solidFill>
                  <a:srgbClr val="000066"/>
                </a:solidFill>
              </a:rPr>
              <a:t>[EDAD 2008]</a:t>
            </a:r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80316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4 Marcador de número de diapositiva"/>
          <p:cNvSpPr txBox="1">
            <a:spLocks noGrp="1"/>
          </p:cNvSpPr>
          <p:nvPr/>
        </p:nvSpPr>
        <p:spPr bwMode="auto">
          <a:xfrm>
            <a:off x="8320088" y="1588"/>
            <a:ext cx="609600" cy="2127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F76F9D4D-1CC9-47C0-B4DC-8861CEF0FCFF}" type="slidenum">
              <a:rPr lang="es-ES" sz="1100">
                <a:solidFill>
                  <a:prstClr val="white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s-ES" sz="1100">
              <a:solidFill>
                <a:prstClr val="white"/>
              </a:solidFill>
            </a:endParaRPr>
          </a:p>
        </p:txBody>
      </p:sp>
      <p:graphicFrame>
        <p:nvGraphicFramePr>
          <p:cNvPr id="11" name="10 Diagrama"/>
          <p:cNvGraphicFramePr/>
          <p:nvPr>
            <p:extLst>
              <p:ext uri="{D42A27DB-BD31-4B8C-83A1-F6EECF244321}">
                <p14:modId xmlns:p14="http://schemas.microsoft.com/office/powerpoint/2010/main" val="705223203"/>
              </p:ext>
            </p:extLst>
          </p:nvPr>
        </p:nvGraphicFramePr>
        <p:xfrm>
          <a:off x="80215" y="214313"/>
          <a:ext cx="6255981" cy="531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611560" y="1052737"/>
            <a:ext cx="8136904" cy="1432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14000"/>
              </a:lnSpc>
              <a:spcBef>
                <a:spcPts val="600"/>
              </a:spcBef>
              <a:spcAft>
                <a:spcPct val="0"/>
              </a:spcAft>
            </a:pPr>
            <a:r>
              <a:rPr lang="es-ES" sz="2400" b="1" dirty="0">
                <a:solidFill>
                  <a:schemeClr val="tx2"/>
                </a:solidFill>
                <a:latin typeface="Arial" pitchFamily="34" charset="0"/>
              </a:rPr>
              <a:t>Plan de acción EU </a:t>
            </a:r>
            <a:r>
              <a:rPr lang="es-ES" sz="2400" b="1" dirty="0" err="1">
                <a:solidFill>
                  <a:schemeClr val="tx2"/>
                </a:solidFill>
                <a:latin typeface="Arial" pitchFamily="34" charset="0"/>
              </a:rPr>
              <a:t>eHealth</a:t>
            </a:r>
            <a:r>
              <a:rPr lang="es-ES" sz="2400" b="1" dirty="0">
                <a:solidFill>
                  <a:schemeClr val="tx2"/>
                </a:solidFill>
                <a:latin typeface="Arial" pitchFamily="34" charset="0"/>
              </a:rPr>
              <a:t> 2012-2020 (</a:t>
            </a:r>
            <a:r>
              <a:rPr lang="es-ES" sz="2400" b="1" dirty="0" err="1">
                <a:solidFill>
                  <a:schemeClr val="tx2"/>
                </a:solidFill>
                <a:latin typeface="Arial" pitchFamily="34" charset="0"/>
              </a:rPr>
              <a:t>eHAP</a:t>
            </a:r>
            <a:r>
              <a:rPr lang="es-ES" sz="2400" b="1" dirty="0">
                <a:solidFill>
                  <a:schemeClr val="tx2"/>
                </a:solidFill>
                <a:latin typeface="Arial" pitchFamily="34" charset="0"/>
              </a:rPr>
              <a:t>)</a:t>
            </a:r>
          </a:p>
          <a:p>
            <a:pPr fontAlgn="base">
              <a:lnSpc>
                <a:spcPct val="114000"/>
              </a:lnSpc>
              <a:spcBef>
                <a:spcPts val="600"/>
              </a:spcBef>
              <a:spcAft>
                <a:spcPct val="0"/>
              </a:spcAft>
            </a:pPr>
            <a:r>
              <a:rPr lang="es-ES" sz="2400" dirty="0">
                <a:solidFill>
                  <a:schemeClr val="tx2"/>
                </a:solidFill>
                <a:latin typeface="Arial" pitchFamily="34" charset="0"/>
              </a:rPr>
              <a:t>Cuatro grandes objetivos (análisis puntos fuertes y posibles barreras): </a:t>
            </a:r>
          </a:p>
        </p:txBody>
      </p:sp>
      <p:grpSp>
        <p:nvGrpSpPr>
          <p:cNvPr id="8" name="7 Grupo"/>
          <p:cNvGrpSpPr/>
          <p:nvPr/>
        </p:nvGrpSpPr>
        <p:grpSpPr>
          <a:xfrm>
            <a:off x="539552" y="2492896"/>
            <a:ext cx="5796644" cy="2016224"/>
            <a:chOff x="1331640" y="2638572"/>
            <a:chExt cx="5256584" cy="1671291"/>
          </a:xfrm>
        </p:grpSpPr>
        <p:sp>
          <p:nvSpPr>
            <p:cNvPr id="9" name="8 Llamada rectangular redondeada"/>
            <p:cNvSpPr/>
            <p:nvPr/>
          </p:nvSpPr>
          <p:spPr>
            <a:xfrm>
              <a:off x="1331640" y="2638572"/>
              <a:ext cx="5256584" cy="1671291"/>
            </a:xfrm>
            <a:prstGeom prst="wedgeRoundRectCallout">
              <a:avLst/>
            </a:prstGeom>
            <a:solidFill>
              <a:srgbClr val="B6CB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" name="9 Rectángulo"/>
            <p:cNvSpPr/>
            <p:nvPr/>
          </p:nvSpPr>
          <p:spPr>
            <a:xfrm>
              <a:off x="1403648" y="2780928"/>
              <a:ext cx="5184576" cy="14957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14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lang="es-ES" sz="2400" dirty="0">
                  <a:solidFill>
                    <a:schemeClr val="tx2"/>
                  </a:solidFill>
                  <a:latin typeface="Arial" pitchFamily="34" charset="0"/>
                </a:rPr>
                <a:t>Mejorar la atención prestada a los beneficios y oportunidades que ofrece la salud electrónica para los ciudadanos y los profesionales de la salud.</a:t>
              </a:r>
            </a:p>
          </p:txBody>
        </p:sp>
      </p:grpSp>
      <p:grpSp>
        <p:nvGrpSpPr>
          <p:cNvPr id="16" name="15 Grupo"/>
          <p:cNvGrpSpPr/>
          <p:nvPr/>
        </p:nvGrpSpPr>
        <p:grpSpPr>
          <a:xfrm>
            <a:off x="1475655" y="2924943"/>
            <a:ext cx="5328591" cy="1900323"/>
            <a:chOff x="3725906" y="2374108"/>
            <a:chExt cx="4788532" cy="1584176"/>
          </a:xfrm>
        </p:grpSpPr>
        <p:sp>
          <p:nvSpPr>
            <p:cNvPr id="17" name="16 Llamada rectangular redondeada"/>
            <p:cNvSpPr/>
            <p:nvPr/>
          </p:nvSpPr>
          <p:spPr>
            <a:xfrm>
              <a:off x="3725906" y="2374108"/>
              <a:ext cx="4788532" cy="1584176"/>
            </a:xfrm>
            <a:prstGeom prst="wedgeRoundRectCallout">
              <a:avLst/>
            </a:prstGeom>
            <a:solidFill>
              <a:srgbClr val="B6CB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8" name="17 Rectángulo"/>
            <p:cNvSpPr/>
            <p:nvPr/>
          </p:nvSpPr>
          <p:spPr>
            <a:xfrm>
              <a:off x="3834172" y="2858711"/>
              <a:ext cx="4572000" cy="77891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base">
                <a:lnSpc>
                  <a:spcPct val="114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lang="es-ES" sz="2400" dirty="0">
                  <a:solidFill>
                    <a:schemeClr val="tx2"/>
                  </a:solidFill>
                  <a:latin typeface="Arial" pitchFamily="34" charset="0"/>
                </a:rPr>
                <a:t>Detectar los impedimentos que aún se plantean a la interoperabilidad.</a:t>
              </a:r>
            </a:p>
          </p:txBody>
        </p:sp>
      </p:grpSp>
      <p:sp>
        <p:nvSpPr>
          <p:cNvPr id="19" name="18 Llamada rectangular redondeada"/>
          <p:cNvSpPr/>
          <p:nvPr/>
        </p:nvSpPr>
        <p:spPr>
          <a:xfrm>
            <a:off x="2411760" y="3573016"/>
            <a:ext cx="5544616" cy="1872208"/>
          </a:xfrm>
          <a:prstGeom prst="wedgeRoundRectCallout">
            <a:avLst/>
          </a:prstGeom>
          <a:solidFill>
            <a:srgbClr val="B6CB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lnSpc>
                <a:spcPct val="114000"/>
              </a:lnSpc>
              <a:spcBef>
                <a:spcPts val="600"/>
              </a:spcBef>
              <a:spcAft>
                <a:spcPct val="0"/>
              </a:spcAft>
            </a:pPr>
            <a:r>
              <a:rPr lang="es-ES" sz="2400" dirty="0">
                <a:solidFill>
                  <a:schemeClr val="tx2"/>
                </a:solidFill>
                <a:latin typeface="Arial" pitchFamily="34" charset="0"/>
              </a:rPr>
              <a:t>Simplificar el marco legal de la e-Salud.</a:t>
            </a:r>
          </a:p>
        </p:txBody>
      </p:sp>
      <p:sp>
        <p:nvSpPr>
          <p:cNvPr id="20" name="19 Llamada rectangular redondeada"/>
          <p:cNvSpPr/>
          <p:nvPr/>
        </p:nvSpPr>
        <p:spPr>
          <a:xfrm>
            <a:off x="3275856" y="4825267"/>
            <a:ext cx="5688632" cy="1844093"/>
          </a:xfrm>
          <a:prstGeom prst="wedgeRoundRectCallout">
            <a:avLst/>
          </a:prstGeom>
          <a:solidFill>
            <a:srgbClr val="B6CB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lnSpc>
                <a:spcPct val="114000"/>
              </a:lnSpc>
              <a:spcBef>
                <a:spcPts val="600"/>
              </a:spcBef>
              <a:spcAft>
                <a:spcPct val="0"/>
              </a:spcAft>
            </a:pPr>
            <a:r>
              <a:rPr lang="es-ES" sz="2400" dirty="0">
                <a:solidFill>
                  <a:schemeClr val="tx2"/>
                </a:solidFill>
                <a:latin typeface="Arial" pitchFamily="34" charset="0"/>
              </a:rPr>
              <a:t>Dar soporte a la investigación y la innovación en este ámbito y desarrollar un mercado europeo competitivo.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s-ES" smtClean="0"/>
              <a:t>XVI Jornadas EBA. 15-Noviembre-2012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596000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9" name="Picture 7"/>
          <p:cNvPicPr>
            <a:picLocks noChangeAspect="1" noChangeArrowheads="1"/>
          </p:cNvPicPr>
          <p:nvPr/>
        </p:nvPicPr>
        <p:blipFill>
          <a:blip r:embed="rId3" cstate="print">
            <a:lum bright="39000" contrast="-27000"/>
          </a:blip>
          <a:srcRect/>
          <a:stretch>
            <a:fillRect/>
          </a:stretch>
        </p:blipFill>
        <p:spPr bwMode="auto">
          <a:xfrm>
            <a:off x="0" y="1052736"/>
            <a:ext cx="9144000" cy="5440501"/>
          </a:xfrm>
          <a:prstGeom prst="rect">
            <a:avLst/>
          </a:prstGeom>
          <a:solidFill>
            <a:srgbClr val="FFFFFF">
              <a:alpha val="29020"/>
            </a:srgbClr>
          </a:solidFill>
          <a:ln w="9525" cap="flat" cmpd="sng" algn="ctr">
            <a:noFill/>
            <a:prstDash val="lgDashDotDot"/>
            <a:miter lim="800000"/>
            <a:headEnd type="none" w="med" len="med"/>
            <a:tailEnd type="non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3419475" y="4508500"/>
            <a:ext cx="55451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es-ES"/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4859338" y="4724400"/>
            <a:ext cx="4033837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 eaLnBrk="1" hangingPunct="1"/>
            <a:r>
              <a:rPr lang="es-ES" sz="1400" b="1" i="1">
                <a:solidFill>
                  <a:srgbClr val="000066"/>
                </a:solidFill>
                <a:cs typeface="Times New Roman" pitchFamily="18" charset="0"/>
              </a:rPr>
              <a:t>Pilar García Sagredo</a:t>
            </a:r>
          </a:p>
          <a:p>
            <a:pPr algn="l" eaLnBrk="1" hangingPunct="1"/>
            <a:r>
              <a:rPr lang="es-ES" sz="1400" b="1" i="1">
                <a:solidFill>
                  <a:srgbClr val="000066"/>
                </a:solidFill>
                <a:cs typeface="Times New Roman" pitchFamily="18" charset="0"/>
              </a:rPr>
              <a:t>Unidad de Investigación en Telemedicina y e-Salud</a:t>
            </a:r>
          </a:p>
          <a:p>
            <a:pPr algn="l" eaLnBrk="1" hangingPunct="1"/>
            <a:r>
              <a:rPr lang="es-ES" sz="1400" b="1" i="1">
                <a:solidFill>
                  <a:srgbClr val="000066"/>
                </a:solidFill>
                <a:cs typeface="Times New Roman" pitchFamily="18" charset="0"/>
              </a:rPr>
              <a:t>Instituto de Salud Carlos III</a:t>
            </a:r>
          </a:p>
          <a:p>
            <a:pPr algn="l" eaLnBrk="1" hangingPunct="1"/>
            <a:r>
              <a:rPr lang="es-ES" sz="1400" b="1" i="1">
                <a:solidFill>
                  <a:srgbClr val="000066"/>
                </a:solidFill>
                <a:cs typeface="Times New Roman" pitchFamily="18" charset="0"/>
              </a:rPr>
              <a:t>Tfno.  918222468</a:t>
            </a:r>
          </a:p>
          <a:p>
            <a:pPr algn="l" eaLnBrk="1" hangingPunct="1"/>
            <a:r>
              <a:rPr lang="es-ES" sz="1400" b="1" i="1">
                <a:solidFill>
                  <a:srgbClr val="000066"/>
                </a:solidFill>
                <a:cs typeface="Times New Roman" pitchFamily="18" charset="0"/>
              </a:rPr>
              <a:t>Emai.  pilar.sagredo@isciii.es</a:t>
            </a:r>
          </a:p>
        </p:txBody>
      </p:sp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683568" y="2492896"/>
            <a:ext cx="79216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sz="3600" b="1" dirty="0">
                <a:solidFill>
                  <a:srgbClr val="000066"/>
                </a:solidFill>
              </a:rPr>
              <a:t>¡¡Gracias por su atención!!</a:t>
            </a:r>
          </a:p>
        </p:txBody>
      </p:sp>
    </p:spTree>
    <p:extLst>
      <p:ext uri="{BB962C8B-B14F-4D97-AF65-F5344CB8AC3E}">
        <p14:creationId xmlns:p14="http://schemas.microsoft.com/office/powerpoint/2010/main" val="255209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Personalizado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CCC1D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értice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7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6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1423</TotalTime>
  <Words>1853</Words>
  <Application>Microsoft Office PowerPoint</Application>
  <PresentationFormat>Presentación en pantalla (4:3)</PresentationFormat>
  <Paragraphs>378</Paragraphs>
  <Slides>29</Slides>
  <Notes>23</Notes>
  <HiddenSlides>0</HiddenSlides>
  <MMClips>0</MMClips>
  <ScaleCrop>false</ScaleCrop>
  <HeadingPairs>
    <vt:vector size="6" baseType="variant">
      <vt:variant>
        <vt:lpstr>Tema</vt:lpstr>
      </vt:variant>
      <vt:variant>
        <vt:i4>9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29</vt:i4>
      </vt:variant>
    </vt:vector>
  </HeadingPairs>
  <TitlesOfParts>
    <vt:vector size="40" baseType="lpstr">
      <vt:lpstr>Tema de Office</vt:lpstr>
      <vt:lpstr>7_Diseño personalizado</vt:lpstr>
      <vt:lpstr>6_Diseño personalizado</vt:lpstr>
      <vt:lpstr>5_Diseño personalizado</vt:lpstr>
      <vt:lpstr>4_Diseño personalizado</vt:lpstr>
      <vt:lpstr>3_Diseño personalizado</vt:lpstr>
      <vt:lpstr>2_Diseño personalizado</vt:lpstr>
      <vt:lpstr>1_Diseño personalizado</vt:lpstr>
      <vt:lpstr>Diseño personalizado</vt:lpstr>
      <vt:lpstr>Fotografía de Photo Editor</vt:lpstr>
      <vt:lpstr>Imagen de mapa de bits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PILAR GARCIA SAGREDO</dc:creator>
  <cp:lastModifiedBy>PILAR GARCIA SAGREDO</cp:lastModifiedBy>
  <cp:revision>48</cp:revision>
  <dcterms:created xsi:type="dcterms:W3CDTF">2012-09-20T08:44:38Z</dcterms:created>
  <dcterms:modified xsi:type="dcterms:W3CDTF">2012-11-13T13:17:27Z</dcterms:modified>
</cp:coreProperties>
</file>