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337" r:id="rId2"/>
  </p:sldIdLst>
  <p:sldSz cx="9144000" cy="7200900"/>
  <p:notesSz cx="6789738" cy="99298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000099"/>
    <a:srgbClr val="996633"/>
    <a:srgbClr val="FF9900"/>
    <a:srgbClr val="336600"/>
    <a:srgbClr val="990099"/>
    <a:srgbClr val="663300"/>
    <a:srgbClr val="99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96" y="756"/>
      </p:cViewPr>
      <p:guideLst>
        <p:guide orient="horz" pos="22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31" d="100"/>
          <a:sy n="31" d="100"/>
        </p:scale>
        <p:origin x="-1638" y="-102"/>
      </p:cViewPr>
      <p:guideLst>
        <p:guide orient="horz" pos="3128"/>
        <p:guide pos="213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s-E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6513" y="0"/>
            <a:ext cx="29416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s-E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16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s-E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6513" y="9431338"/>
            <a:ext cx="29416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5E03025F-F3E8-4A56-A2CD-AEC9E49B3FC7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s-E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6513" y="0"/>
            <a:ext cx="29416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s-ES"/>
          </a:p>
        </p:txBody>
      </p:sp>
      <p:sp>
        <p:nvSpPr>
          <p:cNvPr id="133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028700" y="742950"/>
            <a:ext cx="47307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27662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16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s-E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6513" y="9431338"/>
            <a:ext cx="29416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3" tIns="46221" rIns="92443" bIns="4622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61323DBD-D13E-44F6-AE4B-74CFE1628452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9FC001-F362-4125-BC46-73964C8BF275}" type="slidenum">
              <a:rPr lang="es-ES"/>
              <a:pPr/>
              <a:t>1</a:t>
            </a:fld>
            <a:endParaRPr lang="es-ES"/>
          </a:p>
        </p:txBody>
      </p:sp>
      <p:sp>
        <p:nvSpPr>
          <p:cNvPr id="375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0838" cy="4468813"/>
          </a:xfrm>
        </p:spPr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1439863"/>
            <a:ext cx="5867400" cy="2400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7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479925"/>
            <a:ext cx="5791200" cy="1520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61138"/>
            <a:ext cx="2133600" cy="479425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61138"/>
            <a:ext cx="2895600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61138"/>
            <a:ext cx="2133600" cy="479425"/>
          </a:xfrm>
        </p:spPr>
        <p:txBody>
          <a:bodyPr/>
          <a:lstStyle>
            <a:lvl1pPr>
              <a:defRPr b="0">
                <a:solidFill>
                  <a:schemeClr val="tx2"/>
                </a:solidFill>
                <a:latin typeface="+mn-lt"/>
              </a:defRPr>
            </a:lvl1pPr>
          </a:lstStyle>
          <a:p>
            <a:fld id="{B1E66B33-C5D4-4AA8-A30D-6E2A64D3145F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228600" y="1039813"/>
            <a:ext cx="8610600" cy="0"/>
          </a:xfrm>
          <a:prstGeom prst="line">
            <a:avLst/>
          </a:prstGeom>
          <a:noFill/>
          <a:ln w="66675">
            <a:solidFill>
              <a:srgbClr val="00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ca-ES"/>
          </a:p>
        </p:txBody>
      </p:sp>
      <p:sp>
        <p:nvSpPr>
          <p:cNvPr id="8215" name="Line 23"/>
          <p:cNvSpPr>
            <a:spLocks noChangeShapeType="1"/>
          </p:cNvSpPr>
          <p:nvPr userDrawn="1"/>
        </p:nvSpPr>
        <p:spPr bwMode="auto">
          <a:xfrm>
            <a:off x="395288" y="1152525"/>
            <a:ext cx="8610600" cy="0"/>
          </a:xfrm>
          <a:prstGeom prst="line">
            <a:avLst/>
          </a:prstGeom>
          <a:noFill/>
          <a:ln w="666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ca-ES"/>
          </a:p>
        </p:txBody>
      </p:sp>
      <p:sp>
        <p:nvSpPr>
          <p:cNvPr id="8216" name="Line 24"/>
          <p:cNvSpPr>
            <a:spLocks noChangeShapeType="1"/>
          </p:cNvSpPr>
          <p:nvPr userDrawn="1"/>
        </p:nvSpPr>
        <p:spPr bwMode="auto">
          <a:xfrm>
            <a:off x="266700" y="6480175"/>
            <a:ext cx="8610600" cy="0"/>
          </a:xfrm>
          <a:prstGeom prst="line">
            <a:avLst/>
          </a:prstGeom>
          <a:noFill/>
          <a:ln w="12700">
            <a:solidFill>
              <a:srgbClr val="CC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120015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627563"/>
            <a:ext cx="7772400" cy="143033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052763"/>
            <a:ext cx="7772400" cy="15748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120015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9750" y="1709738"/>
            <a:ext cx="3990975" cy="4321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83125" y="1709738"/>
            <a:ext cx="3992563" cy="4321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1200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11313"/>
            <a:ext cx="4040188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284413"/>
            <a:ext cx="4040188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11313"/>
            <a:ext cx="4041775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284413"/>
            <a:ext cx="4041775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120015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7338"/>
            <a:ext cx="3008313" cy="12192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87338"/>
            <a:ext cx="5111750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506538"/>
            <a:ext cx="3008313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5040313"/>
            <a:ext cx="5486400" cy="59531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42938"/>
            <a:ext cx="5486400" cy="432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635625"/>
            <a:ext cx="5486400" cy="844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120015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88925"/>
            <a:ext cx="2057400" cy="5741988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88925"/>
            <a:ext cx="6019800" cy="57419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709738"/>
            <a:ext cx="813593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59575" y="6765925"/>
            <a:ext cx="21336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800000"/>
                </a:solidFill>
                <a:latin typeface="+mj-lt"/>
              </a:defRPr>
            </a:lvl1pPr>
          </a:lstStyle>
          <a:p>
            <a:endParaRPr lang="ca-ES"/>
          </a:p>
        </p:txBody>
      </p:sp>
      <p:sp>
        <p:nvSpPr>
          <p:cNvPr id="7190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7963"/>
            <a:ext cx="21336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194" name="Line 26"/>
          <p:cNvSpPr>
            <a:spLocks noChangeShapeType="1"/>
          </p:cNvSpPr>
          <p:nvPr userDrawn="1"/>
        </p:nvSpPr>
        <p:spPr bwMode="auto">
          <a:xfrm>
            <a:off x="611188" y="792163"/>
            <a:ext cx="8208962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ca-ES"/>
          </a:p>
        </p:txBody>
      </p:sp>
      <p:sp>
        <p:nvSpPr>
          <p:cNvPr id="7201" name="Rectangle 33"/>
          <p:cNvSpPr>
            <a:spLocks noChangeArrowheads="1"/>
          </p:cNvSpPr>
          <p:nvPr userDrawn="1"/>
        </p:nvSpPr>
        <p:spPr bwMode="auto">
          <a:xfrm>
            <a:off x="468313" y="123825"/>
            <a:ext cx="7859712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endParaRPr lang="ca-ES" sz="1400" b="1">
              <a:solidFill>
                <a:srgbClr val="800000"/>
              </a:solidFill>
              <a:latin typeface="Verdana" pitchFamily="34" charset="0"/>
            </a:endParaRPr>
          </a:p>
        </p:txBody>
      </p:sp>
      <p:pic>
        <p:nvPicPr>
          <p:cNvPr id="7203" name="Picture 35" descr="PHV (1)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6525" y="6516688"/>
            <a:ext cx="1284288" cy="431800"/>
          </a:xfrm>
          <a:prstGeom prst="rect">
            <a:avLst/>
          </a:prstGeom>
          <a:noFill/>
        </p:spPr>
      </p:pic>
      <p:sp>
        <p:nvSpPr>
          <p:cNvPr id="7204" name="Line 36"/>
          <p:cNvSpPr>
            <a:spLocks noChangeShapeType="1"/>
          </p:cNvSpPr>
          <p:nvPr userDrawn="1"/>
        </p:nvSpPr>
        <p:spPr bwMode="auto">
          <a:xfrm>
            <a:off x="755650" y="863600"/>
            <a:ext cx="8208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ca-ES"/>
          </a:p>
        </p:txBody>
      </p:sp>
      <p:sp>
        <p:nvSpPr>
          <p:cNvPr id="7205" name="Rectangle 37"/>
          <p:cNvSpPr>
            <a:spLocks noChangeArrowheads="1"/>
          </p:cNvSpPr>
          <p:nvPr userDrawn="1"/>
        </p:nvSpPr>
        <p:spPr bwMode="auto">
          <a:xfrm>
            <a:off x="50800" y="6969125"/>
            <a:ext cx="9561513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r>
              <a:rPr lang="es-ES" sz="900">
                <a:solidFill>
                  <a:schemeClr val="bg1"/>
                </a:solidFill>
                <a:latin typeface="Verdana" pitchFamily="34" charset="0"/>
              </a:rPr>
              <a:t>Missió : “…Atendre la salut de la població de l’Alt Camp i la Conca de Barberà mitjançant serveis accessibles i de qualitat…”  Font: Pla Estratègic 2008-2012.  </a:t>
            </a:r>
          </a:p>
        </p:txBody>
      </p:sp>
      <p:sp>
        <p:nvSpPr>
          <p:cNvPr id="7206" name="Line 38"/>
          <p:cNvSpPr>
            <a:spLocks noChangeShapeType="1"/>
          </p:cNvSpPr>
          <p:nvPr userDrawn="1"/>
        </p:nvSpPr>
        <p:spPr bwMode="auto">
          <a:xfrm>
            <a:off x="1547813" y="6840538"/>
            <a:ext cx="7272337" cy="0"/>
          </a:xfrm>
          <a:prstGeom prst="line">
            <a:avLst/>
          </a:prstGeom>
          <a:noFill/>
          <a:ln w="9525">
            <a:solidFill>
              <a:srgbClr val="CC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ca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400" b="1">
          <a:solidFill>
            <a:srgbClr val="800000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66FF"/>
        </a:buClr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0" y="0"/>
            <a:ext cx="8893175" cy="7207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a-ES" sz="2800" dirty="0">
                <a:solidFill>
                  <a:srgbClr val="663300"/>
                </a:solidFill>
              </a:rPr>
              <a:t>  </a:t>
            </a:r>
            <a:r>
              <a:rPr lang="ca-ES" sz="2400" dirty="0" smtClean="0">
                <a:solidFill>
                  <a:srgbClr val="663300"/>
                </a:solidFill>
              </a:rPr>
              <a:t>ATENCIO A LA CRONICITAT:</a:t>
            </a:r>
            <a:br>
              <a:rPr lang="ca-ES" sz="2400" dirty="0" smtClean="0">
                <a:solidFill>
                  <a:srgbClr val="663300"/>
                </a:solidFill>
              </a:rPr>
            </a:br>
            <a:r>
              <a:rPr lang="ca-ES" sz="2400" dirty="0" smtClean="0">
                <a:solidFill>
                  <a:srgbClr val="663300"/>
                </a:solidFill>
              </a:rPr>
              <a:t> </a:t>
            </a:r>
            <a:r>
              <a:rPr lang="ca-ES" sz="2400" dirty="0">
                <a:solidFill>
                  <a:srgbClr val="663300"/>
                </a:solidFill>
              </a:rPr>
              <a:t>CARTERA DE SERVEIS  </a:t>
            </a:r>
            <a:r>
              <a:rPr lang="ca-ES" sz="2400" dirty="0" smtClean="0">
                <a:solidFill>
                  <a:srgbClr val="663300"/>
                </a:solidFill>
              </a:rPr>
              <a:t>HOSPITAL COMARCAL</a:t>
            </a:r>
            <a:endParaRPr lang="es-ES" sz="2400" dirty="0">
              <a:solidFill>
                <a:srgbClr val="663300"/>
              </a:solidFill>
            </a:endParaRPr>
          </a:p>
        </p:txBody>
      </p:sp>
      <p:pic>
        <p:nvPicPr>
          <p:cNvPr id="54" name="Picture 53" descr="alt_camp_conca_barbera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 l="493" t="15086"/>
          <a:stretch>
            <a:fillRect/>
          </a:stretch>
        </p:blipFill>
        <p:spPr>
          <a:xfrm>
            <a:off x="1785918" y="1885938"/>
            <a:ext cx="5445149" cy="4021148"/>
          </a:xfrm>
          <a:noFill/>
          <a:ln/>
        </p:spPr>
      </p:pic>
      <p:sp>
        <p:nvSpPr>
          <p:cNvPr id="374788" name="AutoShape 4"/>
          <p:cNvSpPr>
            <a:spLocks noChangeArrowheads="1"/>
          </p:cNvSpPr>
          <p:nvPr/>
        </p:nvSpPr>
        <p:spPr bwMode="auto">
          <a:xfrm>
            <a:off x="1071538" y="1171558"/>
            <a:ext cx="1785950" cy="3600450"/>
          </a:xfrm>
          <a:prstGeom prst="flowChartPreparation">
            <a:avLst/>
          </a:prstGeom>
          <a:noFill/>
          <a:ln w="2857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374793" name="AutoShape 9"/>
          <p:cNvSpPr>
            <a:spLocks noChangeArrowheads="1"/>
          </p:cNvSpPr>
          <p:nvPr/>
        </p:nvSpPr>
        <p:spPr bwMode="auto">
          <a:xfrm>
            <a:off x="2786050" y="1171558"/>
            <a:ext cx="1816088" cy="3600450"/>
          </a:xfrm>
          <a:prstGeom prst="flowChartPreparation">
            <a:avLst/>
          </a:prstGeom>
          <a:noFill/>
          <a:ln w="2857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374794" name="AutoShape 10"/>
          <p:cNvSpPr>
            <a:spLocks noChangeArrowheads="1"/>
          </p:cNvSpPr>
          <p:nvPr/>
        </p:nvSpPr>
        <p:spPr bwMode="auto">
          <a:xfrm>
            <a:off x="4745012" y="1171558"/>
            <a:ext cx="1755813" cy="3600450"/>
          </a:xfrm>
          <a:prstGeom prst="flowChartPreparation">
            <a:avLst/>
          </a:prstGeom>
          <a:noFill/>
          <a:ln w="2857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374795" name="AutoShape 11"/>
          <p:cNvSpPr>
            <a:spLocks noChangeArrowheads="1"/>
          </p:cNvSpPr>
          <p:nvPr/>
        </p:nvSpPr>
        <p:spPr bwMode="auto">
          <a:xfrm>
            <a:off x="6429388" y="1171558"/>
            <a:ext cx="1773200" cy="3600450"/>
          </a:xfrm>
          <a:prstGeom prst="flowChartPreparation">
            <a:avLst/>
          </a:prstGeom>
          <a:noFill/>
          <a:ln w="2857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374800" name="AutoShape 16"/>
          <p:cNvSpPr>
            <a:spLocks noChangeArrowheads="1"/>
          </p:cNvSpPr>
          <p:nvPr/>
        </p:nvSpPr>
        <p:spPr bwMode="auto">
          <a:xfrm>
            <a:off x="4384650" y="1244583"/>
            <a:ext cx="576263" cy="503238"/>
          </a:xfrm>
          <a:prstGeom prst="rightArrow">
            <a:avLst>
              <a:gd name="adj1" fmla="val 50000"/>
              <a:gd name="adj2" fmla="val 28628"/>
            </a:avLst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374801" name="AutoShape 17"/>
          <p:cNvSpPr>
            <a:spLocks noChangeArrowheads="1"/>
          </p:cNvSpPr>
          <p:nvPr/>
        </p:nvSpPr>
        <p:spPr bwMode="auto">
          <a:xfrm>
            <a:off x="4384650" y="4197333"/>
            <a:ext cx="576263" cy="503238"/>
          </a:xfrm>
          <a:prstGeom prst="rightArrow">
            <a:avLst>
              <a:gd name="adj1" fmla="val 50000"/>
              <a:gd name="adj2" fmla="val 28628"/>
            </a:avLst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/>
          </a:p>
        </p:txBody>
      </p:sp>
      <p:sp>
        <p:nvSpPr>
          <p:cNvPr id="374806" name="Rectangle 22"/>
          <p:cNvSpPr>
            <a:spLocks noChangeArrowheads="1"/>
          </p:cNvSpPr>
          <p:nvPr/>
        </p:nvSpPr>
        <p:spPr bwMode="auto">
          <a:xfrm>
            <a:off x="468313" y="4895850"/>
            <a:ext cx="8207375" cy="3587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folHlink"/>
              </a:gs>
            </a:gsLst>
            <a:lin ang="0" scaled="1"/>
          </a:gradFill>
          <a:ln w="57150" cmpd="thinThick">
            <a:pattFill prst="divot">
              <a:fgClr>
                <a:srgbClr val="FF9900"/>
              </a:fgClr>
              <a:bgClr>
                <a:srgbClr val="008080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ca-ES" sz="1400" dirty="0" err="1" smtClean="0">
                <a:solidFill>
                  <a:schemeClr val="bg1"/>
                </a:solidFill>
              </a:rPr>
              <a:t>AP-H-SS</a:t>
            </a:r>
            <a:r>
              <a:rPr lang="ca-ES" sz="1400" dirty="0" smtClean="0">
                <a:solidFill>
                  <a:schemeClr val="bg1"/>
                </a:solidFill>
              </a:rPr>
              <a:t>:   PRÀCTICA COL·LABORATIVA I COMPLEMENTÀRIA  </a:t>
            </a:r>
            <a:r>
              <a:rPr lang="ca-ES" sz="800" dirty="0" smtClean="0">
                <a:solidFill>
                  <a:schemeClr val="bg1"/>
                </a:solidFill>
              </a:rPr>
              <a:t>Unitat Funcional Territorial Atenció Domiciliaria</a:t>
            </a:r>
            <a:endParaRPr lang="ca-ES" sz="800" dirty="0">
              <a:solidFill>
                <a:schemeClr val="bg1"/>
              </a:solidFill>
            </a:endParaRPr>
          </a:p>
        </p:txBody>
      </p:sp>
      <p:sp>
        <p:nvSpPr>
          <p:cNvPr id="374807" name="Rectangle 23"/>
          <p:cNvSpPr>
            <a:spLocks noChangeArrowheads="1"/>
          </p:cNvSpPr>
          <p:nvPr/>
        </p:nvSpPr>
        <p:spPr bwMode="auto">
          <a:xfrm>
            <a:off x="468313" y="6048375"/>
            <a:ext cx="8207375" cy="3587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folHlink"/>
              </a:gs>
            </a:gsLst>
            <a:lin ang="0" scaled="1"/>
          </a:gradFill>
          <a:ln w="57150" cmpd="thinThick">
            <a:pattFill prst="divot">
              <a:fgClr>
                <a:srgbClr val="FF9900"/>
              </a:fgClr>
              <a:bgClr>
                <a:srgbClr val="008080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 dirty="0" smtClean="0">
              <a:solidFill>
                <a:schemeClr val="bg1"/>
              </a:solidFill>
            </a:endParaRPr>
          </a:p>
          <a:p>
            <a:r>
              <a:rPr lang="ca-ES" sz="1400" smtClean="0">
                <a:solidFill>
                  <a:schemeClr val="bg1"/>
                </a:solidFill>
              </a:rPr>
              <a:t>AP-H-SS</a:t>
            </a:r>
            <a:r>
              <a:rPr lang="ca-ES" sz="1400" dirty="0" smtClean="0">
                <a:solidFill>
                  <a:schemeClr val="bg1"/>
                </a:solidFill>
              </a:rPr>
              <a:t>:   COMPARTIR INFORMACIÓ </a:t>
            </a:r>
            <a:r>
              <a:rPr lang="ca-ES" sz="800" dirty="0" smtClean="0">
                <a:solidFill>
                  <a:schemeClr val="bg1"/>
                </a:solidFill>
              </a:rPr>
              <a:t>BBDD territorial </a:t>
            </a:r>
            <a:r>
              <a:rPr lang="ca-ES" sz="800" dirty="0" err="1" smtClean="0">
                <a:solidFill>
                  <a:schemeClr val="bg1"/>
                </a:solidFill>
              </a:rPr>
              <a:t>PCC</a:t>
            </a:r>
            <a:r>
              <a:rPr lang="ca-ES" sz="800" dirty="0" smtClean="0">
                <a:solidFill>
                  <a:schemeClr val="bg1"/>
                </a:solidFill>
              </a:rPr>
              <a:t>, Identificació, Traçabilitat, Informes VGI i PAI compartits</a:t>
            </a:r>
          </a:p>
          <a:p>
            <a:endParaRPr lang="ca-ES" dirty="0"/>
          </a:p>
        </p:txBody>
      </p:sp>
      <p:sp>
        <p:nvSpPr>
          <p:cNvPr id="374808" name="Rectangle 24"/>
          <p:cNvSpPr>
            <a:spLocks noChangeArrowheads="1"/>
          </p:cNvSpPr>
          <p:nvPr/>
        </p:nvSpPr>
        <p:spPr bwMode="auto">
          <a:xfrm>
            <a:off x="468313" y="5472113"/>
            <a:ext cx="8207375" cy="3587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folHlink"/>
              </a:gs>
            </a:gsLst>
            <a:lin ang="0" scaled="1"/>
          </a:gradFill>
          <a:ln w="57150" cmpd="thinThick">
            <a:pattFill prst="divot">
              <a:fgClr>
                <a:srgbClr val="FF9900"/>
              </a:fgClr>
              <a:bgClr>
                <a:srgbClr val="008080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a-ES" dirty="0" smtClean="0">
              <a:solidFill>
                <a:schemeClr val="bg1"/>
              </a:solidFill>
            </a:endParaRPr>
          </a:p>
          <a:p>
            <a:r>
              <a:rPr lang="ca-ES" sz="1400" dirty="0" err="1" smtClean="0">
                <a:solidFill>
                  <a:schemeClr val="bg1"/>
                </a:solidFill>
              </a:rPr>
              <a:t>AP-H-SS</a:t>
            </a:r>
            <a:r>
              <a:rPr lang="ca-ES" sz="1400" dirty="0" smtClean="0">
                <a:solidFill>
                  <a:schemeClr val="bg1"/>
                </a:solidFill>
              </a:rPr>
              <a:t>:   COMPARTIR CONEIXEMENT </a:t>
            </a:r>
            <a:r>
              <a:rPr lang="ca-ES" sz="800" dirty="0" smtClean="0">
                <a:solidFill>
                  <a:schemeClr val="bg1"/>
                </a:solidFill>
              </a:rPr>
              <a:t>Formació, Docència</a:t>
            </a:r>
            <a:r>
              <a:rPr lang="ca-ES" sz="800" dirty="0" smtClean="0">
                <a:solidFill>
                  <a:schemeClr val="bg1"/>
                </a:solidFill>
              </a:rPr>
              <a:t>, Recerca, Comitè Ètica Assistencial</a:t>
            </a:r>
            <a:endParaRPr lang="ca-ES" sz="800" dirty="0" smtClean="0">
              <a:solidFill>
                <a:schemeClr val="bg1"/>
              </a:solidFill>
            </a:endParaRPr>
          </a:p>
          <a:p>
            <a:endParaRPr lang="ca-ES" dirty="0"/>
          </a:p>
        </p:txBody>
      </p:sp>
      <p:sp>
        <p:nvSpPr>
          <p:cNvPr id="374809" name="Text Box 25"/>
          <p:cNvSpPr txBox="1">
            <a:spLocks noChangeArrowheads="1"/>
          </p:cNvSpPr>
          <p:nvPr/>
        </p:nvSpPr>
        <p:spPr bwMode="auto">
          <a:xfrm>
            <a:off x="2339975" y="6608763"/>
            <a:ext cx="662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a-ES" sz="1400" b="1" dirty="0">
                <a:solidFill>
                  <a:schemeClr val="accent1"/>
                </a:solidFill>
              </a:rPr>
              <a:t>XVI Jornades Tècniques d’Entitats de Base Associativa. </a:t>
            </a:r>
            <a:r>
              <a:rPr lang="ca-ES" sz="900" b="1" dirty="0">
                <a:solidFill>
                  <a:schemeClr val="accent1"/>
                </a:solidFill>
              </a:rPr>
              <a:t>Poblet, 15 de novembre 2012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214414" y="1814500"/>
            <a:ext cx="143180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smtClean="0">
                <a:solidFill>
                  <a:schemeClr val="bg1"/>
                </a:solidFill>
              </a:rPr>
              <a:t>&gt;Urgències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&gt;Hospitalització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&gt;Bloc Quirúrgic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&gt;Especialitzada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   Ambulatòria</a:t>
            </a:r>
          </a:p>
          <a:p>
            <a:endParaRPr lang="ca-ES" sz="1200" dirty="0">
              <a:solidFill>
                <a:schemeClr val="bg1"/>
              </a:solidFill>
            </a:endParaRPr>
          </a:p>
          <a:p>
            <a:r>
              <a:rPr lang="ca-ES" sz="1200" dirty="0" smtClean="0">
                <a:solidFill>
                  <a:schemeClr val="bg1"/>
                </a:solidFill>
              </a:rPr>
              <a:t>&gt;</a:t>
            </a:r>
            <a:r>
              <a:rPr lang="ca-ES" sz="1200" dirty="0" smtClean="0">
                <a:solidFill>
                  <a:schemeClr val="bg1"/>
                </a:solidFill>
              </a:rPr>
              <a:t>Unitat Curta 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   Estada</a:t>
            </a:r>
            <a:endParaRPr lang="ca-ES" sz="1200" dirty="0" smtClean="0">
              <a:solidFill>
                <a:schemeClr val="bg1"/>
              </a:solidFill>
            </a:endParaRPr>
          </a:p>
          <a:p>
            <a:r>
              <a:rPr lang="ca-ES" sz="1200" dirty="0">
                <a:solidFill>
                  <a:schemeClr val="bg1"/>
                </a:solidFill>
              </a:rPr>
              <a:t>&gt;</a:t>
            </a:r>
            <a:r>
              <a:rPr lang="ca-ES" sz="1200" dirty="0" smtClean="0">
                <a:solidFill>
                  <a:schemeClr val="bg1"/>
                </a:solidFill>
              </a:rPr>
              <a:t>Diagnòstic Ràpid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 Hospital Dia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&gt;Infermera Enllaç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 i Gestió Casos</a:t>
            </a:r>
          </a:p>
          <a:p>
            <a:endParaRPr lang="ca-ES" sz="1400" dirty="0" smtClean="0">
              <a:solidFill>
                <a:schemeClr val="bg1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65473" y="1263616"/>
            <a:ext cx="6591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CSS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1428728" y="1242996"/>
            <a:ext cx="9797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a-ES" dirty="0" smtClean="0">
                <a:solidFill>
                  <a:schemeClr val="bg1"/>
                </a:solidFill>
              </a:rPr>
              <a:t>AGUTS</a:t>
            </a:r>
            <a:endParaRPr lang="ca-ES" dirty="0">
              <a:solidFill>
                <a:schemeClr val="bg1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3108283" y="1763682"/>
            <a:ext cx="143180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smtClean="0">
                <a:solidFill>
                  <a:schemeClr val="bg1"/>
                </a:solidFill>
              </a:rPr>
              <a:t>&gt;Convalescència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&gt;Pal·liatius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&gt;Llarga Estada</a:t>
            </a:r>
          </a:p>
          <a:p>
            <a:endParaRPr lang="ca-ES" sz="1200" dirty="0" smtClean="0">
              <a:solidFill>
                <a:schemeClr val="bg1"/>
              </a:solidFill>
            </a:endParaRPr>
          </a:p>
          <a:p>
            <a:endParaRPr lang="ca-ES" sz="1200" dirty="0">
              <a:solidFill>
                <a:schemeClr val="bg1"/>
              </a:solidFill>
            </a:endParaRPr>
          </a:p>
          <a:p>
            <a:endParaRPr lang="ca-ES" sz="1200" dirty="0">
              <a:solidFill>
                <a:schemeClr val="bg1"/>
              </a:solidFill>
            </a:endParaRPr>
          </a:p>
          <a:p>
            <a:r>
              <a:rPr lang="ca-ES" sz="1200" dirty="0" smtClean="0">
                <a:solidFill>
                  <a:schemeClr val="bg1"/>
                </a:solidFill>
              </a:rPr>
              <a:t>&gt;</a:t>
            </a:r>
            <a:r>
              <a:rPr lang="ca-ES" sz="1200" dirty="0" err="1" smtClean="0">
                <a:solidFill>
                  <a:schemeClr val="bg1"/>
                </a:solidFill>
              </a:rPr>
              <a:t>UFISS</a:t>
            </a:r>
            <a:r>
              <a:rPr lang="ca-ES" sz="1200" dirty="0" smtClean="0">
                <a:solidFill>
                  <a:schemeClr val="bg1"/>
                </a:solidFill>
              </a:rPr>
              <a:t>: </a:t>
            </a:r>
            <a:r>
              <a:rPr lang="ca-ES" sz="800" dirty="0" smtClean="0">
                <a:solidFill>
                  <a:schemeClr val="bg1"/>
                </a:solidFill>
              </a:rPr>
              <a:t>Unitat Funcional Interdisciplinària </a:t>
            </a:r>
            <a:r>
              <a:rPr lang="ca-ES" sz="800" dirty="0" err="1" smtClean="0">
                <a:solidFill>
                  <a:schemeClr val="bg1"/>
                </a:solidFill>
              </a:rPr>
              <a:t>Sociosanitària</a:t>
            </a:r>
            <a:endParaRPr lang="ca-ES" sz="800" dirty="0" smtClean="0">
              <a:solidFill>
                <a:schemeClr val="bg1"/>
              </a:solidFill>
            </a:endParaRPr>
          </a:p>
          <a:p>
            <a:r>
              <a:rPr lang="ca-ES" sz="1200" dirty="0" smtClean="0">
                <a:solidFill>
                  <a:schemeClr val="bg1"/>
                </a:solidFill>
              </a:rPr>
              <a:t>&gt;</a:t>
            </a:r>
            <a:r>
              <a:rPr lang="ca-ES" sz="1200" dirty="0" err="1" smtClean="0">
                <a:solidFill>
                  <a:schemeClr val="bg1"/>
                </a:solidFill>
              </a:rPr>
              <a:t>PADES</a:t>
            </a:r>
            <a:r>
              <a:rPr lang="ca-ES" sz="1200" dirty="0" smtClean="0">
                <a:solidFill>
                  <a:schemeClr val="bg1"/>
                </a:solidFill>
              </a:rPr>
              <a:t>: </a:t>
            </a:r>
            <a:r>
              <a:rPr lang="ca-ES" sz="800" dirty="0" smtClean="0">
                <a:solidFill>
                  <a:schemeClr val="bg1"/>
                </a:solidFill>
              </a:rPr>
              <a:t>Programa d’Atenció Domiciliària i Equip de Suport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</a:t>
            </a:r>
            <a:r>
              <a:rPr lang="ca-ES" sz="1200" dirty="0" err="1" smtClean="0">
                <a:solidFill>
                  <a:schemeClr val="bg1"/>
                </a:solidFill>
              </a:rPr>
              <a:t>AGI</a:t>
            </a:r>
            <a:r>
              <a:rPr lang="ca-ES" sz="1200" dirty="0" smtClean="0">
                <a:solidFill>
                  <a:schemeClr val="bg1"/>
                </a:solidFill>
              </a:rPr>
              <a:t>: </a:t>
            </a:r>
            <a:r>
              <a:rPr lang="ca-ES" sz="800" dirty="0" smtClean="0">
                <a:solidFill>
                  <a:schemeClr val="bg1"/>
                </a:solidFill>
              </a:rPr>
              <a:t>Avaluació Geriàtrica Integral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7000892" y="1242996"/>
            <a:ext cx="6591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CSS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5108547" y="1263616"/>
            <a:ext cx="9797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a-ES" dirty="0" smtClean="0">
                <a:solidFill>
                  <a:schemeClr val="bg1"/>
                </a:solidFill>
              </a:rPr>
              <a:t>AGUTS</a:t>
            </a:r>
            <a:endParaRPr lang="ca-ES" dirty="0">
              <a:solidFill>
                <a:schemeClr val="bg1"/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4929190" y="1743062"/>
            <a:ext cx="150019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smtClean="0">
                <a:solidFill>
                  <a:schemeClr val="bg1"/>
                </a:solidFill>
              </a:rPr>
              <a:t>&gt;Hospitalització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a Domicili 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&gt;RHB Domicili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&gt;H Dia Polivalent:   IC,MPOC,DM,CH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&gt;Consultories presència i </a:t>
            </a:r>
            <a:r>
              <a:rPr lang="ca-ES" sz="1200" dirty="0" err="1" smtClean="0">
                <a:solidFill>
                  <a:schemeClr val="bg1"/>
                </a:solidFill>
              </a:rPr>
              <a:t>on-line</a:t>
            </a:r>
            <a:endParaRPr lang="ca-ES" sz="1200" dirty="0" smtClean="0">
              <a:solidFill>
                <a:schemeClr val="bg1"/>
              </a:solidFill>
            </a:endParaRPr>
          </a:p>
          <a:p>
            <a:r>
              <a:rPr lang="ca-ES" sz="1200" dirty="0" smtClean="0">
                <a:solidFill>
                  <a:schemeClr val="bg1"/>
                </a:solidFill>
              </a:rPr>
              <a:t>&gt;</a:t>
            </a:r>
            <a:r>
              <a:rPr lang="ca-ES" sz="1200" dirty="0" err="1" smtClean="0">
                <a:solidFill>
                  <a:schemeClr val="bg1"/>
                </a:solidFill>
              </a:rPr>
              <a:t>Teleconsulta</a:t>
            </a:r>
            <a:r>
              <a:rPr lang="ca-ES" sz="1200" dirty="0" smtClean="0">
                <a:solidFill>
                  <a:schemeClr val="bg1"/>
                </a:solidFill>
              </a:rPr>
              <a:t> asíncrona</a:t>
            </a:r>
          </a:p>
          <a:p>
            <a:endParaRPr lang="ca-ES" sz="1200" dirty="0">
              <a:solidFill>
                <a:schemeClr val="bg1"/>
              </a:solidFill>
            </a:endParaRPr>
          </a:p>
          <a:p>
            <a:r>
              <a:rPr lang="ca-ES" sz="1200" dirty="0" smtClean="0">
                <a:solidFill>
                  <a:schemeClr val="bg1"/>
                </a:solidFill>
              </a:rPr>
              <a:t>&gt;Unitat Geriàtrica Aguts</a:t>
            </a:r>
          </a:p>
          <a:p>
            <a:endParaRPr lang="ca-ES" sz="1400" dirty="0" smtClean="0">
              <a:solidFill>
                <a:schemeClr val="bg1"/>
              </a:solidFill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6715140" y="1743062"/>
            <a:ext cx="150019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smtClean="0">
                <a:solidFill>
                  <a:schemeClr val="bg1"/>
                </a:solidFill>
              </a:rPr>
              <a:t>&gt;H Dia Geriatria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&gt;AGI prioritari</a:t>
            </a:r>
          </a:p>
          <a:p>
            <a:r>
              <a:rPr lang="ca-ES" sz="1200" dirty="0" smtClean="0">
                <a:solidFill>
                  <a:schemeClr val="bg1"/>
                </a:solidFill>
              </a:rPr>
              <a:t>&gt; Atenció a Residències </a:t>
            </a:r>
          </a:p>
          <a:p>
            <a:endParaRPr lang="ca-ES" sz="1200" dirty="0" smtClean="0">
              <a:solidFill>
                <a:schemeClr val="bg1"/>
              </a:solidFill>
            </a:endParaRPr>
          </a:p>
          <a:p>
            <a:r>
              <a:rPr lang="ca-ES" sz="1200" dirty="0" smtClean="0">
                <a:solidFill>
                  <a:schemeClr val="bg1"/>
                </a:solidFill>
              </a:rPr>
              <a:t>&gt;Atenció Intermèdia:</a:t>
            </a:r>
          </a:p>
          <a:p>
            <a:r>
              <a:rPr lang="ca-ES" sz="1200" dirty="0">
                <a:solidFill>
                  <a:schemeClr val="bg1"/>
                </a:solidFill>
              </a:rPr>
              <a:t> </a:t>
            </a:r>
            <a:r>
              <a:rPr lang="ca-ES" sz="1200" dirty="0" smtClean="0">
                <a:solidFill>
                  <a:schemeClr val="bg1"/>
                </a:solidFill>
              </a:rPr>
              <a:t>  -</a:t>
            </a:r>
            <a:r>
              <a:rPr lang="ca-ES" sz="1200" dirty="0" err="1" smtClean="0">
                <a:solidFill>
                  <a:schemeClr val="bg1"/>
                </a:solidFill>
              </a:rPr>
              <a:t>Postaguts</a:t>
            </a:r>
            <a:endParaRPr lang="ca-ES" sz="1200" dirty="0" smtClean="0">
              <a:solidFill>
                <a:schemeClr val="bg1"/>
              </a:solidFill>
            </a:endParaRPr>
          </a:p>
          <a:p>
            <a:r>
              <a:rPr lang="ca-ES" sz="1200" dirty="0">
                <a:solidFill>
                  <a:schemeClr val="bg1"/>
                </a:solidFill>
              </a:rPr>
              <a:t> </a:t>
            </a:r>
            <a:r>
              <a:rPr lang="ca-ES" sz="1200" dirty="0" smtClean="0">
                <a:solidFill>
                  <a:schemeClr val="bg1"/>
                </a:solidFill>
              </a:rPr>
              <a:t>  -Subaguts</a:t>
            </a:r>
          </a:p>
          <a:p>
            <a:endParaRPr lang="ca-ES" sz="1400" dirty="0" smtClean="0">
              <a:solidFill>
                <a:schemeClr val="bg1"/>
              </a:solidFill>
            </a:endParaRPr>
          </a:p>
        </p:txBody>
      </p:sp>
      <p:sp>
        <p:nvSpPr>
          <p:cNvPr id="49" name="48 Rectángulo"/>
          <p:cNvSpPr/>
          <p:nvPr/>
        </p:nvSpPr>
        <p:spPr>
          <a:xfrm>
            <a:off x="214282" y="1028682"/>
            <a:ext cx="8643998" cy="55007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50" name="Group 46"/>
          <p:cNvGrpSpPr>
            <a:grpSpLocks/>
          </p:cNvGrpSpPr>
          <p:nvPr/>
        </p:nvGrpSpPr>
        <p:grpSpPr bwMode="auto">
          <a:xfrm>
            <a:off x="3500430" y="1028682"/>
            <a:ext cx="1944687" cy="5184775"/>
            <a:chOff x="2784" y="336"/>
            <a:chExt cx="144" cy="480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51" name="Oval 47" descr="25%"/>
            <p:cNvSpPr>
              <a:spLocks noChangeArrowheads="1"/>
            </p:cNvSpPr>
            <p:nvPr/>
          </p:nvSpPr>
          <p:spPr bwMode="auto">
            <a:xfrm>
              <a:off x="2820" y="336"/>
              <a:ext cx="72" cy="10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ca-ES"/>
            </a:p>
          </p:txBody>
        </p:sp>
        <p:sp>
          <p:nvSpPr>
            <p:cNvPr id="52" name="AutoShape 48" descr="25%"/>
            <p:cNvSpPr>
              <a:spLocks noChangeArrowheads="1"/>
            </p:cNvSpPr>
            <p:nvPr/>
          </p:nvSpPr>
          <p:spPr bwMode="auto">
            <a:xfrm>
              <a:off x="2784" y="478"/>
              <a:ext cx="144" cy="16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a-ES"/>
            </a:p>
          </p:txBody>
        </p:sp>
        <p:sp>
          <p:nvSpPr>
            <p:cNvPr id="53" name="AutoShape 49" descr="25%"/>
            <p:cNvSpPr>
              <a:spLocks noChangeArrowheads="1"/>
            </p:cNvSpPr>
            <p:nvPr/>
          </p:nvSpPr>
          <p:spPr bwMode="auto">
            <a:xfrm flipH="1">
              <a:off x="2808" y="638"/>
              <a:ext cx="96" cy="17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a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37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37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3000"/>
                                        <p:tgtEl>
                                          <p:spTgt spid="37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3000"/>
                                        <p:tgtEl>
                                          <p:spTgt spid="37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3000"/>
                                        <p:tgtEl>
                                          <p:spTgt spid="37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3000"/>
                                        <p:tgtEl>
                                          <p:spTgt spid="37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8" grpId="0" animBg="1"/>
      <p:bldP spid="374793" grpId="0" animBg="1"/>
      <p:bldP spid="374794" grpId="0" animBg="1"/>
      <p:bldP spid="374795" grpId="0" animBg="1"/>
      <p:bldP spid="374800" grpId="0" animBg="1"/>
      <p:bldP spid="374801" grpId="0" animBg="1"/>
      <p:bldP spid="374806" grpId="0" animBg="1"/>
      <p:bldP spid="374807" grpId="0" animBg="1"/>
      <p:bldP spid="374808" grpId="0" animBg="1"/>
      <p:bldP spid="47" grpId="0"/>
      <p:bldP spid="48" grpId="0"/>
      <p:bldP spid="49" grpId="0" animBg="1"/>
    </p:bldLst>
  </p:timing>
</p:sld>
</file>

<file path=ppt/theme/theme1.xml><?xml version="1.0" encoding="utf-8"?>
<a:theme xmlns:a="http://schemas.openxmlformats.org/drawingml/2006/main" name="Cascada">
  <a:themeElements>
    <a:clrScheme name="Cascada 4">
      <a:dk1>
        <a:srgbClr val="FFFFCC"/>
      </a:dk1>
      <a:lt1>
        <a:srgbClr val="FFFFFF"/>
      </a:lt1>
      <a:dk2>
        <a:srgbClr val="000066"/>
      </a:dk2>
      <a:lt2>
        <a:srgbClr val="FFFFFF"/>
      </a:lt2>
      <a:accent1>
        <a:srgbClr val="0078F0"/>
      </a:accent1>
      <a:accent2>
        <a:srgbClr val="CCECFF"/>
      </a:accent2>
      <a:accent3>
        <a:srgbClr val="AAAAB8"/>
      </a:accent3>
      <a:accent4>
        <a:srgbClr val="DADADA"/>
      </a:accent4>
      <a:accent5>
        <a:srgbClr val="AABEF6"/>
      </a:accent5>
      <a:accent6>
        <a:srgbClr val="B9D6E7"/>
      </a:accent6>
      <a:hlink>
        <a:srgbClr val="3399FF"/>
      </a:hlink>
      <a:folHlink>
        <a:srgbClr val="FFCC00"/>
      </a:folHlink>
    </a:clrScheme>
    <a:fontScheme name="Cascada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scada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a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a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a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a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a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a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a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cada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4988</TotalTime>
  <Words>171</Words>
  <Application>Microsoft PowerPoint</Application>
  <PresentationFormat>Personalizado</PresentationFormat>
  <Paragraphs>48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Verdana</vt:lpstr>
      <vt:lpstr>Times New Roman</vt:lpstr>
      <vt:lpstr>Wingdings</vt:lpstr>
      <vt:lpstr>Cascada</vt:lpstr>
      <vt:lpstr>  ATENCIO A LA CRONICITAT:  CARTERA DE SERVEIS  HOSPITAL COMARCAL</vt:lpstr>
    </vt:vector>
  </TitlesOfParts>
  <Company>gphv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MCLOFENT</dc:creator>
  <cp:lastModifiedBy>Usuari</cp:lastModifiedBy>
  <cp:revision>520</cp:revision>
  <dcterms:created xsi:type="dcterms:W3CDTF">2004-09-29T14:25:15Z</dcterms:created>
  <dcterms:modified xsi:type="dcterms:W3CDTF">2012-11-14T23:16:30Z</dcterms:modified>
</cp:coreProperties>
</file>